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3" r:id="rId5"/>
    <p:sldId id="258" r:id="rId6"/>
    <p:sldId id="262" r:id="rId7"/>
    <p:sldId id="259" r:id="rId8"/>
    <p:sldId id="261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31" autoAdjust="0"/>
  </p:normalViewPr>
  <p:slideViewPr>
    <p:cSldViewPr>
      <p:cViewPr varScale="1">
        <p:scale>
          <a:sx n="77" d="100"/>
          <a:sy n="77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865F-324F-4CA2-9A96-B06DB6EB7A0E}" type="datetimeFigureOut">
              <a:rPr lang="hr-HR" smtClean="0"/>
              <a:pPr/>
              <a:t>14.2.2017.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2C29-0A68-470C-9DCE-682C7987ED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0932579"/>
      </p:ext>
    </p:extLst>
  </p:cSld>
  <p:clrMapOvr>
    <a:masterClrMapping/>
  </p:clrMapOvr>
  <p:transition spd="slow" advTm="2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865F-324F-4CA2-9A96-B06DB6EB7A0E}" type="datetimeFigureOut">
              <a:rPr lang="hr-HR" smtClean="0"/>
              <a:pPr/>
              <a:t>14.2.2017.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2C29-0A68-470C-9DCE-682C7987ED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9833002"/>
      </p:ext>
    </p:extLst>
  </p:cSld>
  <p:clrMapOvr>
    <a:masterClrMapping/>
  </p:clrMapOvr>
  <p:transition spd="slow" advTm="2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865F-324F-4CA2-9A96-B06DB6EB7A0E}" type="datetimeFigureOut">
              <a:rPr lang="hr-HR" smtClean="0"/>
              <a:pPr/>
              <a:t>14.2.2017.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2C29-0A68-470C-9DCE-682C7987ED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233173"/>
      </p:ext>
    </p:extLst>
  </p:cSld>
  <p:clrMapOvr>
    <a:masterClrMapping/>
  </p:clrMapOvr>
  <p:transition spd="slow" advTm="2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865F-324F-4CA2-9A96-B06DB6EB7A0E}" type="datetimeFigureOut">
              <a:rPr lang="hr-HR" smtClean="0"/>
              <a:pPr/>
              <a:t>14.2.2017.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2C29-0A68-470C-9DCE-682C7987ED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1590998"/>
      </p:ext>
    </p:extLst>
  </p:cSld>
  <p:clrMapOvr>
    <a:masterClrMapping/>
  </p:clrMapOvr>
  <p:transition spd="slow" advTm="2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865F-324F-4CA2-9A96-B06DB6EB7A0E}" type="datetimeFigureOut">
              <a:rPr lang="hr-HR" smtClean="0"/>
              <a:pPr/>
              <a:t>14.2.2017.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2C29-0A68-470C-9DCE-682C7987ED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9699515"/>
      </p:ext>
    </p:extLst>
  </p:cSld>
  <p:clrMapOvr>
    <a:masterClrMapping/>
  </p:clrMapOvr>
  <p:transition spd="slow" advTm="2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865F-324F-4CA2-9A96-B06DB6EB7A0E}" type="datetimeFigureOut">
              <a:rPr lang="hr-HR" smtClean="0"/>
              <a:pPr/>
              <a:t>14.2.2017.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2C29-0A68-470C-9DCE-682C7987ED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2030448"/>
      </p:ext>
    </p:extLst>
  </p:cSld>
  <p:clrMapOvr>
    <a:masterClrMapping/>
  </p:clrMapOvr>
  <p:transition spd="slow" advTm="2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865F-324F-4CA2-9A96-B06DB6EB7A0E}" type="datetimeFigureOut">
              <a:rPr lang="hr-HR" smtClean="0"/>
              <a:pPr/>
              <a:t>14.2.2017.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2C29-0A68-470C-9DCE-682C7987ED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3815673"/>
      </p:ext>
    </p:extLst>
  </p:cSld>
  <p:clrMapOvr>
    <a:masterClrMapping/>
  </p:clrMapOvr>
  <p:transition spd="slow" advTm="2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865F-324F-4CA2-9A96-B06DB6EB7A0E}" type="datetimeFigureOut">
              <a:rPr lang="hr-HR" smtClean="0"/>
              <a:pPr/>
              <a:t>14.2.2017.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2C29-0A68-470C-9DCE-682C7987ED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2591858"/>
      </p:ext>
    </p:extLst>
  </p:cSld>
  <p:clrMapOvr>
    <a:masterClrMapping/>
  </p:clrMapOvr>
  <p:transition spd="slow" advTm="2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865F-324F-4CA2-9A96-B06DB6EB7A0E}" type="datetimeFigureOut">
              <a:rPr lang="hr-HR" smtClean="0"/>
              <a:pPr/>
              <a:t>14.2.2017.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2C29-0A68-470C-9DCE-682C7987ED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5730854"/>
      </p:ext>
    </p:extLst>
  </p:cSld>
  <p:clrMapOvr>
    <a:masterClrMapping/>
  </p:clrMapOvr>
  <p:transition spd="slow" advTm="2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865F-324F-4CA2-9A96-B06DB6EB7A0E}" type="datetimeFigureOut">
              <a:rPr lang="hr-HR" smtClean="0"/>
              <a:pPr/>
              <a:t>14.2.2017.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2C29-0A68-470C-9DCE-682C7987ED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2840134"/>
      </p:ext>
    </p:extLst>
  </p:cSld>
  <p:clrMapOvr>
    <a:masterClrMapping/>
  </p:clrMapOvr>
  <p:transition spd="slow" advTm="2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865F-324F-4CA2-9A96-B06DB6EB7A0E}" type="datetimeFigureOut">
              <a:rPr lang="hr-HR" smtClean="0"/>
              <a:pPr/>
              <a:t>14.2.2017.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2C29-0A68-470C-9DCE-682C7987ED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7118782"/>
      </p:ext>
    </p:extLst>
  </p:cSld>
  <p:clrMapOvr>
    <a:masterClrMapping/>
  </p:clrMapOvr>
  <p:transition spd="slow" advTm="2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7865F-324F-4CA2-9A96-B06DB6EB7A0E}" type="datetimeFigureOut">
              <a:rPr lang="hr-HR" smtClean="0"/>
              <a:pPr/>
              <a:t>14.2.2017.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A2C29-0A68-470C-9DCE-682C7987ED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212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20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C:\Users\Ucenik\AppData\Local\Microsoft\Windows\Temporary Internet Files\Content.IE5\6MCRU4EX\valentin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2571736" y="3000372"/>
            <a:ext cx="4714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 smtClean="0"/>
              <a:t>VALENTINOVO</a:t>
            </a:r>
            <a:endParaRPr lang="hr-HR" sz="6000" dirty="0"/>
          </a:p>
        </p:txBody>
      </p:sp>
    </p:spTree>
    <p:extLst>
      <p:ext uri="{BB962C8B-B14F-4D97-AF65-F5344CB8AC3E}">
        <p14:creationId xmlns:p14="http://schemas.microsoft.com/office/powerpoint/2010/main" val="1672192845"/>
      </p:ext>
    </p:extLst>
  </p:cSld>
  <p:clrMapOvr>
    <a:masterClrMapping/>
  </p:clrMapOvr>
  <p:transition spd="slow" advTm="2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338576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2400" dirty="0"/>
              <a:t>n</a:t>
            </a:r>
            <a:r>
              <a:rPr lang="hr-HR" sz="2400" dirty="0" smtClean="0"/>
              <a:t>a </a:t>
            </a:r>
            <a:r>
              <a:rPr lang="hr-HR" sz="2400" dirty="0"/>
              <a:t>engleskom </a:t>
            </a:r>
            <a:r>
              <a:rPr lang="hr-HR" sz="2400" dirty="0" smtClean="0"/>
              <a:t>govornom jeziku  </a:t>
            </a:r>
            <a:r>
              <a:rPr lang="hr-HR" sz="2400" dirty="0"/>
              <a:t>često se prenosi legenda o sv. Valentinu koja ne sadrži spomen da je sv. Valentin bio </a:t>
            </a:r>
            <a:r>
              <a:rPr lang="hr-HR" sz="2400" dirty="0" smtClean="0"/>
              <a:t>biskup</a:t>
            </a:r>
            <a:endParaRPr lang="hr-HR" sz="24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323528" y="305093"/>
            <a:ext cx="5902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PORIJEKLO   BLAGDANA: </a:t>
            </a:r>
            <a:endParaRPr lang="hr-H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4262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2400" dirty="0" smtClean="0"/>
              <a:t>car Klaudije Gotski naredio je da se njegovi vojnici ne smiju ženiti ili zaručivati</a:t>
            </a:r>
            <a:endParaRPr lang="hr-HR" sz="2400" dirty="0"/>
          </a:p>
        </p:txBody>
      </p:sp>
      <p:sp>
        <p:nvSpPr>
          <p:cNvPr id="9" name="Rectangle 8"/>
          <p:cNvSpPr/>
          <p:nvPr/>
        </p:nvSpPr>
        <p:spPr>
          <a:xfrm>
            <a:off x="0" y="209987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2000" dirty="0" smtClean="0"/>
              <a:t>m</a:t>
            </a:r>
            <a:r>
              <a:rPr lang="vi-VN" sz="2000" dirty="0" smtClean="0"/>
              <a:t>eđutim, svećenik po imenu Valentin oglušio se na carevu odluku i počeo je potajno održavati ceremonije vjenčanja svih mladih parova koji su to željeli</a:t>
            </a:r>
            <a:endParaRPr lang="hr-HR" sz="2000" dirty="0"/>
          </a:p>
        </p:txBody>
      </p:sp>
      <p:sp>
        <p:nvSpPr>
          <p:cNvPr id="10" name="Rectangle 9"/>
          <p:cNvSpPr/>
          <p:nvPr/>
        </p:nvSpPr>
        <p:spPr>
          <a:xfrm>
            <a:off x="0" y="281425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400" dirty="0" smtClean="0"/>
              <a:t>sve dok ga vlasti nisu ulovile i bacile u tamnicu. 14. veljače</a:t>
            </a:r>
            <a:endParaRPr lang="hr-HR" sz="2400" dirty="0"/>
          </a:p>
        </p:txBody>
      </p:sp>
      <p:pic>
        <p:nvPicPr>
          <p:cNvPr id="11" name="Picture 2" descr="Slikovni rezultat za valentino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22" y="4205192"/>
            <a:ext cx="5378956" cy="264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809366"/>
      </p:ext>
    </p:extLst>
  </p:cSld>
  <p:clrMapOvr>
    <a:masterClrMapping/>
  </p:clrMapOvr>
  <p:transition spd="slow" advTm="2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-35719" y="1637543"/>
            <a:ext cx="6215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hr-HR" sz="2400" dirty="0"/>
              <a:t>s</a:t>
            </a:r>
            <a:r>
              <a:rPr lang="hr-HR" sz="2400" dirty="0" smtClean="0"/>
              <a:t>v</a:t>
            </a:r>
            <a:r>
              <a:rPr lang="hr-HR" sz="2400" dirty="0"/>
              <a:t>. Valentin je bio prvi biskup grada </a:t>
            </a:r>
            <a:r>
              <a:rPr lang="hr-HR" sz="2400" dirty="0" err="1"/>
              <a:t>Terni</a:t>
            </a:r>
            <a:endParaRPr lang="hr-HR" sz="2400" dirty="0"/>
          </a:p>
        </p:txBody>
      </p:sp>
      <p:sp>
        <p:nvSpPr>
          <p:cNvPr id="3" name="Pravokutnik 2"/>
          <p:cNvSpPr/>
          <p:nvPr/>
        </p:nvSpPr>
        <p:spPr>
          <a:xfrm>
            <a:off x="-1116632" y="22078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SV. VALENTIN</a:t>
            </a:r>
            <a:endParaRPr lang="hr-H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-35719" y="2423361"/>
            <a:ext cx="6143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hr-HR" sz="2400" dirty="0" smtClean="0"/>
              <a:t>u</a:t>
            </a:r>
            <a:r>
              <a:rPr lang="vi-VN" sz="2000" dirty="0" smtClean="0"/>
              <a:t>doba </a:t>
            </a:r>
            <a:r>
              <a:rPr lang="vi-VN" sz="2000" dirty="0"/>
              <a:t>svojeg biskupskog ređenja 197. godine, imao je Valentin svega 22 godine</a:t>
            </a:r>
            <a:endParaRPr lang="hr-HR" sz="2000" dirty="0"/>
          </a:p>
        </p:txBody>
      </p:sp>
      <p:sp>
        <p:nvSpPr>
          <p:cNvPr id="5" name="Pravokutnik 4"/>
          <p:cNvSpPr/>
          <p:nvPr/>
        </p:nvSpPr>
        <p:spPr>
          <a:xfrm>
            <a:off x="-35719" y="3637807"/>
            <a:ext cx="6143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l-PL" sz="2400" dirty="0"/>
              <a:t>m</a:t>
            </a:r>
            <a:r>
              <a:rPr lang="pl-PL" sz="2400" dirty="0" smtClean="0"/>
              <a:t>učeničku </a:t>
            </a:r>
            <a:r>
              <a:rPr lang="pl-PL" sz="2400" dirty="0"/>
              <a:t>smrt pretrpio je u dobi od 63 godine, te je pokopan na mjestu gdje je u IV. stoljeću podignuta crkva</a:t>
            </a:r>
            <a:endParaRPr lang="hr-HR" sz="2400" dirty="0"/>
          </a:p>
        </p:txBody>
      </p:sp>
      <p:sp>
        <p:nvSpPr>
          <p:cNvPr id="6" name="Pravokutnik 5"/>
          <p:cNvSpPr/>
          <p:nvPr/>
        </p:nvSpPr>
        <p:spPr>
          <a:xfrm>
            <a:off x="-35719" y="5138005"/>
            <a:ext cx="6215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hr-HR" sz="2400" dirty="0" smtClean="0"/>
              <a:t>b</a:t>
            </a:r>
            <a:r>
              <a:rPr lang="sv-SE" sz="2400" dirty="0" smtClean="0"/>
              <a:t>lagdan </a:t>
            </a:r>
            <a:r>
              <a:rPr lang="sv-SE" sz="2400" dirty="0"/>
              <a:t>sv. Valentina je od davnina obilježavan na dan 14. veljače</a:t>
            </a:r>
            <a:endParaRPr lang="hr-HR" sz="2400" dirty="0"/>
          </a:p>
        </p:txBody>
      </p:sp>
      <p:pic>
        <p:nvPicPr>
          <p:cNvPr id="2050" name="Picture 2" descr="Slikovni rezultat za valentinov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92" y="3000372"/>
            <a:ext cx="1164188" cy="57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Slikovni rezultat za sv valent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6213" y="703491"/>
            <a:ext cx="2949683" cy="503467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624045" y="5738169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C00000"/>
                </a:solidFill>
              </a:rPr>
              <a:t>SV. VALENTIN</a:t>
            </a:r>
            <a:endParaRPr lang="hr-H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38560"/>
      </p:ext>
    </p:extLst>
  </p:cSld>
  <p:clrMapOvr>
    <a:masterClrMapping/>
  </p:clrMapOvr>
  <p:transition spd="slow" advTm="2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-60" y="2414890"/>
            <a:ext cx="52767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hr-HR" sz="2800" dirty="0"/>
              <a:t>n</a:t>
            </a:r>
            <a:r>
              <a:rPr lang="hr-HR" sz="2800" dirty="0" smtClean="0"/>
              <a:t>ajstariju </a:t>
            </a:r>
            <a:r>
              <a:rPr lang="hr-HR" sz="2800" dirty="0"/>
              <a:t>čestitku za Valentinovo napisao je francuski vojvoda Karlo Orleanski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421186" y="542583"/>
            <a:ext cx="8377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ČESTITKA ZA VALENTINOVO</a:t>
            </a:r>
            <a:endParaRPr lang="hr-H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-60" y="4653136"/>
            <a:ext cx="52767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hr-HR" sz="2800" dirty="0" smtClean="0"/>
              <a:t>namjenio ju je svojoj supruzi dok je bio u zatočeništvu u Engleskoj</a:t>
            </a:r>
            <a:endParaRPr lang="hr-HR" sz="2800" dirty="0"/>
          </a:p>
        </p:txBody>
      </p:sp>
      <p:sp>
        <p:nvSpPr>
          <p:cNvPr id="7" name="Pravokutnik 4"/>
          <p:cNvSpPr/>
          <p:nvPr/>
        </p:nvSpPr>
        <p:spPr>
          <a:xfrm>
            <a:off x="167743" y="2645296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r-HR" dirty="0"/>
          </a:p>
        </p:txBody>
      </p:sp>
      <p:pic>
        <p:nvPicPr>
          <p:cNvPr id="21506" name="Picture 2" descr="Slikovni rezultat za čestitka za valentino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6654" y="1772816"/>
            <a:ext cx="3815740" cy="40211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3079527"/>
      </p:ext>
    </p:extLst>
  </p:cSld>
  <p:clrMapOvr>
    <a:masterClrMapping/>
  </p:clrMapOvr>
  <p:transition spd="slow" advTm="2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0" y="43108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KUPID</a:t>
            </a:r>
            <a:endParaRPr lang="hr-H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0" y="135729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hr-HR" sz="3200" dirty="0"/>
              <a:t>Simbol je Valentinova i </a:t>
            </a:r>
            <a:r>
              <a:rPr lang="hr-HR" sz="3200" dirty="0" err="1" smtClean="0"/>
              <a:t>Kupid</a:t>
            </a:r>
            <a:r>
              <a:rPr lang="hr-HR" sz="3200" dirty="0" smtClean="0"/>
              <a:t> starorimski </a:t>
            </a:r>
            <a:r>
              <a:rPr lang="hr-HR" sz="3200" dirty="0"/>
              <a:t>bog ljubavi</a:t>
            </a:r>
          </a:p>
        </p:txBody>
      </p:sp>
      <p:sp>
        <p:nvSpPr>
          <p:cNvPr id="5" name="Pravokutnik 4"/>
          <p:cNvSpPr/>
          <p:nvPr/>
        </p:nvSpPr>
        <p:spPr>
          <a:xfrm>
            <a:off x="0" y="2071678"/>
            <a:ext cx="91286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hr-HR" sz="3200" dirty="0"/>
              <a:t>Često se prikazuje kako drži luk i strijelu jer se vjeruje da se onaj koga on pogodi svojom čarobnom strelicom odmah </a:t>
            </a:r>
            <a:r>
              <a:rPr lang="hr-HR" sz="3200" dirty="0" smtClean="0"/>
              <a:t>zaljubi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r-H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r-HR" sz="2400" dirty="0"/>
          </a:p>
        </p:txBody>
      </p:sp>
      <p:sp>
        <p:nvSpPr>
          <p:cNvPr id="4098" name="AutoShape 2" descr="Slikovni rezultat za KUPI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100" name="AutoShape 4" descr="Slikovni rezultat za KUPI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102" name="AutoShape 6" descr="Slikovni rezultat za KUPI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104" name="AutoShape 8" descr="Slikovni rezultat za KUPI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106" name="Picture 10" descr="Slikovni rezultat za KUP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800" y="3118693"/>
            <a:ext cx="4317863" cy="3427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3079527"/>
      </p:ext>
    </p:extLst>
  </p:cSld>
  <p:clrMapOvr>
    <a:masterClrMapping/>
  </p:clrMapOvr>
  <p:transition spd="slow" advTm="2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kovni rezultat za valentinovo sli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1907704" y="2132856"/>
            <a:ext cx="5112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800" dirty="0" smtClean="0">
                <a:solidFill>
                  <a:srgbClr val="FF0000"/>
                </a:solidFill>
                <a:latin typeface="Blackadder ITC" panose="04020505051007020D02" pitchFamily="82" charset="0"/>
              </a:rPr>
              <a:t>Valentinovo - </a:t>
            </a:r>
          </a:p>
          <a:p>
            <a:pPr algn="ctr"/>
            <a:r>
              <a:rPr lang="hr-HR" sz="4800" dirty="0" smtClean="0">
                <a:solidFill>
                  <a:srgbClr val="FF0000"/>
                </a:solidFill>
                <a:latin typeface="Blackadder ITC" panose="04020505051007020D02" pitchFamily="82" charset="0"/>
              </a:rPr>
              <a:t>Dan zaljubljenih</a:t>
            </a:r>
          </a:p>
          <a:p>
            <a:pPr algn="ctr"/>
            <a:r>
              <a:rPr lang="hr-HR" sz="4800" dirty="0" smtClean="0">
                <a:solidFill>
                  <a:srgbClr val="FF0000"/>
                </a:solidFill>
                <a:latin typeface="Blackadder ITC" panose="04020505051007020D02" pitchFamily="82" charset="0"/>
              </a:rPr>
              <a:t>14.velja</a:t>
            </a:r>
            <a:r>
              <a:rPr lang="hr-HR" sz="2800" b="1" i="1" dirty="0" smtClean="0">
                <a:solidFill>
                  <a:srgbClr val="FF0000"/>
                </a:solidFill>
                <a:latin typeface="Blackadder ITC" panose="04020505051007020D02" pitchFamily="82" charset="0"/>
              </a:rPr>
              <a:t>č</a:t>
            </a:r>
            <a:r>
              <a:rPr lang="hr-HR" sz="4800" dirty="0" smtClean="0">
                <a:solidFill>
                  <a:srgbClr val="FF0000"/>
                </a:solidFill>
                <a:latin typeface="Blackadder ITC" panose="04020505051007020D02" pitchFamily="82" charset="0"/>
              </a:rPr>
              <a:t>e</a:t>
            </a:r>
            <a:endParaRPr lang="hr-HR" sz="4800" dirty="0">
              <a:solidFill>
                <a:srgbClr val="FF0000"/>
              </a:solidFill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737829"/>
      </p:ext>
    </p:extLst>
  </p:cSld>
  <p:clrMapOvr>
    <a:masterClrMapping/>
  </p:clrMapOvr>
  <p:transition spd="slow" advTm="2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ikovni rezultat za valentino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792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0054415">
            <a:off x="1184203" y="2563218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800" dirty="0" smtClean="0"/>
              <a:t>SRETNO VALENTINOVO!</a:t>
            </a:r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val="3456690912"/>
      </p:ext>
    </p:extLst>
  </p:cSld>
  <p:clrMapOvr>
    <a:masterClrMapping/>
  </p:clrMapOvr>
  <p:transition spd="slow" advTm="2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95536" y="548680"/>
            <a:ext cx="536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/>
              <a:t>Prezentaciju pripremile:</a:t>
            </a:r>
            <a:endParaRPr lang="hr-HR" sz="40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2195736" y="1556792"/>
            <a:ext cx="51125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Lucija Štimac</a:t>
            </a:r>
          </a:p>
          <a:p>
            <a:pPr algn="ctr"/>
            <a:r>
              <a:rPr lang="hr-HR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Iva </a:t>
            </a:r>
            <a:r>
              <a:rPr lang="hr-HR" sz="6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Nišević</a:t>
            </a:r>
            <a:endParaRPr lang="hr-HR" sz="6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 Čop</a:t>
            </a:r>
            <a:endParaRPr lang="hr-HR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251520" y="602128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Veljača, 2017</a:t>
            </a:r>
            <a:endParaRPr lang="hr-HR" sz="32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2915814" y="4863331"/>
            <a:ext cx="41256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smtClean="0"/>
              <a:t>Mentor: Sabina Curić</a:t>
            </a:r>
          </a:p>
          <a:p>
            <a:r>
              <a:rPr lang="hr-HR" sz="3600" dirty="0" smtClean="0"/>
              <a:t>OŠ 22. lipnja, Sisak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2830528630"/>
      </p:ext>
    </p:extLst>
  </p:cSld>
  <p:clrMapOvr>
    <a:masterClrMapping/>
  </p:clrMapOvr>
  <p:transition spd="slow" advTm="2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209</Words>
  <Application>Microsoft Office PowerPoint</Application>
  <PresentationFormat>Prikaz na zaslonu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Tema sustava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Ucenik</dc:creator>
  <cp:lastModifiedBy>UCITELJI</cp:lastModifiedBy>
  <cp:revision>23</cp:revision>
  <dcterms:created xsi:type="dcterms:W3CDTF">2017-01-30T13:36:16Z</dcterms:created>
  <dcterms:modified xsi:type="dcterms:W3CDTF">2017-02-14T10:52:36Z</dcterms:modified>
</cp:coreProperties>
</file>