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8" d="100"/>
          <a:sy n="78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8660F-557F-464A-B4F1-632B9E82770B}" type="datetimeFigureOut">
              <a:rPr lang="sr-Latn-CS" smtClean="0"/>
              <a:pPr/>
              <a:t>14.2.2017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57F1-EA53-4765-946E-9317449D42C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8660F-557F-464A-B4F1-632B9E82770B}" type="datetimeFigureOut">
              <a:rPr lang="sr-Latn-CS" smtClean="0"/>
              <a:pPr/>
              <a:t>14.2.2017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57F1-EA53-4765-946E-9317449D42C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8660F-557F-464A-B4F1-632B9E82770B}" type="datetimeFigureOut">
              <a:rPr lang="sr-Latn-CS" smtClean="0"/>
              <a:pPr/>
              <a:t>14.2.2017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57F1-EA53-4765-946E-9317449D42C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8660F-557F-464A-B4F1-632B9E82770B}" type="datetimeFigureOut">
              <a:rPr lang="sr-Latn-CS" smtClean="0"/>
              <a:pPr/>
              <a:t>14.2.2017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57F1-EA53-4765-946E-9317449D42C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8660F-557F-464A-B4F1-632B9E82770B}" type="datetimeFigureOut">
              <a:rPr lang="sr-Latn-CS" smtClean="0"/>
              <a:pPr/>
              <a:t>14.2.2017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57F1-EA53-4765-946E-9317449D42C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8660F-557F-464A-B4F1-632B9E82770B}" type="datetimeFigureOut">
              <a:rPr lang="sr-Latn-CS" smtClean="0"/>
              <a:pPr/>
              <a:t>14.2.2017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57F1-EA53-4765-946E-9317449D42C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8660F-557F-464A-B4F1-632B9E82770B}" type="datetimeFigureOut">
              <a:rPr lang="sr-Latn-CS" smtClean="0"/>
              <a:pPr/>
              <a:t>14.2.2017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57F1-EA53-4765-946E-9317449D42C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8660F-557F-464A-B4F1-632B9E82770B}" type="datetimeFigureOut">
              <a:rPr lang="sr-Latn-CS" smtClean="0"/>
              <a:pPr/>
              <a:t>14.2.2017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57F1-EA53-4765-946E-9317449D42C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8660F-557F-464A-B4F1-632B9E82770B}" type="datetimeFigureOut">
              <a:rPr lang="sr-Latn-CS" smtClean="0"/>
              <a:pPr/>
              <a:t>14.2.2017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57F1-EA53-4765-946E-9317449D42C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8660F-557F-464A-B4F1-632B9E82770B}" type="datetimeFigureOut">
              <a:rPr lang="sr-Latn-CS" smtClean="0"/>
              <a:pPr/>
              <a:t>14.2.2017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57F1-EA53-4765-946E-9317449D42C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8660F-557F-464A-B4F1-632B9E82770B}" type="datetimeFigureOut">
              <a:rPr lang="sr-Latn-CS" smtClean="0"/>
              <a:pPr/>
              <a:t>14.2.2017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57F1-EA53-4765-946E-9317449D42C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8660F-557F-464A-B4F1-632B9E82770B}" type="datetimeFigureOut">
              <a:rPr lang="sr-Latn-CS" smtClean="0"/>
              <a:pPr/>
              <a:t>14.2.2017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B57F1-EA53-4765-946E-9317449D42CA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hr.wikipedia.org/wiki/Sveti_Valenti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7200" dirty="0" smtClean="0">
                <a:solidFill>
                  <a:srgbClr val="FF0000"/>
                </a:solidFill>
              </a:rPr>
              <a:t>VALENTINOVO</a:t>
            </a:r>
            <a:endParaRPr lang="hr-HR" sz="7200" dirty="0">
              <a:solidFill>
                <a:srgbClr val="FF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1027" name="Picture 3" descr="C:\Users\Korisnik\AppData\Local\Microsoft\Windows\Temporary Internet Files\Content.IE5\LXQF9LWM\valentine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3571876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ransition advTm="2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Kada je </a:t>
            </a:r>
            <a:r>
              <a:rPr lang="hr-HR" dirty="0" smtClean="0">
                <a:solidFill>
                  <a:srgbClr val="FF0000"/>
                </a:solidFill>
              </a:rPr>
              <a:t>Valentinovo</a:t>
            </a:r>
            <a:r>
              <a:rPr lang="hr-HR" dirty="0" smtClean="0"/>
              <a:t>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sz="5400" dirty="0" smtClean="0"/>
              <a:t>Blagdan </a:t>
            </a:r>
            <a:r>
              <a:rPr lang="hr-HR" sz="5400" dirty="0" smtClean="0">
                <a:hlinkClick r:id="rId2" tooltip="Sveti Valentin"/>
              </a:rPr>
              <a:t>sv. Valentina</a:t>
            </a:r>
            <a:r>
              <a:rPr lang="hr-HR" sz="5400" dirty="0" smtClean="0"/>
              <a:t> se na dan 14. veljače održava prema katoličkom vjerskom kalendaru</a:t>
            </a:r>
            <a:endParaRPr lang="hr-HR" sz="5400" dirty="0"/>
          </a:p>
        </p:txBody>
      </p:sp>
    </p:spTree>
  </p:cSld>
  <p:clrMapOvr>
    <a:masterClrMapping/>
  </p:clrMapOvr>
  <p:transition advClick="0" advTm="8000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hr-HR" dirty="0" smtClean="0"/>
              <a:t>Povijest </a:t>
            </a:r>
            <a:r>
              <a:rPr lang="hr-HR" dirty="0" smtClean="0">
                <a:solidFill>
                  <a:srgbClr val="FF0000"/>
                </a:solidFill>
              </a:rPr>
              <a:t>Valentinova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5688632"/>
          </a:xfrm>
        </p:spPr>
        <p:txBody>
          <a:bodyPr>
            <a:normAutofit/>
          </a:bodyPr>
          <a:lstStyle/>
          <a:p>
            <a:r>
              <a:rPr lang="vi-VN" sz="3600" dirty="0" smtClean="0"/>
              <a:t>Blagdan sv. Valentina je od davnina obilježavan na dan 14. veljače, tj. dan prije poganskog rimskog blagdana bogova Pana, Fauna i Luperka - tj. poganskog blagdana plodnosti. </a:t>
            </a:r>
            <a:endParaRPr lang="hr-HR" sz="3600" dirty="0" smtClean="0"/>
          </a:p>
          <a:p>
            <a:r>
              <a:rPr lang="vi-VN" sz="3600" dirty="0" smtClean="0"/>
              <a:t>Povezanost </a:t>
            </a:r>
            <a:r>
              <a:rPr lang="vi-VN" sz="3600" dirty="0" smtClean="0"/>
              <a:t>sv. Valentina uz pitanja ljubavi potječe iz legende o braku mlade kršćanske s rimskim legionarom, koji je iz ljubavi prema njoj također postao kršćaninom. </a:t>
            </a:r>
            <a:endParaRPr lang="hr-HR" sz="3600" dirty="0"/>
          </a:p>
        </p:txBody>
      </p:sp>
    </p:spTree>
  </p:cSld>
  <p:clrMapOvr>
    <a:masterClrMapping/>
  </p:clrMapOvr>
  <p:transition advClick="0" advTm="15000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Tko je Sv. </a:t>
            </a:r>
            <a:r>
              <a:rPr lang="hr-HR" dirty="0" smtClean="0">
                <a:solidFill>
                  <a:srgbClr val="FF0000"/>
                </a:solidFill>
              </a:rPr>
              <a:t>Valentin </a:t>
            </a:r>
            <a:r>
              <a:rPr lang="hr-HR" dirty="0" smtClean="0"/>
              <a:t>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4000" y="1628800"/>
            <a:ext cx="9036496" cy="4525963"/>
          </a:xfrm>
        </p:spPr>
        <p:txBody>
          <a:bodyPr/>
          <a:lstStyle/>
          <a:p>
            <a:r>
              <a:rPr lang="vi-VN" dirty="0" smtClean="0"/>
              <a:t>U doba svojeg biskupskog ređenja 197. godine, imao je Valentin svega 22 godine</a:t>
            </a:r>
            <a:r>
              <a:rPr lang="vi-VN" dirty="0" smtClean="0"/>
              <a:t>.</a:t>
            </a:r>
            <a:endParaRPr lang="hr-HR" dirty="0" smtClean="0"/>
          </a:p>
          <a:p>
            <a:r>
              <a:rPr lang="vi-VN" dirty="0" smtClean="0"/>
              <a:t> </a:t>
            </a:r>
            <a:r>
              <a:rPr lang="vi-VN" dirty="0" smtClean="0"/>
              <a:t>Mučeničku smrt pretrpio je u dobi od 63 godine, te je pokopan na mjestu gdje je u IV. stoljeću podignuta crkva, da bi početkom 17. stoljeća sazidana </a:t>
            </a:r>
            <a:r>
              <a:rPr lang="vi-VN" dirty="0" smtClean="0"/>
              <a:t>katedrala</a:t>
            </a:r>
            <a:r>
              <a:rPr lang="hr-HR" dirty="0" smtClean="0"/>
              <a:t>.</a:t>
            </a:r>
          </a:p>
          <a:p>
            <a:r>
              <a:rPr lang="hr-HR" dirty="0" smtClean="0"/>
              <a:t>U</a:t>
            </a:r>
            <a:r>
              <a:rPr lang="vi-VN" dirty="0" smtClean="0"/>
              <a:t> </a:t>
            </a:r>
            <a:r>
              <a:rPr lang="vi-VN" dirty="0" smtClean="0"/>
              <a:t>Ternijskog katedrali se i danas čuva svečevo tijelo.</a:t>
            </a:r>
            <a:endParaRPr lang="hr-HR" dirty="0"/>
          </a:p>
        </p:txBody>
      </p:sp>
    </p:spTree>
  </p:cSld>
  <p:clrMapOvr>
    <a:masterClrMapping/>
  </p:clrMapOvr>
  <p:transition spd="med" advClick="0" advTm="12000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3800" y="0"/>
            <a:ext cx="4637432" cy="1930226"/>
          </a:xfrm>
        </p:spPr>
        <p:txBody>
          <a:bodyPr>
            <a:normAutofit/>
          </a:bodyPr>
          <a:lstStyle/>
          <a:p>
            <a:r>
              <a:rPr lang="hr-HR" dirty="0" smtClean="0"/>
              <a:t>Čestitka za  </a:t>
            </a:r>
            <a:r>
              <a:rPr lang="hr-HR" dirty="0" smtClean="0">
                <a:solidFill>
                  <a:srgbClr val="FF0000"/>
                </a:solidFill>
              </a:rPr>
              <a:t>Valentinovo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80706" y="1772816"/>
            <a:ext cx="8963294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hr-HR" sz="4000" b="1" dirty="0" smtClean="0"/>
          </a:p>
          <a:p>
            <a:r>
              <a:rPr lang="hr-HR" sz="4000" dirty="0" smtClean="0"/>
              <a:t>Najstariju čestitku za Valentinovo napisao je francuski vojvoda Karlo </a:t>
            </a:r>
            <a:r>
              <a:rPr lang="hr-HR" sz="4000" dirty="0" err="1" smtClean="0"/>
              <a:t>Orleanski</a:t>
            </a:r>
            <a:r>
              <a:rPr lang="hr-HR" sz="4000" dirty="0" smtClean="0"/>
              <a:t>. </a:t>
            </a:r>
            <a:endParaRPr lang="hr-HR" sz="4000" dirty="0" smtClean="0"/>
          </a:p>
          <a:p>
            <a:r>
              <a:rPr lang="hr-HR" sz="4000" dirty="0" smtClean="0"/>
              <a:t>Namijenio </a:t>
            </a:r>
            <a:r>
              <a:rPr lang="hr-HR" sz="4000" dirty="0" smtClean="0"/>
              <a:t>ju je svojoj supruzi dok je bio u zatočeništvu u Engleskoj. </a:t>
            </a:r>
            <a:endParaRPr lang="hr-HR" sz="4000" dirty="0" smtClean="0"/>
          </a:p>
          <a:p>
            <a:r>
              <a:rPr lang="hr-HR" sz="4000" dirty="0" smtClean="0"/>
              <a:t>Simbol </a:t>
            </a:r>
            <a:r>
              <a:rPr lang="hr-HR" sz="4000" dirty="0" smtClean="0"/>
              <a:t>je Valentinova </a:t>
            </a:r>
            <a:r>
              <a:rPr lang="hr-HR" sz="4000" dirty="0" smtClean="0"/>
              <a:t>i </a:t>
            </a:r>
            <a:r>
              <a:rPr lang="hr-HR" sz="4000" dirty="0" smtClean="0"/>
              <a:t>Kupid, starorimski bog ljubavi.</a:t>
            </a:r>
            <a:endParaRPr lang="hr-HR" sz="4000" dirty="0"/>
          </a:p>
        </p:txBody>
      </p:sp>
      <p:pic>
        <p:nvPicPr>
          <p:cNvPr id="3074" name="Picture 2" descr="Slikovni rezultat za &amp;cacute;estitka za valentinov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94632" y="116632"/>
            <a:ext cx="4034104" cy="2285992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4000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Tko je Kupid 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5400" dirty="0" smtClean="0"/>
              <a:t>U Rimskoj mitologiji, </a:t>
            </a:r>
            <a:r>
              <a:rPr lang="hr-HR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Kupid </a:t>
            </a:r>
            <a:r>
              <a:rPr lang="hr-HR" sz="5400" dirty="0" smtClean="0"/>
              <a:t>(njegovo drugo ime je </a:t>
            </a:r>
            <a:r>
              <a:rPr lang="hr-HR" sz="5400" i="1" dirty="0" err="1" smtClean="0"/>
              <a:t>Amor</a:t>
            </a:r>
            <a:r>
              <a:rPr lang="hr-HR" sz="5400" dirty="0" smtClean="0"/>
              <a:t>) je bog erotične ljubavi</a:t>
            </a:r>
            <a:endParaRPr lang="hr-HR" sz="5400" dirty="0"/>
          </a:p>
        </p:txBody>
      </p:sp>
      <p:pic>
        <p:nvPicPr>
          <p:cNvPr id="2051" name="Picture 3" descr="C:\Users\Korisnik\AppData\Local\Microsoft\Windows\Temporary Internet Files\Content.IE5\PFHQTH8N\220px-Amor.svg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80566">
            <a:off x="3590930" y="4032413"/>
            <a:ext cx="3500462" cy="272081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800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rce 6"/>
          <p:cNvSpPr/>
          <p:nvPr/>
        </p:nvSpPr>
        <p:spPr>
          <a:xfrm>
            <a:off x="285720" y="571480"/>
            <a:ext cx="8215338" cy="571504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340768"/>
            <a:ext cx="7067128" cy="4525963"/>
          </a:xfrm>
        </p:spPr>
        <p:txBody>
          <a:bodyPr/>
          <a:lstStyle/>
          <a:p>
            <a:pPr>
              <a:buNone/>
            </a:pPr>
            <a:r>
              <a:rPr lang="hr-HR" sz="9600" b="1" kern="2000" dirty="0" smtClean="0">
                <a:solidFill>
                  <a:srgbClr val="9E0000"/>
                </a:solidFill>
                <a:latin typeface="Edwardian Script ITC" pitchFamily="66" charset="0"/>
                <a:sym typeface="Wingdings" pitchFamily="2" charset="2"/>
              </a:rPr>
              <a:t>Sretno </a:t>
            </a:r>
            <a:endParaRPr lang="hr-HR" sz="9600" b="1" kern="2000" dirty="0" smtClean="0">
              <a:solidFill>
                <a:srgbClr val="9E0000"/>
              </a:solidFill>
              <a:latin typeface="Edwardian Script ITC" pitchFamily="66" charset="0"/>
              <a:sym typeface="Wingdings" pitchFamily="2" charset="2"/>
            </a:endParaRPr>
          </a:p>
          <a:p>
            <a:pPr algn="r">
              <a:buNone/>
            </a:pPr>
            <a:r>
              <a:rPr lang="hr-HR" sz="9600" b="1" kern="2000" dirty="0" smtClean="0">
                <a:solidFill>
                  <a:srgbClr val="9E0000"/>
                </a:solidFill>
                <a:latin typeface="Edwardian Script ITC" pitchFamily="66" charset="0"/>
                <a:sym typeface="Wingdings" pitchFamily="2" charset="2"/>
              </a:rPr>
              <a:t>Valentinovo </a:t>
            </a:r>
            <a:r>
              <a:rPr lang="hr-HR" sz="9600" b="1" kern="2000" dirty="0" smtClean="0">
                <a:solidFill>
                  <a:srgbClr val="9E0000"/>
                </a:solidFill>
                <a:latin typeface="Edwardian Script ITC" pitchFamily="66" charset="0"/>
                <a:sym typeface="Wingdings" pitchFamily="2" charset="2"/>
              </a:rPr>
              <a:t>!</a:t>
            </a:r>
            <a:endParaRPr lang="hr-HR" sz="9600" b="1" kern="2000" dirty="0">
              <a:solidFill>
                <a:srgbClr val="9E0000"/>
              </a:solidFill>
              <a:latin typeface="Edwardian Script ITC" pitchFamily="66" charset="0"/>
            </a:endParaRPr>
          </a:p>
        </p:txBody>
      </p:sp>
    </p:spTree>
  </p:cSld>
  <p:clrMapOvr>
    <a:masterClrMapping/>
  </p:clrMapOvr>
  <p:transition advClick="0" advTm="5000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211</Words>
  <Application>Microsoft Office PowerPoint</Application>
  <PresentationFormat>Prikaz na zaslonu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Office tema</vt:lpstr>
      <vt:lpstr>VALENTINOVO</vt:lpstr>
      <vt:lpstr>Kada je Valentinovo?</vt:lpstr>
      <vt:lpstr>Povijest Valentinova</vt:lpstr>
      <vt:lpstr>Tko je Sv. Valentin ?</vt:lpstr>
      <vt:lpstr>Čestitka za  Valentinovo.</vt:lpstr>
      <vt:lpstr>Tko je Kupid ?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VALENTINOVO</dc:title>
  <dc:creator>Korisnik</dc:creator>
  <cp:lastModifiedBy>UCITELJI</cp:lastModifiedBy>
  <cp:revision>12</cp:revision>
  <dcterms:created xsi:type="dcterms:W3CDTF">2017-02-06T20:00:20Z</dcterms:created>
  <dcterms:modified xsi:type="dcterms:W3CDTF">2017-02-14T11:03:38Z</dcterms:modified>
</cp:coreProperties>
</file>