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72" r:id="rId4"/>
    <p:sldId id="258" r:id="rId5"/>
    <p:sldId id="259" r:id="rId6"/>
    <p:sldId id="260" r:id="rId7"/>
    <p:sldId id="270" r:id="rId8"/>
    <p:sldId id="265" r:id="rId9"/>
    <p:sldId id="266" r:id="rId10"/>
    <p:sldId id="267" r:id="rId11"/>
    <p:sldId id="268" r:id="rId12"/>
    <p:sldId id="261" r:id="rId13"/>
    <p:sldId id="262" r:id="rId14"/>
    <p:sldId id="263" r:id="rId15"/>
    <p:sldId id="264" r:id="rId16"/>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5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94511D9-8589-4D24-A7C4-71624DF216E7}" type="datetimeFigureOut">
              <a:rPr lang="sr-Latn-CS" smtClean="0"/>
              <a:pPr/>
              <a:t>14.2.2017</a:t>
            </a:fld>
            <a:endParaRPr lang="hr-H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hr-H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18F1C0-71F0-4DA4-A978-5689BE2CD67E}" type="slidenum">
              <a:rPr lang="hr-HR" smtClean="0"/>
              <a:pPr/>
              <a:t>‹#›</a:t>
            </a:fld>
            <a:endParaRPr lang="hr-HR"/>
          </a:p>
        </p:txBody>
      </p:sp>
    </p:spTree>
  </p:cSld>
  <p:clrMapOvr>
    <a:masterClrMapping/>
  </p:clrMapOvr>
  <p:transition advClick="0" advTm="7000">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4511D9-8589-4D24-A7C4-71624DF216E7}" type="datetimeFigureOut">
              <a:rPr lang="sr-Latn-CS" smtClean="0"/>
              <a:pPr/>
              <a:t>14.2.2017</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1D18F1C0-71F0-4DA4-A978-5689BE2CD67E}" type="slidenum">
              <a:rPr lang="hr-HR" smtClean="0"/>
              <a:pPr/>
              <a:t>‹#›</a:t>
            </a:fld>
            <a:endParaRPr lang="hr-HR"/>
          </a:p>
        </p:txBody>
      </p:sp>
    </p:spTree>
  </p:cSld>
  <p:clrMapOvr>
    <a:masterClrMapping/>
  </p:clrMapOvr>
  <p:transition advClick="0" advTm="7000">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4511D9-8589-4D24-A7C4-71624DF216E7}" type="datetimeFigureOut">
              <a:rPr lang="sr-Latn-CS" smtClean="0"/>
              <a:pPr/>
              <a:t>14.2.2017</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1D18F1C0-71F0-4DA4-A978-5689BE2CD67E}" type="slidenum">
              <a:rPr lang="hr-HR" smtClean="0"/>
              <a:pPr/>
              <a:t>‹#›</a:t>
            </a:fld>
            <a:endParaRPr lang="hr-HR"/>
          </a:p>
        </p:txBody>
      </p:sp>
    </p:spTree>
  </p:cSld>
  <p:clrMapOvr>
    <a:masterClrMapping/>
  </p:clrMapOvr>
  <p:transition advClick="0" advTm="7000">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4511D9-8589-4D24-A7C4-71624DF216E7}" type="datetimeFigureOut">
              <a:rPr lang="sr-Latn-CS" smtClean="0"/>
              <a:pPr/>
              <a:t>14.2.2017</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1D18F1C0-71F0-4DA4-A978-5689BE2CD67E}" type="slidenum">
              <a:rPr lang="hr-HR" smtClean="0"/>
              <a:pPr/>
              <a:t>‹#›</a:t>
            </a:fld>
            <a:endParaRPr lang="hr-H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advClick="0" advTm="7000">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94511D9-8589-4D24-A7C4-71624DF216E7}" type="datetimeFigureOut">
              <a:rPr lang="sr-Latn-CS" smtClean="0"/>
              <a:pPr/>
              <a:t>14.2.2017</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1D18F1C0-71F0-4DA4-A978-5689BE2CD67E}" type="slidenum">
              <a:rPr lang="hr-HR" smtClean="0"/>
              <a:pPr/>
              <a:t>‹#›</a:t>
            </a:fld>
            <a:endParaRPr lang="hr-H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advClick="0" advTm="7000">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94511D9-8589-4D24-A7C4-71624DF216E7}" type="datetimeFigureOut">
              <a:rPr lang="sr-Latn-CS" smtClean="0"/>
              <a:pPr/>
              <a:t>14.2.2017</a:t>
            </a:fld>
            <a:endParaRPr lang="hr-HR"/>
          </a:p>
        </p:txBody>
      </p:sp>
      <p:sp>
        <p:nvSpPr>
          <p:cNvPr id="6" name="Footer Placeholder 5"/>
          <p:cNvSpPr>
            <a:spLocks noGrp="1"/>
          </p:cNvSpPr>
          <p:nvPr>
            <p:ph type="ftr" sz="quarter" idx="11"/>
          </p:nvPr>
        </p:nvSpPr>
        <p:spPr/>
        <p:txBody>
          <a:bodyPr/>
          <a:lstStyle>
            <a:extLst/>
          </a:lstStyle>
          <a:p>
            <a:endParaRPr lang="hr-HR"/>
          </a:p>
        </p:txBody>
      </p:sp>
      <p:sp>
        <p:nvSpPr>
          <p:cNvPr id="7" name="Slide Number Placeholder 6"/>
          <p:cNvSpPr>
            <a:spLocks noGrp="1"/>
          </p:cNvSpPr>
          <p:nvPr>
            <p:ph type="sldNum" sz="quarter" idx="12"/>
          </p:nvPr>
        </p:nvSpPr>
        <p:spPr/>
        <p:txBody>
          <a:bodyPr/>
          <a:lstStyle>
            <a:extLst/>
          </a:lstStyle>
          <a:p>
            <a:fld id="{1D18F1C0-71F0-4DA4-A978-5689BE2CD67E}" type="slidenum">
              <a:rPr lang="hr-HR" smtClean="0"/>
              <a:pPr/>
              <a:t>‹#›</a:t>
            </a:fld>
            <a:endParaRPr lang="hr-H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advClick="0" advTm="7000">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94511D9-8589-4D24-A7C4-71624DF216E7}" type="datetimeFigureOut">
              <a:rPr lang="sr-Latn-CS" smtClean="0"/>
              <a:pPr/>
              <a:t>14.2.2017</a:t>
            </a:fld>
            <a:endParaRPr lang="hr-HR"/>
          </a:p>
        </p:txBody>
      </p:sp>
      <p:sp>
        <p:nvSpPr>
          <p:cNvPr id="8" name="Footer Placeholder 7"/>
          <p:cNvSpPr>
            <a:spLocks noGrp="1"/>
          </p:cNvSpPr>
          <p:nvPr>
            <p:ph type="ftr" sz="quarter" idx="11"/>
          </p:nvPr>
        </p:nvSpPr>
        <p:spPr/>
        <p:txBody>
          <a:bodyPr/>
          <a:lstStyle>
            <a:extLst/>
          </a:lstStyle>
          <a:p>
            <a:endParaRPr lang="hr-HR"/>
          </a:p>
        </p:txBody>
      </p:sp>
      <p:sp>
        <p:nvSpPr>
          <p:cNvPr id="9" name="Slide Number Placeholder 8"/>
          <p:cNvSpPr>
            <a:spLocks noGrp="1"/>
          </p:cNvSpPr>
          <p:nvPr>
            <p:ph type="sldNum" sz="quarter" idx="12"/>
          </p:nvPr>
        </p:nvSpPr>
        <p:spPr/>
        <p:txBody>
          <a:bodyPr/>
          <a:lstStyle>
            <a:extLst/>
          </a:lstStyle>
          <a:p>
            <a:fld id="{1D18F1C0-71F0-4DA4-A978-5689BE2CD67E}"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transition advClick="0" advTm="7000">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94511D9-8589-4D24-A7C4-71624DF216E7}" type="datetimeFigureOut">
              <a:rPr lang="sr-Latn-CS" smtClean="0"/>
              <a:pPr/>
              <a:t>14.2.2017</a:t>
            </a:fld>
            <a:endParaRPr lang="hr-HR"/>
          </a:p>
        </p:txBody>
      </p:sp>
      <p:sp>
        <p:nvSpPr>
          <p:cNvPr id="4" name="Footer Placeholder 3"/>
          <p:cNvSpPr>
            <a:spLocks noGrp="1"/>
          </p:cNvSpPr>
          <p:nvPr>
            <p:ph type="ftr" sz="quarter" idx="11"/>
          </p:nvPr>
        </p:nvSpPr>
        <p:spPr/>
        <p:txBody>
          <a:bodyPr/>
          <a:lstStyle>
            <a:extLst/>
          </a:lstStyle>
          <a:p>
            <a:endParaRPr lang="hr-HR"/>
          </a:p>
        </p:txBody>
      </p:sp>
      <p:sp>
        <p:nvSpPr>
          <p:cNvPr id="5" name="Slide Number Placeholder 4"/>
          <p:cNvSpPr>
            <a:spLocks noGrp="1"/>
          </p:cNvSpPr>
          <p:nvPr>
            <p:ph type="sldNum" sz="quarter" idx="12"/>
          </p:nvPr>
        </p:nvSpPr>
        <p:spPr/>
        <p:txBody>
          <a:bodyPr/>
          <a:lstStyle>
            <a:extLst/>
          </a:lstStyle>
          <a:p>
            <a:fld id="{1D18F1C0-71F0-4DA4-A978-5689BE2CD67E}" type="slidenum">
              <a:rPr lang="hr-HR" smtClean="0"/>
              <a:pPr/>
              <a:t>‹#›</a:t>
            </a:fld>
            <a:endParaRPr lang="hr-H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advClick="0" advTm="7000">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94511D9-8589-4D24-A7C4-71624DF216E7}" type="datetimeFigureOut">
              <a:rPr lang="sr-Latn-CS" smtClean="0"/>
              <a:pPr/>
              <a:t>14.2.2017</a:t>
            </a:fld>
            <a:endParaRPr lang="hr-HR"/>
          </a:p>
        </p:txBody>
      </p:sp>
      <p:sp>
        <p:nvSpPr>
          <p:cNvPr id="3" name="Footer Placeholder 2"/>
          <p:cNvSpPr>
            <a:spLocks noGrp="1"/>
          </p:cNvSpPr>
          <p:nvPr>
            <p:ph type="ftr" sz="quarter" idx="11"/>
          </p:nvPr>
        </p:nvSpPr>
        <p:spPr/>
        <p:txBody>
          <a:bodyPr/>
          <a:lstStyle>
            <a:extLst/>
          </a:lstStyle>
          <a:p>
            <a:endParaRPr lang="hr-HR"/>
          </a:p>
        </p:txBody>
      </p:sp>
      <p:sp>
        <p:nvSpPr>
          <p:cNvPr id="4" name="Slide Number Placeholder 3"/>
          <p:cNvSpPr>
            <a:spLocks noGrp="1"/>
          </p:cNvSpPr>
          <p:nvPr>
            <p:ph type="sldNum" sz="quarter" idx="12"/>
          </p:nvPr>
        </p:nvSpPr>
        <p:spPr/>
        <p:txBody>
          <a:bodyPr/>
          <a:lstStyle>
            <a:extLst/>
          </a:lstStyle>
          <a:p>
            <a:fld id="{1D18F1C0-71F0-4DA4-A978-5689BE2CD67E}" type="slidenum">
              <a:rPr lang="hr-HR" smtClean="0"/>
              <a:pPr/>
              <a:t>‹#›</a:t>
            </a:fld>
            <a:endParaRPr lang="hr-HR"/>
          </a:p>
        </p:txBody>
      </p:sp>
    </p:spTree>
  </p:cSld>
  <p:clrMapOvr>
    <a:masterClrMapping/>
  </p:clrMapOvr>
  <p:transition advClick="0" advTm="7000">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94511D9-8589-4D24-A7C4-71624DF216E7}" type="datetimeFigureOut">
              <a:rPr lang="sr-Latn-CS" smtClean="0"/>
              <a:pPr/>
              <a:t>14.2.2017</a:t>
            </a:fld>
            <a:endParaRPr lang="hr-HR"/>
          </a:p>
        </p:txBody>
      </p:sp>
      <p:sp>
        <p:nvSpPr>
          <p:cNvPr id="6" name="Footer Placeholder 5"/>
          <p:cNvSpPr>
            <a:spLocks noGrp="1"/>
          </p:cNvSpPr>
          <p:nvPr>
            <p:ph type="ftr" sz="quarter" idx="11"/>
          </p:nvPr>
        </p:nvSpPr>
        <p:spPr/>
        <p:txBody>
          <a:bodyPr/>
          <a:lstStyle>
            <a:extLst/>
          </a:lstStyle>
          <a:p>
            <a:endParaRPr lang="hr-HR"/>
          </a:p>
        </p:txBody>
      </p:sp>
      <p:sp>
        <p:nvSpPr>
          <p:cNvPr id="7" name="Slide Number Placeholder 6"/>
          <p:cNvSpPr>
            <a:spLocks noGrp="1"/>
          </p:cNvSpPr>
          <p:nvPr>
            <p:ph type="sldNum" sz="quarter" idx="12"/>
          </p:nvPr>
        </p:nvSpPr>
        <p:spPr/>
        <p:txBody>
          <a:bodyPr/>
          <a:lstStyle>
            <a:extLst/>
          </a:lstStyle>
          <a:p>
            <a:fld id="{1D18F1C0-71F0-4DA4-A978-5689BE2CD67E}"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transition advClick="0" advTm="7000">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94511D9-8589-4D24-A7C4-71624DF216E7}" type="datetimeFigureOut">
              <a:rPr lang="sr-Latn-CS" smtClean="0"/>
              <a:pPr/>
              <a:t>14.2.2017</a:t>
            </a:fld>
            <a:endParaRPr lang="hr-H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r-H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18F1C0-71F0-4DA4-A978-5689BE2CD67E}" type="slidenum">
              <a:rPr lang="hr-HR" smtClean="0"/>
              <a:pPr/>
              <a:t>‹#›</a:t>
            </a:fld>
            <a:endParaRPr lang="hr-H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advClick="0" advTm="7000">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94511D9-8589-4D24-A7C4-71624DF216E7}" type="datetimeFigureOut">
              <a:rPr lang="sr-Latn-CS" smtClean="0"/>
              <a:pPr/>
              <a:t>14.2.2017</a:t>
            </a:fld>
            <a:endParaRPr lang="hr-H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r-H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18F1C0-71F0-4DA4-A978-5689BE2CD67E}"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advClick="0" advTm="7000">
    <p:dissolve/>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hr.wikipedia.org/wiki/Engleska" TargetMode="External"/><Relationship Id="rId7" Type="http://schemas.openxmlformats.org/officeDocument/2006/relationships/image" Target="../media/image6.jpeg"/><Relationship Id="rId2" Type="http://schemas.openxmlformats.org/officeDocument/2006/relationships/hyperlink" Target="https://hr.wikipedia.org/wiki/Francuska" TargetMode="External"/><Relationship Id="rId1" Type="http://schemas.openxmlformats.org/officeDocument/2006/relationships/slideLayout" Target="../slideLayouts/slideLayout2.xml"/><Relationship Id="rId6" Type="http://schemas.openxmlformats.org/officeDocument/2006/relationships/hyperlink" Target="https://hr.wikipedia.org/wiki/Ru%C5%BEa" TargetMode="External"/><Relationship Id="rId5" Type="http://schemas.openxmlformats.org/officeDocument/2006/relationships/hyperlink" Target="https://hr.wikipedia.org/wiki/Maj%C4%8Din_dan" TargetMode="External"/><Relationship Id="rId4" Type="http://schemas.openxmlformats.org/officeDocument/2006/relationships/hyperlink" Target="https://hr.wikipedia.org/wiki/Kupid"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likovni rezultat za VALENTINOVO"/>
          <p:cNvPicPr>
            <a:picLocks noChangeAspect="1" noChangeArrowheads="1"/>
          </p:cNvPicPr>
          <p:nvPr/>
        </p:nvPicPr>
        <p:blipFill>
          <a:blip r:embed="rId2"/>
          <a:srcRect/>
          <a:stretch>
            <a:fillRect/>
          </a:stretch>
        </p:blipFill>
        <p:spPr bwMode="auto">
          <a:xfrm>
            <a:off x="0" y="0"/>
            <a:ext cx="9202848" cy="6858000"/>
          </a:xfrm>
          <a:prstGeom prst="rect">
            <a:avLst/>
          </a:prstGeom>
          <a:noFill/>
        </p:spPr>
      </p:pic>
      <p:sp>
        <p:nvSpPr>
          <p:cNvPr id="2" name="Title 1"/>
          <p:cNvSpPr>
            <a:spLocks noGrp="1"/>
          </p:cNvSpPr>
          <p:nvPr>
            <p:ph type="ctrTitle"/>
          </p:nvPr>
        </p:nvSpPr>
        <p:spPr/>
        <p:txBody>
          <a:bodyPr/>
          <a:lstStyle/>
          <a:p>
            <a:pPr algn="ctr"/>
            <a:r>
              <a:rPr lang="hr-HR" dirty="0" smtClean="0">
                <a:solidFill>
                  <a:schemeClr val="bg1">
                    <a:lumMod val="95000"/>
                  </a:schemeClr>
                </a:solidFill>
              </a:rPr>
              <a:t/>
            </a:r>
            <a:br>
              <a:rPr lang="hr-HR" dirty="0" smtClean="0">
                <a:solidFill>
                  <a:schemeClr val="bg1">
                    <a:lumMod val="95000"/>
                  </a:schemeClr>
                </a:solidFill>
              </a:rPr>
            </a:br>
            <a:r>
              <a:rPr lang="hr-HR" dirty="0" smtClean="0">
                <a:solidFill>
                  <a:schemeClr val="bg1">
                    <a:lumMod val="95000"/>
                  </a:schemeClr>
                </a:solidFill>
              </a:rPr>
              <a:t>VALENTINOVO</a:t>
            </a:r>
            <a:endParaRPr lang="hr-HR" dirty="0">
              <a:solidFill>
                <a:schemeClr val="bg1">
                  <a:lumMod val="95000"/>
                </a:schemeClr>
              </a:solidFill>
            </a:endParaRPr>
          </a:p>
        </p:txBody>
      </p:sp>
      <p:sp>
        <p:nvSpPr>
          <p:cNvPr id="3" name="Subtitle 2"/>
          <p:cNvSpPr>
            <a:spLocks noGrp="1"/>
          </p:cNvSpPr>
          <p:nvPr>
            <p:ph type="subTitle" idx="1"/>
          </p:nvPr>
        </p:nvSpPr>
        <p:spPr/>
        <p:txBody>
          <a:bodyPr/>
          <a:lstStyle/>
          <a:p>
            <a:pPr algn="ctr"/>
            <a:r>
              <a:rPr lang="hr-HR" dirty="0" smtClean="0">
                <a:solidFill>
                  <a:schemeClr val="bg1"/>
                </a:solidFill>
              </a:rPr>
              <a:t>DAN LJUBAVI</a:t>
            </a:r>
            <a:endParaRPr lang="hr-HR" dirty="0">
              <a:solidFill>
                <a:schemeClr val="bg1"/>
              </a:solidFill>
            </a:endParaRPr>
          </a:p>
        </p:txBody>
      </p:sp>
    </p:spTree>
  </p:cSld>
  <p:clrMapOvr>
    <a:masterClrMapping/>
  </p:clrMapOvr>
  <p:transition advClick="0" advTm="7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hr-HR" dirty="0"/>
          </a:p>
        </p:txBody>
      </p:sp>
      <p:sp>
        <p:nvSpPr>
          <p:cNvPr id="3" name="Title 2"/>
          <p:cNvSpPr>
            <a:spLocks noGrp="1"/>
          </p:cNvSpPr>
          <p:nvPr>
            <p:ph type="title"/>
          </p:nvPr>
        </p:nvSpPr>
        <p:spPr/>
        <p:txBody>
          <a:bodyPr/>
          <a:lstStyle/>
          <a:p>
            <a:endParaRPr lang="hr-HR"/>
          </a:p>
        </p:txBody>
      </p:sp>
      <p:pic>
        <p:nvPicPr>
          <p:cNvPr id="1026" name="Picture 2" descr="C:\Users\Windows 7\Desktop\imgr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advClick="0" advTm="7000">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hr-HR"/>
          </a:p>
        </p:txBody>
      </p:sp>
      <p:sp>
        <p:nvSpPr>
          <p:cNvPr id="3" name="Title 2"/>
          <p:cNvSpPr>
            <a:spLocks noGrp="1"/>
          </p:cNvSpPr>
          <p:nvPr>
            <p:ph type="title"/>
          </p:nvPr>
        </p:nvSpPr>
        <p:spPr/>
        <p:txBody>
          <a:bodyPr/>
          <a:lstStyle/>
          <a:p>
            <a:endParaRPr lang="hr-HR"/>
          </a:p>
        </p:txBody>
      </p:sp>
      <p:pic>
        <p:nvPicPr>
          <p:cNvPr id="2050" name="Picture 2" descr="C:\Users\Windows 7\Desktop\imgres.jpg"/>
          <p:cNvPicPr>
            <a:picLocks noChangeAspect="1" noChangeArrowheads="1"/>
          </p:cNvPicPr>
          <p:nvPr/>
        </p:nvPicPr>
        <p:blipFill>
          <a:blip r:embed="rId2"/>
          <a:srcRect/>
          <a:stretch>
            <a:fillRect/>
          </a:stretch>
        </p:blipFill>
        <p:spPr bwMode="auto">
          <a:xfrm>
            <a:off x="-11784" y="0"/>
            <a:ext cx="9155784" cy="6858000"/>
          </a:xfrm>
          <a:prstGeom prst="rect">
            <a:avLst/>
          </a:prstGeom>
          <a:noFill/>
        </p:spPr>
      </p:pic>
    </p:spTree>
  </p:cSld>
  <p:clrMapOvr>
    <a:masterClrMapping/>
  </p:clrMapOvr>
  <p:transition advClick="0" advTm="7000">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14290"/>
            <a:ext cx="8786842" cy="5857916"/>
          </a:xfrm>
        </p:spPr>
        <p:txBody>
          <a:bodyPr>
            <a:normAutofit/>
          </a:bodyPr>
          <a:lstStyle/>
          <a:p>
            <a:r>
              <a:rPr lang="hr-HR" sz="2500" dirty="0" smtClean="0">
                <a:solidFill>
                  <a:schemeClr val="accent2">
                    <a:lumMod val="60000"/>
                    <a:lumOff val="40000"/>
                  </a:schemeClr>
                </a:solidFill>
              </a:rPr>
              <a:t>Najstariju čestitku za Valentinovo napisao je </a:t>
            </a:r>
            <a:r>
              <a:rPr lang="hr-HR" sz="2500" dirty="0" smtClean="0">
                <a:solidFill>
                  <a:schemeClr val="accent2">
                    <a:lumMod val="60000"/>
                    <a:lumOff val="40000"/>
                  </a:schemeClr>
                </a:solidFill>
                <a:hlinkClick r:id="rId2" tooltip="Francuska"/>
              </a:rPr>
              <a:t>francuski</a:t>
            </a:r>
            <a:r>
              <a:rPr lang="hr-HR" sz="2500" dirty="0" smtClean="0">
                <a:solidFill>
                  <a:schemeClr val="accent2">
                    <a:lumMod val="60000"/>
                    <a:lumOff val="40000"/>
                  </a:schemeClr>
                </a:solidFill>
              </a:rPr>
              <a:t> vojvoda Karlo Orleanski. Namjenio ju je svojoj supruzi dok je bio u zatočeništvu u </a:t>
            </a:r>
            <a:r>
              <a:rPr lang="hr-HR" sz="2500" dirty="0" smtClean="0">
                <a:solidFill>
                  <a:schemeClr val="accent2">
                    <a:lumMod val="60000"/>
                    <a:lumOff val="40000"/>
                  </a:schemeClr>
                </a:solidFill>
                <a:hlinkClick r:id="rId3" tooltip="Engleska"/>
              </a:rPr>
              <a:t>Engleskoj</a:t>
            </a:r>
            <a:r>
              <a:rPr lang="hr-HR" sz="2500" dirty="0" smtClean="0">
                <a:solidFill>
                  <a:schemeClr val="accent2">
                    <a:lumMod val="60000"/>
                    <a:lumOff val="40000"/>
                  </a:schemeClr>
                </a:solidFill>
              </a:rPr>
              <a:t>. Simbol je Valentinova i </a:t>
            </a:r>
            <a:r>
              <a:rPr lang="hr-HR" sz="2500" dirty="0" smtClean="0">
                <a:solidFill>
                  <a:schemeClr val="accent2">
                    <a:lumMod val="60000"/>
                    <a:lumOff val="40000"/>
                  </a:schemeClr>
                </a:solidFill>
                <a:hlinkClick r:id="rId4" tooltip="Kupid"/>
              </a:rPr>
              <a:t>Kupid</a:t>
            </a:r>
            <a:r>
              <a:rPr lang="hr-HR" sz="2500" dirty="0" smtClean="0">
                <a:solidFill>
                  <a:schemeClr val="accent2">
                    <a:lumMod val="60000"/>
                    <a:lumOff val="40000"/>
                  </a:schemeClr>
                </a:solidFill>
              </a:rPr>
              <a:t>, starorimski bog ljubavi. Često se prikazuje kako drži luk i strijelu jer se vjeruje da se onaj koga on pogodi svojom čarobnom strelicom odmah zaljubi. Svake se godine za Valentinovo pošalje oko milijardu čestitaka, a nešto više pošalje se jedino za Božić. Valentinovo je, uz </a:t>
            </a:r>
            <a:r>
              <a:rPr lang="hr-HR" sz="2500" dirty="0" smtClean="0">
                <a:solidFill>
                  <a:schemeClr val="accent2">
                    <a:lumMod val="60000"/>
                    <a:lumOff val="40000"/>
                  </a:schemeClr>
                </a:solidFill>
                <a:hlinkClick r:id="rId5" tooltip="Majčin dan"/>
              </a:rPr>
              <a:t>Majčin dan</a:t>
            </a:r>
            <a:r>
              <a:rPr lang="hr-HR" sz="2500" dirty="0" smtClean="0">
                <a:solidFill>
                  <a:schemeClr val="accent2">
                    <a:lumMod val="60000"/>
                    <a:lumOff val="40000"/>
                  </a:schemeClr>
                </a:solidFill>
              </a:rPr>
              <a:t>, dan i kada se kupuje najviše cvijeća. Svake godine djevojke i žene širom svijeta na Valentinovo zajedno dobiju oko 50 milijuna</a:t>
            </a:r>
            <a:r>
              <a:rPr lang="hr-HR" dirty="0" smtClean="0">
                <a:solidFill>
                  <a:schemeClr val="accent2">
                    <a:lumMod val="60000"/>
                    <a:lumOff val="40000"/>
                  </a:schemeClr>
                </a:solidFill>
              </a:rPr>
              <a:t> </a:t>
            </a:r>
            <a:r>
              <a:rPr lang="hr-HR" dirty="0" smtClean="0">
                <a:solidFill>
                  <a:schemeClr val="accent2">
                    <a:lumMod val="60000"/>
                    <a:lumOff val="40000"/>
                  </a:schemeClr>
                </a:solidFill>
                <a:hlinkClick r:id="rId6" tooltip="Ruža"/>
              </a:rPr>
              <a:t>ruža</a:t>
            </a:r>
            <a:r>
              <a:rPr lang="hr-HR" dirty="0" smtClean="0">
                <a:solidFill>
                  <a:schemeClr val="accent2">
                    <a:lumMod val="60000"/>
                    <a:lumOff val="40000"/>
                  </a:schemeClr>
                </a:solidFill>
              </a:rPr>
              <a:t>. </a:t>
            </a:r>
            <a:endParaRPr lang="hr-HR" dirty="0">
              <a:solidFill>
                <a:schemeClr val="accent2">
                  <a:lumMod val="60000"/>
                  <a:lumOff val="40000"/>
                </a:schemeClr>
              </a:solidFill>
            </a:endParaRPr>
          </a:p>
        </p:txBody>
      </p:sp>
      <p:sp>
        <p:nvSpPr>
          <p:cNvPr id="33794" name="AutoShape 2" descr="Slikovni rezultat za KUPI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pic>
        <p:nvPicPr>
          <p:cNvPr id="33795" name="Picture 3" descr="C:\Users\Windows 7\Desktop\imgres.jpg"/>
          <p:cNvPicPr>
            <a:picLocks noChangeAspect="1" noChangeArrowheads="1"/>
          </p:cNvPicPr>
          <p:nvPr/>
        </p:nvPicPr>
        <p:blipFill>
          <a:blip r:embed="rId7"/>
          <a:srcRect/>
          <a:stretch>
            <a:fillRect/>
          </a:stretch>
        </p:blipFill>
        <p:spPr bwMode="auto">
          <a:xfrm>
            <a:off x="6858016" y="4929174"/>
            <a:ext cx="2071670" cy="1928826"/>
          </a:xfrm>
          <a:prstGeom prst="rect">
            <a:avLst/>
          </a:prstGeom>
          <a:noFill/>
        </p:spPr>
      </p:pic>
    </p:spTree>
  </p:cSld>
  <p:clrMapOvr>
    <a:masterClrMapping/>
  </p:clrMapOvr>
  <p:transition advClick="0" advTm="7000">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hr-HR" dirty="0"/>
          </a:p>
        </p:txBody>
      </p:sp>
      <p:sp>
        <p:nvSpPr>
          <p:cNvPr id="2" name="Title 1"/>
          <p:cNvSpPr>
            <a:spLocks noGrp="1"/>
          </p:cNvSpPr>
          <p:nvPr>
            <p:ph type="title"/>
          </p:nvPr>
        </p:nvSpPr>
        <p:spPr/>
        <p:txBody>
          <a:bodyPr/>
          <a:lstStyle/>
          <a:p>
            <a:endParaRPr lang="hr-HR"/>
          </a:p>
        </p:txBody>
      </p:sp>
      <p:pic>
        <p:nvPicPr>
          <p:cNvPr id="18436" name="Picture 4" descr="C:\Users\Windows 7\Desktop\images.jpg"/>
          <p:cNvPicPr>
            <a:picLocks noChangeAspect="1" noChangeArrowheads="1"/>
          </p:cNvPicPr>
          <p:nvPr/>
        </p:nvPicPr>
        <p:blipFill>
          <a:blip r:embed="rId2"/>
          <a:srcRect/>
          <a:stretch>
            <a:fillRect/>
          </a:stretch>
        </p:blipFill>
        <p:spPr bwMode="auto">
          <a:xfrm>
            <a:off x="0" y="0"/>
            <a:ext cx="9144000" cy="6949624"/>
          </a:xfrm>
          <a:prstGeom prst="rect">
            <a:avLst/>
          </a:prstGeom>
          <a:noFill/>
        </p:spPr>
      </p:pic>
    </p:spTree>
  </p:cSld>
  <p:clrMapOvr>
    <a:masterClrMapping/>
  </p:clrMapOvr>
  <p:transition advClick="0" advTm="7000">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hr-HR"/>
          </a:p>
        </p:txBody>
      </p:sp>
      <p:sp>
        <p:nvSpPr>
          <p:cNvPr id="2" name="Title 1"/>
          <p:cNvSpPr>
            <a:spLocks noGrp="1"/>
          </p:cNvSpPr>
          <p:nvPr>
            <p:ph type="title"/>
          </p:nvPr>
        </p:nvSpPr>
        <p:spPr/>
        <p:txBody>
          <a:bodyPr/>
          <a:lstStyle/>
          <a:p>
            <a:endParaRPr lang="hr-HR"/>
          </a:p>
        </p:txBody>
      </p:sp>
      <p:pic>
        <p:nvPicPr>
          <p:cNvPr id="19458" name="Picture 2" descr="C:\Users\Windows 7\Desktop\imgres.jpg"/>
          <p:cNvPicPr>
            <a:picLocks noChangeAspect="1" noChangeArrowheads="1"/>
          </p:cNvPicPr>
          <p:nvPr/>
        </p:nvPicPr>
        <p:blipFill>
          <a:blip r:embed="rId2"/>
          <a:srcRect/>
          <a:stretch>
            <a:fillRect/>
          </a:stretch>
        </p:blipFill>
        <p:spPr bwMode="auto">
          <a:xfrm>
            <a:off x="-173098" y="1"/>
            <a:ext cx="9317098" cy="6858000"/>
          </a:xfrm>
          <a:prstGeom prst="rect">
            <a:avLst/>
          </a:prstGeom>
          <a:noFill/>
        </p:spPr>
      </p:pic>
    </p:spTree>
  </p:cSld>
  <p:clrMapOvr>
    <a:masterClrMapping/>
  </p:clrMapOvr>
  <p:transition advClick="0" advTm="7000">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1" descr="C:\Users\Windows 7\Desktop\images.jpg"/>
          <p:cNvPicPr>
            <a:picLocks noChangeAspect="1" noChangeArrowheads="1"/>
          </p:cNvPicPr>
          <p:nvPr/>
        </p:nvPicPr>
        <p:blipFill>
          <a:blip r:embed="rId2"/>
          <a:srcRect/>
          <a:stretch>
            <a:fillRect/>
          </a:stretch>
        </p:blipFill>
        <p:spPr bwMode="auto">
          <a:xfrm>
            <a:off x="-500098" y="0"/>
            <a:ext cx="10305738" cy="6858000"/>
          </a:xfrm>
          <a:prstGeom prst="rect">
            <a:avLst/>
          </a:prstGeom>
          <a:noFill/>
        </p:spPr>
      </p:pic>
      <p:sp>
        <p:nvSpPr>
          <p:cNvPr id="3" name="Content Placeholder 2"/>
          <p:cNvSpPr>
            <a:spLocks noGrp="1"/>
          </p:cNvSpPr>
          <p:nvPr>
            <p:ph idx="1"/>
          </p:nvPr>
        </p:nvSpPr>
        <p:spPr>
          <a:xfrm>
            <a:off x="755576" y="620688"/>
            <a:ext cx="8229600" cy="5793001"/>
          </a:xfrm>
        </p:spPr>
        <p:txBody>
          <a:bodyPr>
            <a:normAutofit fontScale="62500" lnSpcReduction="20000"/>
          </a:bodyPr>
          <a:lstStyle/>
          <a:p>
            <a:pPr>
              <a:buNone/>
            </a:pPr>
            <a:endParaRPr lang="hr-HR" dirty="0" smtClean="0">
              <a:solidFill>
                <a:schemeClr val="tx1">
                  <a:lumMod val="95000"/>
                  <a:lumOff val="5000"/>
                </a:schemeClr>
              </a:solidFill>
            </a:endParaRPr>
          </a:p>
          <a:p>
            <a:pPr>
              <a:buNone/>
            </a:pPr>
            <a:r>
              <a:rPr lang="hr-HR" sz="4500" b="1" dirty="0" smtClean="0">
                <a:solidFill>
                  <a:schemeClr val="tx1">
                    <a:lumMod val="95000"/>
                    <a:lumOff val="5000"/>
                  </a:schemeClr>
                </a:solidFill>
              </a:rPr>
              <a:t>PRIPREMILA I OSMISLILA:</a:t>
            </a:r>
          </a:p>
          <a:p>
            <a:endParaRPr lang="hr-HR" dirty="0" smtClean="0">
              <a:solidFill>
                <a:schemeClr val="tx1">
                  <a:lumMod val="95000"/>
                  <a:lumOff val="5000"/>
                </a:schemeClr>
              </a:solidFill>
            </a:endParaRPr>
          </a:p>
          <a:p>
            <a:r>
              <a:rPr lang="hr-HR" dirty="0" smtClean="0">
                <a:solidFill>
                  <a:schemeClr val="tx1">
                    <a:lumMod val="95000"/>
                    <a:lumOff val="5000"/>
                  </a:schemeClr>
                </a:solidFill>
              </a:rPr>
              <a:t>               </a:t>
            </a:r>
          </a:p>
          <a:p>
            <a:pPr algn="ctr">
              <a:buNone/>
            </a:pPr>
            <a:r>
              <a:rPr lang="hr-HR" sz="7300" dirty="0" smtClean="0">
                <a:solidFill>
                  <a:schemeClr val="accent2">
                    <a:lumMod val="20000"/>
                    <a:lumOff val="80000"/>
                  </a:schemeClr>
                </a:solidFill>
                <a:effectLst>
                  <a:outerShdw blurRad="38100" dist="38100" dir="2700000" algn="tl">
                    <a:srgbClr val="000000">
                      <a:alpha val="43137"/>
                    </a:srgbClr>
                  </a:outerShdw>
                </a:effectLst>
              </a:rPr>
              <a:t>PETRA </a:t>
            </a:r>
            <a:r>
              <a:rPr lang="hr-HR" sz="7300" dirty="0" smtClean="0">
                <a:solidFill>
                  <a:schemeClr val="accent2">
                    <a:lumMod val="20000"/>
                    <a:lumOff val="80000"/>
                  </a:schemeClr>
                </a:solidFill>
                <a:effectLst>
                  <a:outerShdw blurRad="38100" dist="38100" dir="2700000" algn="tl">
                    <a:srgbClr val="000000">
                      <a:alpha val="43137"/>
                    </a:srgbClr>
                  </a:outerShdw>
                </a:effectLst>
              </a:rPr>
              <a:t>TEPŠIĆ 5.A.  </a:t>
            </a:r>
            <a:endParaRPr lang="hr-HR" sz="7300" dirty="0" smtClean="0">
              <a:solidFill>
                <a:schemeClr val="accent2">
                  <a:lumMod val="20000"/>
                  <a:lumOff val="80000"/>
                </a:schemeClr>
              </a:solidFill>
              <a:effectLst>
                <a:outerShdw blurRad="38100" dist="38100" dir="2700000" algn="tl">
                  <a:srgbClr val="000000">
                    <a:alpha val="43137"/>
                  </a:srgbClr>
                </a:outerShdw>
              </a:effectLst>
            </a:endParaRPr>
          </a:p>
          <a:p>
            <a:pPr>
              <a:buNone/>
            </a:pPr>
            <a:endParaRPr lang="hr-HR" dirty="0">
              <a:solidFill>
                <a:schemeClr val="tx1">
                  <a:lumMod val="95000"/>
                  <a:lumOff val="5000"/>
                </a:schemeClr>
              </a:solidFill>
            </a:endParaRPr>
          </a:p>
          <a:p>
            <a:pPr>
              <a:buNone/>
            </a:pPr>
            <a:endParaRPr lang="hr-HR" dirty="0" smtClean="0">
              <a:solidFill>
                <a:schemeClr val="tx1">
                  <a:lumMod val="95000"/>
                  <a:lumOff val="5000"/>
                </a:schemeClr>
              </a:solidFill>
            </a:endParaRPr>
          </a:p>
          <a:p>
            <a:pPr>
              <a:buNone/>
            </a:pPr>
            <a:r>
              <a:rPr lang="hr-HR" sz="3800" dirty="0" smtClean="0">
                <a:solidFill>
                  <a:schemeClr val="tx1">
                    <a:lumMod val="95000"/>
                    <a:lumOff val="5000"/>
                  </a:schemeClr>
                </a:solidFill>
                <a:effectLst>
                  <a:outerShdw blurRad="38100" dist="38100" dir="2700000" algn="tl">
                    <a:srgbClr val="000000">
                      <a:alpha val="43137"/>
                    </a:srgbClr>
                  </a:outerShdw>
                </a:effectLst>
              </a:rPr>
              <a:t>Mentorica: Sabina Curić</a:t>
            </a:r>
            <a:r>
              <a:rPr lang="hr-HR" sz="3800" dirty="0" smtClean="0">
                <a:solidFill>
                  <a:schemeClr val="tx1">
                    <a:lumMod val="95000"/>
                    <a:lumOff val="5000"/>
                  </a:schemeClr>
                </a:solidFill>
                <a:effectLst>
                  <a:outerShdw blurRad="38100" dist="38100" dir="2700000" algn="tl">
                    <a:srgbClr val="000000">
                      <a:alpha val="43137"/>
                    </a:srgbClr>
                  </a:outerShdw>
                </a:effectLst>
              </a:rPr>
              <a:t>          </a:t>
            </a:r>
            <a:endParaRPr lang="hr-HR" sz="3800" dirty="0" smtClean="0">
              <a:solidFill>
                <a:schemeClr val="tx1">
                  <a:lumMod val="95000"/>
                  <a:lumOff val="5000"/>
                </a:schemeClr>
              </a:solidFill>
              <a:effectLst>
                <a:outerShdw blurRad="38100" dist="38100" dir="2700000" algn="tl">
                  <a:srgbClr val="000000">
                    <a:alpha val="43137"/>
                  </a:srgbClr>
                </a:outerShdw>
              </a:effectLst>
            </a:endParaRPr>
          </a:p>
          <a:p>
            <a:pPr>
              <a:buNone/>
            </a:pPr>
            <a:endParaRPr lang="hr-HR" dirty="0" smtClean="0">
              <a:solidFill>
                <a:schemeClr val="tx1">
                  <a:lumMod val="95000"/>
                  <a:lumOff val="5000"/>
                </a:schemeClr>
              </a:solidFill>
            </a:endParaRPr>
          </a:p>
          <a:p>
            <a:pPr>
              <a:buNone/>
            </a:pPr>
            <a:endParaRPr lang="hr-HR" dirty="0" smtClean="0">
              <a:solidFill>
                <a:schemeClr val="tx1">
                  <a:lumMod val="95000"/>
                  <a:lumOff val="5000"/>
                </a:schemeClr>
              </a:solidFill>
            </a:endParaRPr>
          </a:p>
          <a:p>
            <a:pPr algn="ctr">
              <a:buNone/>
            </a:pPr>
            <a:r>
              <a:rPr lang="hr-HR" dirty="0" smtClean="0">
                <a:solidFill>
                  <a:schemeClr val="tx1">
                    <a:lumMod val="95000"/>
                    <a:lumOff val="5000"/>
                  </a:schemeClr>
                </a:solidFill>
              </a:rPr>
              <a:t>         </a:t>
            </a:r>
            <a:r>
              <a:rPr lang="hr-HR" sz="7700" dirty="0" smtClean="0">
                <a:solidFill>
                  <a:schemeClr val="bg1"/>
                </a:solidFill>
                <a:effectLst>
                  <a:outerShdw blurRad="38100" dist="38100" dir="2700000" algn="tl">
                    <a:srgbClr val="000000">
                      <a:alpha val="43137"/>
                    </a:srgbClr>
                  </a:outerShdw>
                </a:effectLst>
              </a:rPr>
              <a:t>OSNOVNA ŠKOLA </a:t>
            </a:r>
            <a:r>
              <a:rPr lang="hr-HR" sz="7700" dirty="0" smtClean="0">
                <a:solidFill>
                  <a:schemeClr val="bg1"/>
                </a:solidFill>
                <a:effectLst>
                  <a:outerShdw blurRad="38100" dist="38100" dir="2700000" algn="tl">
                    <a:srgbClr val="000000">
                      <a:alpha val="43137"/>
                    </a:srgbClr>
                  </a:outerShdw>
                </a:effectLst>
              </a:rPr>
              <a:t>22.LIPNJA</a:t>
            </a:r>
          </a:p>
          <a:p>
            <a:pPr algn="ctr">
              <a:buNone/>
            </a:pPr>
            <a:r>
              <a:rPr lang="hr-HR" sz="7700" dirty="0" smtClean="0">
                <a:solidFill>
                  <a:schemeClr val="bg1"/>
                </a:solidFill>
                <a:effectLst>
                  <a:outerShdw blurRad="38100" dist="38100" dir="2700000" algn="tl">
                    <a:srgbClr val="000000">
                      <a:alpha val="43137"/>
                    </a:srgbClr>
                  </a:outerShdw>
                </a:effectLst>
              </a:rPr>
              <a:t>SISAK</a:t>
            </a:r>
            <a:endParaRPr lang="hr-HR" sz="7700" dirty="0" smtClean="0">
              <a:solidFill>
                <a:schemeClr val="bg1"/>
              </a:solidFill>
              <a:effectLst>
                <a:outerShdw blurRad="38100" dist="38100" dir="2700000" algn="tl">
                  <a:srgbClr val="000000">
                    <a:alpha val="43137"/>
                  </a:srgbClr>
                </a:outerShdw>
              </a:effectLst>
            </a:endParaRPr>
          </a:p>
          <a:p>
            <a:pPr>
              <a:buNone/>
            </a:pPr>
            <a:r>
              <a:rPr lang="hr-HR" sz="7700" dirty="0" smtClean="0">
                <a:solidFill>
                  <a:schemeClr val="bg1"/>
                </a:solidFill>
                <a:effectLst>
                  <a:outerShdw blurRad="38100" dist="38100" dir="2700000" algn="tl">
                    <a:srgbClr val="000000">
                      <a:alpha val="43137"/>
                    </a:srgbClr>
                  </a:outerShdw>
                </a:effectLst>
              </a:rPr>
              <a:t>                                             </a:t>
            </a:r>
          </a:p>
        </p:txBody>
      </p:sp>
    </p:spTree>
  </p:cSld>
  <p:clrMapOvr>
    <a:masterClrMapping/>
  </p:clrMapOvr>
  <p:transition advClick="0" advTm="7000">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476" y="1700808"/>
            <a:ext cx="8229600" cy="4525963"/>
          </a:xfrm>
        </p:spPr>
        <p:txBody>
          <a:bodyPr>
            <a:normAutofit/>
          </a:bodyPr>
          <a:lstStyle/>
          <a:p>
            <a:r>
              <a:rPr lang="vi-VN" dirty="0" smtClean="0">
                <a:solidFill>
                  <a:srgbClr val="C00000"/>
                </a:solidFill>
              </a:rPr>
              <a:t>Blagdan sv. Valentina se na dan 14. veljače održava prema katoličkom vjerskom kalendaru. </a:t>
            </a:r>
            <a:endParaRPr lang="hr-HR" dirty="0">
              <a:solidFill>
                <a:srgbClr val="C00000"/>
              </a:solidFill>
            </a:endParaRPr>
          </a:p>
        </p:txBody>
      </p:sp>
      <p:sp>
        <p:nvSpPr>
          <p:cNvPr id="2" name="Title 1"/>
          <p:cNvSpPr>
            <a:spLocks noGrp="1"/>
          </p:cNvSpPr>
          <p:nvPr>
            <p:ph type="title"/>
          </p:nvPr>
        </p:nvSpPr>
        <p:spPr/>
        <p:txBody>
          <a:bodyPr>
            <a:normAutofit fontScale="90000"/>
          </a:bodyPr>
          <a:lstStyle/>
          <a:p>
            <a:r>
              <a:rPr lang="hr-HR" dirty="0" smtClean="0">
                <a:solidFill>
                  <a:schemeClr val="accent2">
                    <a:lumMod val="60000"/>
                    <a:lumOff val="40000"/>
                  </a:schemeClr>
                </a:solidFill>
              </a:rPr>
              <a:t>KAKO JE NASTALO VALENTINOVO?</a:t>
            </a:r>
            <a:endParaRPr lang="hr-HR" dirty="0">
              <a:solidFill>
                <a:schemeClr val="accent2">
                  <a:lumMod val="60000"/>
                  <a:lumOff val="40000"/>
                </a:schemeClr>
              </a:solidFill>
            </a:endParaRPr>
          </a:p>
        </p:txBody>
      </p:sp>
      <p:sp>
        <p:nvSpPr>
          <p:cNvPr id="5" name="Heart 4"/>
          <p:cNvSpPr/>
          <p:nvPr/>
        </p:nvSpPr>
        <p:spPr>
          <a:xfrm>
            <a:off x="7143768" y="5286388"/>
            <a:ext cx="1571604" cy="1285884"/>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Tree>
  </p:cSld>
  <p:clrMapOvr>
    <a:masterClrMapping/>
  </p:clrMapOvr>
  <p:transition advClick="0" advTm="7000">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36" y="1385392"/>
            <a:ext cx="9144000" cy="5472608"/>
          </a:xfrm>
        </p:spPr>
        <p:txBody>
          <a:bodyPr>
            <a:normAutofit fontScale="92500"/>
          </a:bodyPr>
          <a:lstStyle/>
          <a:p>
            <a:r>
              <a:rPr lang="vi-VN" dirty="0" smtClean="0">
                <a:solidFill>
                  <a:srgbClr val="C00000"/>
                </a:solidFill>
              </a:rPr>
              <a:t>Sv</a:t>
            </a:r>
            <a:r>
              <a:rPr lang="vi-VN" dirty="0" smtClean="0">
                <a:solidFill>
                  <a:srgbClr val="C00000"/>
                </a:solidFill>
              </a:rPr>
              <a:t>. Valentin je </a:t>
            </a:r>
            <a:r>
              <a:rPr lang="vi-VN" dirty="0" smtClean="0">
                <a:solidFill>
                  <a:schemeClr val="accent2">
                    <a:lumMod val="60000"/>
                    <a:lumOff val="40000"/>
                  </a:schemeClr>
                </a:solidFill>
              </a:rPr>
              <a:t>bio prvi </a:t>
            </a:r>
            <a:r>
              <a:rPr lang="vi-VN" dirty="0" smtClean="0">
                <a:solidFill>
                  <a:srgbClr val="C00000"/>
                </a:solidFill>
              </a:rPr>
              <a:t>biskup</a:t>
            </a:r>
            <a:r>
              <a:rPr lang="vi-VN" dirty="0" smtClean="0">
                <a:solidFill>
                  <a:schemeClr val="accent2">
                    <a:lumMod val="60000"/>
                    <a:lumOff val="40000"/>
                  </a:schemeClr>
                </a:solidFill>
              </a:rPr>
              <a:t> </a:t>
            </a:r>
            <a:r>
              <a:rPr lang="vi-VN" dirty="0" smtClean="0">
                <a:solidFill>
                  <a:srgbClr val="C00000"/>
                </a:solidFill>
              </a:rPr>
              <a:t>grada Terni </a:t>
            </a:r>
            <a:r>
              <a:rPr lang="vi-VN" dirty="0" smtClean="0">
                <a:solidFill>
                  <a:schemeClr val="accent2">
                    <a:lumMod val="60000"/>
                    <a:lumOff val="40000"/>
                  </a:schemeClr>
                </a:solidFill>
              </a:rPr>
              <a:t>(u to doba: </a:t>
            </a:r>
            <a:r>
              <a:rPr lang="vi-VN" i="1" dirty="0" smtClean="0">
                <a:solidFill>
                  <a:schemeClr val="accent2">
                    <a:lumMod val="60000"/>
                    <a:lumOff val="40000"/>
                  </a:schemeClr>
                </a:solidFill>
              </a:rPr>
              <a:t>Interimna</a:t>
            </a:r>
            <a:r>
              <a:rPr lang="vi-VN" dirty="0" smtClean="0">
                <a:solidFill>
                  <a:schemeClr val="accent2">
                    <a:lumMod val="60000"/>
                    <a:lumOff val="40000"/>
                  </a:schemeClr>
                </a:solidFill>
              </a:rPr>
              <a:t>) u Umbriji, stotinjak kilometara od Rima; </a:t>
            </a:r>
            <a:endParaRPr lang="hr-HR" dirty="0" smtClean="0">
              <a:solidFill>
                <a:schemeClr val="accent2">
                  <a:lumMod val="60000"/>
                  <a:lumOff val="40000"/>
                </a:schemeClr>
              </a:solidFill>
            </a:endParaRPr>
          </a:p>
          <a:p>
            <a:r>
              <a:rPr lang="vi-VN" dirty="0" smtClean="0">
                <a:solidFill>
                  <a:schemeClr val="accent2">
                    <a:lumMod val="60000"/>
                    <a:lumOff val="40000"/>
                  </a:schemeClr>
                </a:solidFill>
              </a:rPr>
              <a:t>za </a:t>
            </a:r>
            <a:r>
              <a:rPr lang="vi-VN" dirty="0" smtClean="0">
                <a:solidFill>
                  <a:schemeClr val="accent2">
                    <a:lumMod val="60000"/>
                    <a:lumOff val="40000"/>
                  </a:schemeClr>
                </a:solidFill>
              </a:rPr>
              <a:t>vrijeme pape Viktora I. zaredio ga je za </a:t>
            </a:r>
            <a:r>
              <a:rPr lang="vi-VN" dirty="0" smtClean="0">
                <a:solidFill>
                  <a:srgbClr val="C00000"/>
                </a:solidFill>
              </a:rPr>
              <a:t>biskup</a:t>
            </a:r>
            <a:r>
              <a:rPr lang="vi-VN" dirty="0" smtClean="0">
                <a:solidFill>
                  <a:schemeClr val="accent2">
                    <a:lumMod val="60000"/>
                    <a:lumOff val="40000"/>
                  </a:schemeClr>
                </a:solidFill>
              </a:rPr>
              <a:t>a drugi znameniti umbrijski biskup i svetac, sv. Felicijan. </a:t>
            </a:r>
            <a:endParaRPr lang="hr-HR" dirty="0" smtClean="0">
              <a:solidFill>
                <a:schemeClr val="accent2">
                  <a:lumMod val="60000"/>
                  <a:lumOff val="40000"/>
                </a:schemeClr>
              </a:solidFill>
            </a:endParaRPr>
          </a:p>
          <a:p>
            <a:r>
              <a:rPr lang="vi-VN" b="1" dirty="0" smtClean="0">
                <a:solidFill>
                  <a:srgbClr val="C00000"/>
                </a:solidFill>
              </a:rPr>
              <a:t>U </a:t>
            </a:r>
            <a:r>
              <a:rPr lang="vi-VN" b="1" dirty="0" smtClean="0">
                <a:solidFill>
                  <a:srgbClr val="C00000"/>
                </a:solidFill>
              </a:rPr>
              <a:t>doba svojeg biskupskog ređenja 197. godine</a:t>
            </a:r>
            <a:r>
              <a:rPr lang="vi-VN" dirty="0" smtClean="0">
                <a:solidFill>
                  <a:schemeClr val="accent2">
                    <a:lumMod val="60000"/>
                    <a:lumOff val="40000"/>
                  </a:schemeClr>
                </a:solidFill>
              </a:rPr>
              <a:t>, </a:t>
            </a:r>
            <a:r>
              <a:rPr lang="vi-VN" b="1" dirty="0" smtClean="0">
                <a:solidFill>
                  <a:srgbClr val="C00000"/>
                </a:solidFill>
              </a:rPr>
              <a:t>imao</a:t>
            </a:r>
            <a:r>
              <a:rPr lang="vi-VN" dirty="0" smtClean="0">
                <a:solidFill>
                  <a:srgbClr val="C00000"/>
                </a:solidFill>
              </a:rPr>
              <a:t> </a:t>
            </a:r>
            <a:r>
              <a:rPr lang="vi-VN" dirty="0" smtClean="0">
                <a:solidFill>
                  <a:schemeClr val="accent2">
                    <a:lumMod val="60000"/>
                    <a:lumOff val="40000"/>
                  </a:schemeClr>
                </a:solidFill>
              </a:rPr>
              <a:t>je Valentin svega </a:t>
            </a:r>
            <a:r>
              <a:rPr lang="vi-VN" b="1" dirty="0" smtClean="0">
                <a:solidFill>
                  <a:srgbClr val="C00000"/>
                </a:solidFill>
              </a:rPr>
              <a:t>22 godine</a:t>
            </a:r>
            <a:r>
              <a:rPr lang="vi-VN" dirty="0" smtClean="0">
                <a:solidFill>
                  <a:schemeClr val="accent2">
                    <a:lumMod val="60000"/>
                    <a:lumOff val="40000"/>
                  </a:schemeClr>
                </a:solidFill>
              </a:rPr>
              <a:t>. </a:t>
            </a:r>
            <a:endParaRPr lang="hr-HR" dirty="0" smtClean="0">
              <a:solidFill>
                <a:schemeClr val="accent2">
                  <a:lumMod val="60000"/>
                  <a:lumOff val="40000"/>
                </a:schemeClr>
              </a:solidFill>
            </a:endParaRPr>
          </a:p>
          <a:p>
            <a:r>
              <a:rPr lang="vi-VN" b="1" dirty="0" smtClean="0">
                <a:solidFill>
                  <a:srgbClr val="C00000"/>
                </a:solidFill>
                <a:effectLst>
                  <a:outerShdw blurRad="38100" dist="38100" dir="2700000" algn="tl">
                    <a:srgbClr val="000000">
                      <a:alpha val="43137"/>
                    </a:srgbClr>
                  </a:outerShdw>
                </a:effectLst>
              </a:rPr>
              <a:t>Mučeničku </a:t>
            </a:r>
            <a:r>
              <a:rPr lang="vi-VN" b="1" dirty="0" smtClean="0">
                <a:solidFill>
                  <a:srgbClr val="C00000"/>
                </a:solidFill>
                <a:effectLst>
                  <a:outerShdw blurRad="38100" dist="38100" dir="2700000" algn="tl">
                    <a:srgbClr val="000000">
                      <a:alpha val="43137"/>
                    </a:srgbClr>
                  </a:outerShdw>
                </a:effectLst>
              </a:rPr>
              <a:t>smrt pretrpio je u dobi od 63 godine</a:t>
            </a:r>
            <a:r>
              <a:rPr lang="vi-VN" dirty="0" smtClean="0">
                <a:solidFill>
                  <a:schemeClr val="accent2">
                    <a:lumMod val="60000"/>
                    <a:lumOff val="40000"/>
                  </a:schemeClr>
                </a:solidFill>
              </a:rPr>
              <a:t>, te je pokopan na mjestu gdje je u IV. stoljeću podignuta crkva, da bi početkom 17. stoljeća sazidana katedrala; </a:t>
            </a:r>
            <a:endParaRPr lang="hr-HR" dirty="0" smtClean="0">
              <a:solidFill>
                <a:schemeClr val="accent2">
                  <a:lumMod val="60000"/>
                  <a:lumOff val="40000"/>
                </a:schemeClr>
              </a:solidFill>
            </a:endParaRPr>
          </a:p>
          <a:p>
            <a:r>
              <a:rPr lang="vi-VN" b="1" dirty="0" smtClean="0">
                <a:solidFill>
                  <a:schemeClr val="accent2">
                    <a:lumMod val="60000"/>
                    <a:lumOff val="40000"/>
                  </a:schemeClr>
                </a:solidFill>
                <a:effectLst>
                  <a:outerShdw blurRad="38100" dist="38100" dir="2700000" algn="tl">
                    <a:srgbClr val="000000">
                      <a:alpha val="43137"/>
                    </a:srgbClr>
                  </a:outerShdw>
                </a:effectLst>
              </a:rPr>
              <a:t>u </a:t>
            </a:r>
            <a:r>
              <a:rPr lang="vi-VN" b="1" dirty="0" smtClean="0">
                <a:solidFill>
                  <a:schemeClr val="accent2">
                    <a:lumMod val="60000"/>
                    <a:lumOff val="40000"/>
                  </a:schemeClr>
                </a:solidFill>
                <a:effectLst>
                  <a:outerShdw blurRad="38100" dist="38100" dir="2700000" algn="tl">
                    <a:srgbClr val="000000">
                      <a:alpha val="43137"/>
                    </a:srgbClr>
                  </a:outerShdw>
                </a:effectLst>
              </a:rPr>
              <a:t>Ternijsko</a:t>
            </a:r>
            <a:r>
              <a:rPr lang="hr-HR" b="1" dirty="0" smtClean="0">
                <a:solidFill>
                  <a:schemeClr val="accent2">
                    <a:lumMod val="60000"/>
                    <a:lumOff val="40000"/>
                  </a:schemeClr>
                </a:solidFill>
                <a:effectLst>
                  <a:outerShdw blurRad="38100" dist="38100" dir="2700000" algn="tl">
                    <a:srgbClr val="000000">
                      <a:alpha val="43137"/>
                    </a:srgbClr>
                  </a:outerShdw>
                </a:effectLst>
              </a:rPr>
              <a:t>j</a:t>
            </a:r>
            <a:r>
              <a:rPr lang="vi-VN" b="1" dirty="0" smtClean="0">
                <a:solidFill>
                  <a:schemeClr val="accent2">
                    <a:lumMod val="60000"/>
                    <a:lumOff val="40000"/>
                  </a:schemeClr>
                </a:solidFill>
                <a:effectLst>
                  <a:outerShdw blurRad="38100" dist="38100" dir="2700000" algn="tl">
                    <a:srgbClr val="000000">
                      <a:alpha val="43137"/>
                    </a:srgbClr>
                  </a:outerShdw>
                </a:effectLst>
              </a:rPr>
              <a:t> katedrali se i danas čuva svečevo tijelo</a:t>
            </a:r>
            <a:r>
              <a:rPr lang="vi-VN" dirty="0" smtClean="0">
                <a:solidFill>
                  <a:schemeClr val="accent2">
                    <a:lumMod val="60000"/>
                    <a:lumOff val="40000"/>
                  </a:schemeClr>
                </a:solidFill>
              </a:rPr>
              <a:t>.</a:t>
            </a:r>
          </a:p>
          <a:p>
            <a:endParaRPr lang="hr-HR" dirty="0"/>
          </a:p>
        </p:txBody>
      </p:sp>
      <p:sp>
        <p:nvSpPr>
          <p:cNvPr id="2" name="Title 1"/>
          <p:cNvSpPr>
            <a:spLocks noGrp="1"/>
          </p:cNvSpPr>
          <p:nvPr>
            <p:ph type="title"/>
          </p:nvPr>
        </p:nvSpPr>
        <p:spPr>
          <a:xfrm>
            <a:off x="842068" y="0"/>
            <a:ext cx="7859216" cy="1143000"/>
          </a:xfrm>
        </p:spPr>
        <p:txBody>
          <a:bodyPr>
            <a:normAutofit/>
          </a:bodyPr>
          <a:lstStyle/>
          <a:p>
            <a:r>
              <a:rPr lang="hr-HR" dirty="0" smtClean="0">
                <a:solidFill>
                  <a:schemeClr val="accent2">
                    <a:lumMod val="60000"/>
                    <a:lumOff val="40000"/>
                  </a:schemeClr>
                </a:solidFill>
              </a:rPr>
              <a:t>Tko je sv. Valentin?</a:t>
            </a:r>
            <a:endParaRPr lang="hr-HR" dirty="0">
              <a:solidFill>
                <a:schemeClr val="accent2">
                  <a:lumMod val="60000"/>
                  <a:lumOff val="40000"/>
                </a:schemeClr>
              </a:solidFill>
            </a:endParaRPr>
          </a:p>
        </p:txBody>
      </p:sp>
      <p:sp>
        <p:nvSpPr>
          <p:cNvPr id="5" name="Heart 4"/>
          <p:cNvSpPr/>
          <p:nvPr/>
        </p:nvSpPr>
        <p:spPr>
          <a:xfrm>
            <a:off x="7308304" y="34328"/>
            <a:ext cx="1571604" cy="1285884"/>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Tree>
    <p:extLst>
      <p:ext uri="{BB962C8B-B14F-4D97-AF65-F5344CB8AC3E}">
        <p14:creationId xmlns:p14="http://schemas.microsoft.com/office/powerpoint/2010/main" val="3920548734"/>
      </p:ext>
    </p:extLst>
  </p:cSld>
  <p:clrMapOvr>
    <a:masterClrMapping/>
  </p:clrMapOvr>
  <p:transition advClick="0" advTm="7000">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928670"/>
            <a:ext cx="8229600" cy="5578687"/>
          </a:xfrm>
        </p:spPr>
        <p:txBody>
          <a:bodyPr>
            <a:normAutofit/>
          </a:bodyPr>
          <a:lstStyle/>
          <a:p>
            <a:r>
              <a:rPr lang="vi-VN" sz="2500" dirty="0" smtClean="0">
                <a:solidFill>
                  <a:schemeClr val="accent2">
                    <a:lumMod val="60000"/>
                    <a:lumOff val="40000"/>
                  </a:schemeClr>
                </a:solidFill>
              </a:rPr>
              <a:t>Blagdan sv. Valentina je od davnina obilježavan na dan 14. veljače, tj. dan prije poganskog rimskog blagdana bogova Pana, Fauna i Luperka - tj. poganskog blagdana plodnosti. </a:t>
            </a:r>
            <a:endParaRPr lang="hr-HR" sz="2500" dirty="0" smtClean="0">
              <a:solidFill>
                <a:schemeClr val="accent2">
                  <a:lumMod val="60000"/>
                  <a:lumOff val="40000"/>
                </a:schemeClr>
              </a:solidFill>
            </a:endParaRPr>
          </a:p>
          <a:p>
            <a:r>
              <a:rPr lang="vi-VN" sz="2500" b="1" dirty="0" smtClean="0">
                <a:solidFill>
                  <a:srgbClr val="C00000"/>
                </a:solidFill>
                <a:effectLst>
                  <a:outerShdw blurRad="38100" dist="38100" dir="2700000" algn="tl">
                    <a:srgbClr val="000000">
                      <a:alpha val="43137"/>
                    </a:srgbClr>
                  </a:outerShdw>
                </a:effectLst>
              </a:rPr>
              <a:t>Povezanost </a:t>
            </a:r>
            <a:r>
              <a:rPr lang="vi-VN" sz="2500" b="1" dirty="0" smtClean="0">
                <a:solidFill>
                  <a:srgbClr val="C00000"/>
                </a:solidFill>
                <a:effectLst>
                  <a:outerShdw blurRad="38100" dist="38100" dir="2700000" algn="tl">
                    <a:srgbClr val="000000">
                      <a:alpha val="43137"/>
                    </a:srgbClr>
                  </a:outerShdw>
                </a:effectLst>
              </a:rPr>
              <a:t>sv. Valentina uz pitanja ljubavi </a:t>
            </a:r>
            <a:r>
              <a:rPr lang="vi-VN" sz="2500" dirty="0" smtClean="0">
                <a:solidFill>
                  <a:schemeClr val="accent2">
                    <a:lumMod val="60000"/>
                    <a:lumOff val="40000"/>
                  </a:schemeClr>
                </a:solidFill>
              </a:rPr>
              <a:t>potječe </a:t>
            </a:r>
            <a:r>
              <a:rPr lang="vi-VN" sz="2500" b="1" dirty="0" smtClean="0">
                <a:solidFill>
                  <a:srgbClr val="C00000"/>
                </a:solidFill>
                <a:effectLst>
                  <a:outerShdw blurRad="38100" dist="38100" dir="2700000" algn="tl">
                    <a:srgbClr val="000000">
                      <a:alpha val="43137"/>
                    </a:srgbClr>
                  </a:outerShdw>
                </a:effectLst>
              </a:rPr>
              <a:t>iz legende o braku mlade kršćanske s rimskim legionarom</a:t>
            </a:r>
            <a:r>
              <a:rPr lang="vi-VN" sz="2500" dirty="0" smtClean="0">
                <a:solidFill>
                  <a:schemeClr val="accent2">
                    <a:lumMod val="60000"/>
                    <a:lumOff val="40000"/>
                  </a:schemeClr>
                </a:solidFill>
              </a:rPr>
              <a:t>, koji je iz ljubavi prema njoj također postao kršćaninom. Tijekom priprava za brak oboje su na smrt oboljeli, a svetac je njihov brak blagoslovio dok su njih dvoje umirali u samrtnom zagrljaju na bračnoj postelji</a:t>
            </a:r>
            <a:r>
              <a:rPr lang="hr-HR" sz="2500" dirty="0" smtClean="0">
                <a:solidFill>
                  <a:schemeClr val="accent2">
                    <a:lumMod val="60000"/>
                    <a:lumOff val="40000"/>
                  </a:schemeClr>
                </a:solidFill>
              </a:rPr>
              <a:t>.</a:t>
            </a:r>
            <a:endParaRPr lang="vi-VN" sz="2500" dirty="0" smtClean="0">
              <a:solidFill>
                <a:schemeClr val="accent2">
                  <a:lumMod val="60000"/>
                  <a:lumOff val="40000"/>
                </a:schemeClr>
              </a:solidFill>
            </a:endParaRPr>
          </a:p>
          <a:p>
            <a:endParaRPr lang="hr-HR" dirty="0"/>
          </a:p>
        </p:txBody>
      </p:sp>
      <p:sp>
        <p:nvSpPr>
          <p:cNvPr id="5" name="Heart 4"/>
          <p:cNvSpPr/>
          <p:nvPr/>
        </p:nvSpPr>
        <p:spPr>
          <a:xfrm>
            <a:off x="7143768" y="5372096"/>
            <a:ext cx="1700218" cy="1485904"/>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advClick="0" advTm="7000">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428604"/>
            <a:ext cx="8229600" cy="5793001"/>
          </a:xfrm>
        </p:spPr>
        <p:txBody>
          <a:bodyPr>
            <a:normAutofit fontScale="92500" lnSpcReduction="10000"/>
          </a:bodyPr>
          <a:lstStyle/>
          <a:p>
            <a:r>
              <a:rPr lang="vi-VN" dirty="0" smtClean="0">
                <a:solidFill>
                  <a:schemeClr val="accent2">
                    <a:lumMod val="60000"/>
                    <a:lumOff val="40000"/>
                  </a:schemeClr>
                </a:solidFill>
              </a:rPr>
              <a:t>Na engleskom govornom</a:t>
            </a:r>
            <a:r>
              <a:rPr lang="hr-HR" dirty="0" smtClean="0">
                <a:solidFill>
                  <a:schemeClr val="accent2">
                    <a:lumMod val="60000"/>
                    <a:lumOff val="40000"/>
                  </a:schemeClr>
                </a:solidFill>
              </a:rPr>
              <a:t> području</a:t>
            </a:r>
            <a:r>
              <a:rPr lang="vi-VN" dirty="0" smtClean="0">
                <a:solidFill>
                  <a:schemeClr val="accent2">
                    <a:lumMod val="60000"/>
                    <a:lumOff val="40000"/>
                  </a:schemeClr>
                </a:solidFill>
              </a:rPr>
              <a:t> često se prenosi legenda o sv. Valentinu koja ne sadrži spomen da je sv. Valentin bio biskup, niti da je bio iz Ternija: govori se da je bio "rimski biskup" (inače je biskup Rima - papa). Prema toj priči - koja se s engleskog govornog područja širi drugdje po svijetu - sv. Valentin </a:t>
            </a:r>
            <a:r>
              <a:rPr lang="hr-HR" dirty="0" smtClean="0">
                <a:solidFill>
                  <a:schemeClr val="accent2">
                    <a:lumMod val="60000"/>
                    <a:lumOff val="40000"/>
                  </a:schemeClr>
                </a:solidFill>
              </a:rPr>
              <a:t>je</a:t>
            </a:r>
            <a:r>
              <a:rPr lang="vi-VN" dirty="0" smtClean="0">
                <a:solidFill>
                  <a:schemeClr val="accent2">
                    <a:lumMod val="60000"/>
                    <a:lumOff val="40000"/>
                  </a:schemeClr>
                </a:solidFill>
              </a:rPr>
              <a:t> živio u Rimu u doba kada je car Klaudije Gotski naredio da se njegovi vojnici ne smiju ženiti ili zaručivati, jer je držao da se vojnici (kao oženjeni ili zaručeni muškarci) neće srčano boriti u njegovim ratovima, već će radije gledati da sačuvaju život kako bi ostali sa svojim obiteljima. Svi svećenici odlučili su poštovati ovu carevu odluku, pa nisu više htjeli vršiti sam obred vjenčanja. </a:t>
            </a:r>
            <a:endParaRPr lang="hr-HR" dirty="0">
              <a:solidFill>
                <a:schemeClr val="accent2">
                  <a:lumMod val="60000"/>
                  <a:lumOff val="40000"/>
                </a:schemeClr>
              </a:solidFill>
            </a:endParaRPr>
          </a:p>
        </p:txBody>
      </p:sp>
      <p:sp>
        <p:nvSpPr>
          <p:cNvPr id="4" name="Heart 3"/>
          <p:cNvSpPr/>
          <p:nvPr/>
        </p:nvSpPr>
        <p:spPr>
          <a:xfrm>
            <a:off x="6786578" y="5229220"/>
            <a:ext cx="1928826" cy="1628780"/>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advClick="0" advTm="7000">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072230"/>
          </a:xfrm>
        </p:spPr>
        <p:txBody>
          <a:bodyPr>
            <a:normAutofit fontScale="92500" lnSpcReduction="20000"/>
          </a:bodyPr>
          <a:lstStyle/>
          <a:p>
            <a:r>
              <a:rPr lang="vi-VN" dirty="0" smtClean="0">
                <a:solidFill>
                  <a:schemeClr val="accent2">
                    <a:lumMod val="60000"/>
                    <a:lumOff val="40000"/>
                  </a:schemeClr>
                </a:solidFill>
              </a:rPr>
              <a:t>Međutim, svećenik po imenu Valentin oglušio se na carevu odluku i počeo je potajno održavati ceremonije vjenčanja svih mladih parova koji su to željeli, sve dok ga vlasti nisu ulovile i bacile u tamnicu. 14. veljače (večer uoči rimskog proljetnog blagdana Luperkalija) svećeniku Valentinu odrubili su glavu. Nedugo nakon smrti narod ga je proglasio svecem, a kada se u Rimu učvrstilo kršćanstvo, svećenstvo je odlučilo spojiti blagdan Luperkalija i smrt Svetog Valentina u jedan. Makar se takva legenda zapisuje već dosta davno, riječ je o životopisima svetaca bez historijske vrijednosti - koja je možda potjecala iz činjenice da je kod Flaminijskih vrata (gdje je u davnini počinjala Via Flaminia, koja je vodila prema Umbriji i Terniju, gdje je sv. Valentin bio biskup) postojala drevna crkvica posvećena sv. Valentinu</a:t>
            </a:r>
            <a:endParaRPr lang="hr-HR" dirty="0">
              <a:solidFill>
                <a:schemeClr val="accent2">
                  <a:lumMod val="60000"/>
                  <a:lumOff val="40000"/>
                </a:schemeClr>
              </a:solidFill>
            </a:endParaRPr>
          </a:p>
        </p:txBody>
      </p:sp>
      <p:sp>
        <p:nvSpPr>
          <p:cNvPr id="4" name="Heart 3"/>
          <p:cNvSpPr/>
          <p:nvPr/>
        </p:nvSpPr>
        <p:spPr>
          <a:xfrm>
            <a:off x="7215206" y="5443534"/>
            <a:ext cx="1643074" cy="1414466"/>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advClick="0" advTm="7000">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hr-HR"/>
          </a:p>
        </p:txBody>
      </p:sp>
      <p:pic>
        <p:nvPicPr>
          <p:cNvPr id="4" name="Picture 2" descr="C:\Users\Windows 7\Desktop\images.jpg"/>
          <p:cNvPicPr>
            <a:picLocks noGrp="1" noChangeAspect="1" noChangeArrowheads="1"/>
          </p:cNvPicPr>
          <p:nvPr>
            <p:ph idx="1"/>
          </p:nvPr>
        </p:nvPicPr>
        <p:blipFill>
          <a:blip r:embed="rId2"/>
          <a:srcRect/>
          <a:stretch>
            <a:fillRect/>
          </a:stretch>
        </p:blipFill>
        <p:spPr bwMode="auto">
          <a:xfrm>
            <a:off x="0" y="0"/>
            <a:ext cx="9453588" cy="6858000"/>
          </a:xfrm>
          <a:prstGeom prst="rect">
            <a:avLst/>
          </a:prstGeom>
          <a:noFill/>
        </p:spPr>
      </p:pic>
    </p:spTree>
  </p:cSld>
  <p:clrMapOvr>
    <a:masterClrMapping/>
  </p:clrMapOvr>
  <p:transition advClick="0" advTm="7000">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hr-HR" dirty="0" smtClean="0">
                <a:solidFill>
                  <a:schemeClr val="accent2">
                    <a:lumMod val="60000"/>
                    <a:lumOff val="40000"/>
                  </a:schemeClr>
                </a:solidFill>
              </a:rPr>
              <a:t>Tradicije Valentinova su različite po zemljama. </a:t>
            </a:r>
            <a:br>
              <a:rPr lang="hr-HR" dirty="0" smtClean="0">
                <a:solidFill>
                  <a:schemeClr val="accent2">
                    <a:lumMod val="60000"/>
                    <a:lumOff val="40000"/>
                  </a:schemeClr>
                </a:solidFill>
              </a:rPr>
            </a:br>
            <a:r>
              <a:rPr lang="hr-HR" dirty="0" smtClean="0">
                <a:solidFill>
                  <a:schemeClr val="accent2">
                    <a:lumMod val="60000"/>
                    <a:lumOff val="40000"/>
                  </a:schemeClr>
                </a:solidFill>
              </a:rPr>
              <a:t>U Engleskoj su prije sto godina oblačili malu djecu u odrasle na Valentinovo. Djeca su išla od vrata do vrata i pjevala Valentinovo pjesmu. </a:t>
            </a:r>
            <a:br>
              <a:rPr lang="hr-HR" dirty="0" smtClean="0">
                <a:solidFill>
                  <a:schemeClr val="accent2">
                    <a:lumMod val="60000"/>
                    <a:lumOff val="40000"/>
                  </a:schemeClr>
                </a:solidFill>
              </a:rPr>
            </a:br>
            <a:r>
              <a:rPr lang="hr-HR" dirty="0" smtClean="0">
                <a:solidFill>
                  <a:schemeClr val="accent2">
                    <a:lumMod val="60000"/>
                    <a:lumOff val="40000"/>
                  </a:schemeClr>
                </a:solidFill>
              </a:rPr>
              <a:t>U Wales-u su se darivale drvene izrezbarene žlice. Simboli su najčešće bili srca i ključevi, a nosile su poruku "ti imaš ključ mog srca". </a:t>
            </a:r>
            <a:br>
              <a:rPr lang="hr-HR" dirty="0" smtClean="0">
                <a:solidFill>
                  <a:schemeClr val="accent2">
                    <a:lumMod val="60000"/>
                    <a:lumOff val="40000"/>
                  </a:schemeClr>
                </a:solidFill>
              </a:rPr>
            </a:br>
            <a:r>
              <a:rPr lang="hr-HR" dirty="0" smtClean="0">
                <a:solidFill>
                  <a:schemeClr val="accent2">
                    <a:lumMod val="60000"/>
                    <a:lumOff val="40000"/>
                  </a:schemeClr>
                </a:solidFill>
              </a:rPr>
              <a:t>U nekim zemljama je običaj da djevojka od mladića dobije odjeću kao poklon, a ako ona zadrži dar znači da se želi udati za njega.</a:t>
            </a:r>
            <a:endParaRPr lang="hr-HR" dirty="0">
              <a:solidFill>
                <a:schemeClr val="accent2">
                  <a:lumMod val="60000"/>
                  <a:lumOff val="40000"/>
                </a:schemeClr>
              </a:solidFill>
            </a:endParaRPr>
          </a:p>
        </p:txBody>
      </p:sp>
      <p:sp>
        <p:nvSpPr>
          <p:cNvPr id="3" name="Title 2"/>
          <p:cNvSpPr>
            <a:spLocks noGrp="1"/>
          </p:cNvSpPr>
          <p:nvPr>
            <p:ph type="title"/>
          </p:nvPr>
        </p:nvSpPr>
        <p:spPr/>
        <p:txBody>
          <a:bodyPr>
            <a:normAutofit/>
          </a:bodyPr>
          <a:lstStyle/>
          <a:p>
            <a:r>
              <a:rPr lang="hr-HR" sz="3200" dirty="0" smtClean="0">
                <a:solidFill>
                  <a:schemeClr val="accent2">
                    <a:lumMod val="60000"/>
                    <a:lumOff val="40000"/>
                  </a:schemeClr>
                </a:solidFill>
              </a:rPr>
              <a:t>KAKO OBILJEŽAVAMO VALENTINOVO ?</a:t>
            </a:r>
            <a:endParaRPr lang="hr-HR" sz="3200" dirty="0">
              <a:solidFill>
                <a:schemeClr val="accent2">
                  <a:lumMod val="60000"/>
                  <a:lumOff val="40000"/>
                </a:schemeClr>
              </a:solidFill>
            </a:endParaRPr>
          </a:p>
        </p:txBody>
      </p:sp>
    </p:spTree>
  </p:cSld>
  <p:clrMapOvr>
    <a:masterClrMapping/>
  </p:clrMapOvr>
  <p:transition advClick="0" advTm="7000">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None/>
            </a:pPr>
            <a:r>
              <a:rPr lang="hr-HR" sz="2400" dirty="0" smtClean="0">
                <a:solidFill>
                  <a:schemeClr val="accent2">
                    <a:lumMod val="60000"/>
                    <a:lumOff val="40000"/>
                  </a:schemeClr>
                </a:solidFill>
              </a:rPr>
              <a:t>   Danas je Valentinovo, dan posvećen izražavanju ljubavi, bilo voljenoj osobi ili dragom prijatelju, djetetu ili majci. Saznajte što je prava ljubav, te pogledajte savjete proslava Valentinova. Svakako ne smijete zaobraviti važnost darivanja na dan zaljubljenih, nije potrebno trošiti ogromne svote novaca kako biste nekome pokazali da Vam je stalo. </a:t>
            </a:r>
          </a:p>
          <a:p>
            <a:pPr>
              <a:buNone/>
            </a:pPr>
            <a:r>
              <a:rPr lang="hr-HR" sz="2400" dirty="0" smtClean="0">
                <a:solidFill>
                  <a:schemeClr val="accent2">
                    <a:lumMod val="60000"/>
                    <a:lumOff val="40000"/>
                  </a:schemeClr>
                </a:solidFill>
              </a:rPr>
              <a:t>	Pokloni za Valentinovo neizostavan su dio svakog dana zaljubljenih. </a:t>
            </a:r>
            <a:endParaRPr lang="hr-HR" sz="2400" dirty="0">
              <a:solidFill>
                <a:schemeClr val="accent2">
                  <a:lumMod val="60000"/>
                  <a:lumOff val="40000"/>
                </a:schemeClr>
              </a:solidFill>
            </a:endParaRPr>
          </a:p>
        </p:txBody>
      </p:sp>
      <p:sp>
        <p:nvSpPr>
          <p:cNvPr id="3" name="Title 2"/>
          <p:cNvSpPr>
            <a:spLocks noGrp="1"/>
          </p:cNvSpPr>
          <p:nvPr>
            <p:ph type="title"/>
          </p:nvPr>
        </p:nvSpPr>
        <p:spPr/>
        <p:txBody>
          <a:bodyPr>
            <a:normAutofit/>
          </a:bodyPr>
          <a:lstStyle/>
          <a:p>
            <a:pPr algn="ctr"/>
            <a:r>
              <a:rPr lang="hr-HR" sz="3200" dirty="0" smtClean="0">
                <a:solidFill>
                  <a:schemeClr val="accent2">
                    <a:lumMod val="60000"/>
                    <a:lumOff val="40000"/>
                  </a:schemeClr>
                </a:solidFill>
              </a:rPr>
              <a:t>ŠTO SE DARUJE ŽENAMA ZA </a:t>
            </a:r>
            <a:br>
              <a:rPr lang="hr-HR" sz="3200" dirty="0" smtClean="0">
                <a:solidFill>
                  <a:schemeClr val="accent2">
                    <a:lumMod val="60000"/>
                    <a:lumOff val="40000"/>
                  </a:schemeClr>
                </a:solidFill>
              </a:rPr>
            </a:br>
            <a:r>
              <a:rPr lang="hr-HR" sz="3200" dirty="0" smtClean="0">
                <a:solidFill>
                  <a:schemeClr val="accent2">
                    <a:lumMod val="60000"/>
                    <a:lumOff val="40000"/>
                  </a:schemeClr>
                </a:solidFill>
              </a:rPr>
              <a:t>VALENTINOVO ?</a:t>
            </a:r>
            <a:endParaRPr lang="hr-HR" sz="3200" dirty="0">
              <a:solidFill>
                <a:schemeClr val="accent2">
                  <a:lumMod val="60000"/>
                  <a:lumOff val="40000"/>
                </a:schemeClr>
              </a:solidFill>
            </a:endParaRPr>
          </a:p>
        </p:txBody>
      </p:sp>
    </p:spTree>
  </p:cSld>
  <p:clrMapOvr>
    <a:masterClrMapping/>
  </p:clrMapOvr>
  <p:transition advClick="0" advTm="7000">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128</TotalTime>
  <Words>245</Words>
  <Application>Microsoft Office PowerPoint</Application>
  <PresentationFormat>Prikaz na zaslonu (4:3)</PresentationFormat>
  <Paragraphs>33</Paragraphs>
  <Slides>15</Slides>
  <Notes>0</Notes>
  <HiddenSlides>0</HiddenSlides>
  <MMClips>0</MMClips>
  <ScaleCrop>false</ScaleCrop>
  <HeadingPairs>
    <vt:vector size="4" baseType="variant">
      <vt:variant>
        <vt:lpstr>Tema</vt:lpstr>
      </vt:variant>
      <vt:variant>
        <vt:i4>1</vt:i4>
      </vt:variant>
      <vt:variant>
        <vt:lpstr>Naslovi slajdova</vt:lpstr>
      </vt:variant>
      <vt:variant>
        <vt:i4>15</vt:i4>
      </vt:variant>
    </vt:vector>
  </HeadingPairs>
  <TitlesOfParts>
    <vt:vector size="16" baseType="lpstr">
      <vt:lpstr>Concourse</vt:lpstr>
      <vt:lpstr> VALENTINOVO</vt:lpstr>
      <vt:lpstr>KAKO JE NASTALO VALENTINOVO?</vt:lpstr>
      <vt:lpstr>Tko je sv. Valentin?</vt:lpstr>
      <vt:lpstr>PowerPointova prezentacija</vt:lpstr>
      <vt:lpstr>PowerPointova prezentacija</vt:lpstr>
      <vt:lpstr>PowerPointova prezentacija</vt:lpstr>
      <vt:lpstr>PowerPointova prezentacija</vt:lpstr>
      <vt:lpstr>KAKO OBILJEŽAVAMO VALENTINOVO ?</vt:lpstr>
      <vt:lpstr>ŠTO SE DARUJE ŽENAMA ZA  VALENTINOVO ?</vt:lpstr>
      <vt:lpstr>PowerPointova prezentacija</vt:lpstr>
      <vt:lpstr>PowerPointova prezentacija</vt:lpstr>
      <vt:lpstr>PowerPointova prezentacija</vt:lpstr>
      <vt:lpstr>PowerPointova prezentacija</vt:lpstr>
      <vt:lpstr>PowerPointova prezentacija</vt:lpstr>
      <vt:lpstr>PowerPointova prezentacija</vt:lpstr>
    </vt:vector>
  </TitlesOfParts>
  <Company>Deftones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7</dc:creator>
  <cp:lastModifiedBy>UCITELJI</cp:lastModifiedBy>
  <cp:revision>16</cp:revision>
  <dcterms:created xsi:type="dcterms:W3CDTF">2017-02-03T18:01:18Z</dcterms:created>
  <dcterms:modified xsi:type="dcterms:W3CDTF">2017-02-14T12:03:29Z</dcterms:modified>
</cp:coreProperties>
</file>