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7" r:id="rId31"/>
    <p:sldId id="288" r:id="rId32"/>
    <p:sldId id="286" r:id="rId3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hr-H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7ACE5136-1D08-43AE-8F80-25E49271D573}" type="datetimeFigureOut">
              <a:rPr lang="hr-HR" smtClean="0"/>
              <a:t>3.10.2016.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185160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ACE5136-1D08-43AE-8F80-25E49271D573}" type="datetimeFigureOut">
              <a:rPr lang="hr-HR" smtClean="0"/>
              <a:t>3.10.2016.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404877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ACE5136-1D08-43AE-8F80-25E49271D573}" type="datetimeFigureOut">
              <a:rPr lang="hr-HR" smtClean="0"/>
              <a:t>3.10.2016.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191226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7ACE5136-1D08-43AE-8F80-25E49271D573}" type="datetimeFigureOut">
              <a:rPr lang="hr-HR" smtClean="0"/>
              <a:t>3.10.2016.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14253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7ACE5136-1D08-43AE-8F80-25E49271D573}" type="datetimeFigureOut">
              <a:rPr lang="hr-HR" smtClean="0"/>
              <a:t>3.10.2016.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199275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7ACE5136-1D08-43AE-8F80-25E49271D573}" type="datetimeFigureOut">
              <a:rPr lang="hr-HR" smtClean="0"/>
              <a:t>3.10.2016.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217880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7ACE5136-1D08-43AE-8F80-25E49271D573}" type="datetimeFigureOut">
              <a:rPr lang="hr-HR" smtClean="0"/>
              <a:t>3.10.2016.</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211156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7ACE5136-1D08-43AE-8F80-25E49271D573}" type="datetimeFigureOut">
              <a:rPr lang="hr-HR" smtClean="0"/>
              <a:t>3.10.2016.</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361154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7ACE5136-1D08-43AE-8F80-25E49271D573}" type="datetimeFigureOut">
              <a:rPr lang="hr-HR" smtClean="0"/>
              <a:t>3.10.2016.</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135449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7ACE5136-1D08-43AE-8F80-25E49271D573}" type="datetimeFigureOut">
              <a:rPr lang="hr-HR" smtClean="0"/>
              <a:t>3.10.2016.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27259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7ACE5136-1D08-43AE-8F80-25E49271D573}" type="datetimeFigureOut">
              <a:rPr lang="hr-HR" smtClean="0"/>
              <a:t>3.10.2016.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25F615FD-DADF-4738-AA7A-1DC935CC5CE8}" type="slidenum">
              <a:rPr lang="hr-HR" smtClean="0"/>
              <a:t>‹#›</a:t>
            </a:fld>
            <a:endParaRPr lang="hr-HR"/>
          </a:p>
        </p:txBody>
      </p:sp>
    </p:spTree>
    <p:extLst>
      <p:ext uri="{BB962C8B-B14F-4D97-AF65-F5344CB8AC3E}">
        <p14:creationId xmlns:p14="http://schemas.microsoft.com/office/powerpoint/2010/main" val="177253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E5136-1D08-43AE-8F80-25E49271D573}" type="datetimeFigureOut">
              <a:rPr lang="hr-HR" smtClean="0"/>
              <a:t>3.10.2016.</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615FD-DADF-4738-AA7A-1DC935CC5CE8}" type="slidenum">
              <a:rPr lang="hr-HR" smtClean="0"/>
              <a:t>‹#›</a:t>
            </a:fld>
            <a:endParaRPr lang="hr-HR"/>
          </a:p>
        </p:txBody>
      </p:sp>
    </p:spTree>
    <p:extLst>
      <p:ext uri="{BB962C8B-B14F-4D97-AF65-F5344CB8AC3E}">
        <p14:creationId xmlns:p14="http://schemas.microsoft.com/office/powerpoint/2010/main" val="1993779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creativecommons.org/licenses/by-sa/3.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ucitelji.hr/Naslovnica/Dabar.aspx" TargetMode="Externa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482284"/>
            <a:ext cx="9144000" cy="1372643"/>
          </a:xfrm>
        </p:spPr>
        <p:txBody>
          <a:bodyPr>
            <a:noAutofit/>
          </a:bodyPr>
          <a:lstStyle/>
          <a:p>
            <a:r>
              <a:rPr lang="nl-NL" sz="5800" b="1" dirty="0">
                <a:solidFill>
                  <a:srgbClr val="0070C0"/>
                </a:solidFill>
                <a:effectLst>
                  <a:outerShdw blurRad="38100" dist="38100" dir="2700000" algn="tl">
                    <a:srgbClr val="000000">
                      <a:alpha val="43137"/>
                    </a:srgbClr>
                  </a:outerShdw>
                </a:effectLst>
              </a:rPr>
              <a:t>Dabar je više od natjecanja, </a:t>
            </a:r>
            <a:endParaRPr lang="hr-HR" sz="5800" dirty="0">
              <a:solidFill>
                <a:srgbClr val="0070C0"/>
              </a:solidFill>
              <a:effectLst>
                <a:outerShdw blurRad="38100" dist="38100" dir="2700000" algn="tl">
                  <a:srgbClr val="000000">
                    <a:alpha val="43137"/>
                  </a:srgbClr>
                </a:outerShdw>
              </a:effectLst>
            </a:endParaRPr>
          </a:p>
        </p:txBody>
      </p:sp>
      <p:sp>
        <p:nvSpPr>
          <p:cNvPr id="3" name="Podnaslov 2"/>
          <p:cNvSpPr>
            <a:spLocks noGrp="1"/>
          </p:cNvSpPr>
          <p:nvPr>
            <p:ph type="subTitle" idx="1"/>
          </p:nvPr>
        </p:nvSpPr>
        <p:spPr>
          <a:xfrm>
            <a:off x="2667000" y="3526972"/>
            <a:ext cx="6858000" cy="855617"/>
          </a:xfrm>
        </p:spPr>
        <p:txBody>
          <a:bodyPr/>
          <a:lstStyle/>
          <a:p>
            <a:r>
              <a:rPr lang="hr-HR" dirty="0" smtClean="0"/>
              <a:t>Rujan 2016.</a:t>
            </a:r>
            <a:endParaRPr lang="hr-HR" dirty="0"/>
          </a:p>
        </p:txBody>
      </p:sp>
      <p:sp>
        <p:nvSpPr>
          <p:cNvPr id="4" name="Pravokutnik 3"/>
          <p:cNvSpPr/>
          <p:nvPr/>
        </p:nvSpPr>
        <p:spPr>
          <a:xfrm>
            <a:off x="1524000" y="1854927"/>
            <a:ext cx="9144000" cy="1015663"/>
          </a:xfrm>
          <a:prstGeom prst="rect">
            <a:avLst/>
          </a:prstGeom>
          <a:noFill/>
        </p:spPr>
        <p:txBody>
          <a:bodyPr wrap="square" lIns="91440" tIns="45720" rIns="91440" bIns="45720">
            <a:spAutoFit/>
          </a:bodyPr>
          <a:lstStyle/>
          <a:p>
            <a:pPr algn="ctr"/>
            <a:r>
              <a:rPr lang="nl-NL" sz="6000" b="1" dirty="0">
                <a:solidFill>
                  <a:srgbClr val="0070C0"/>
                </a:solidFill>
                <a:effectLst>
                  <a:outerShdw blurRad="38100" dist="38100" dir="2700000" algn="tl">
                    <a:srgbClr val="000000">
                      <a:alpha val="43137"/>
                    </a:srgbClr>
                  </a:outerShdw>
                  <a:reflection blurRad="6350" stA="55000" endA="300" endPos="45500" dir="5400000" sy="-100000" algn="bl" rotWithShape="0"/>
                </a:effectLst>
              </a:rPr>
              <a:t>Dabar je izazov!</a:t>
            </a:r>
            <a:endParaRPr lang="hr-HR" sz="60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5000" endA="300" endPos="45500" dir="5400000" sy="-100000" algn="bl" rotWithShape="0"/>
              </a:effectLst>
            </a:endParaRPr>
          </a:p>
        </p:txBody>
      </p:sp>
      <p:pic>
        <p:nvPicPr>
          <p:cNvPr id="5" name="Slika 4"/>
          <p:cNvPicPr>
            <a:picLocks noChangeAspect="1"/>
          </p:cNvPicPr>
          <p:nvPr/>
        </p:nvPicPr>
        <p:blipFill>
          <a:blip r:embed="rId2"/>
          <a:stretch>
            <a:fillRect/>
          </a:stretch>
        </p:blipFill>
        <p:spPr>
          <a:xfrm>
            <a:off x="1524000" y="4327942"/>
            <a:ext cx="9144000" cy="2530059"/>
          </a:xfrm>
          <a:prstGeom prst="rect">
            <a:avLst/>
          </a:prstGeom>
        </p:spPr>
      </p:pic>
    </p:spTree>
    <p:extLst>
      <p:ext uri="{BB962C8B-B14F-4D97-AF65-F5344CB8AC3E}">
        <p14:creationId xmlns:p14="http://schemas.microsoft.com/office/powerpoint/2010/main" val="2064874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31800" y="365125"/>
            <a:ext cx="10922000" cy="587375"/>
          </a:xfrm>
        </p:spPr>
        <p:txBody>
          <a:bodyPr>
            <a:normAutofit fontScale="90000"/>
          </a:bodyPr>
          <a:lstStyle/>
          <a:p>
            <a:r>
              <a:rPr lang="hr-HR" dirty="0" smtClean="0"/>
              <a:t>Igraonica</a:t>
            </a:r>
            <a:endParaRPr lang="hr-HR" dirty="0"/>
          </a:p>
        </p:txBody>
      </p:sp>
      <p:sp>
        <p:nvSpPr>
          <p:cNvPr id="3" name="Rezervirano mjesto sadržaja 2"/>
          <p:cNvSpPr>
            <a:spLocks noGrp="1"/>
          </p:cNvSpPr>
          <p:nvPr>
            <p:ph idx="1"/>
          </p:nvPr>
        </p:nvSpPr>
        <p:spPr>
          <a:xfrm>
            <a:off x="838200" y="1052587"/>
            <a:ext cx="10515600" cy="4351338"/>
          </a:xfrm>
        </p:spPr>
        <p:txBody>
          <a:bodyPr/>
          <a:lstStyle/>
          <a:p>
            <a:pPr marL="0" indent="0">
              <a:buNone/>
            </a:pPr>
            <a:r>
              <a:rPr lang="hr-HR" sz="2400" dirty="0" smtClean="0"/>
              <a:t>U </a:t>
            </a:r>
            <a:r>
              <a:rPr lang="hr-HR" sz="2400" dirty="0"/>
              <a:t>igraonicu Veseli grm dolazi 6 </a:t>
            </a:r>
            <a:r>
              <a:rPr lang="hr-HR" sz="2400" dirty="0" err="1"/>
              <a:t>dabrića</a:t>
            </a:r>
            <a:r>
              <a:rPr lang="hr-HR" sz="2400" dirty="0"/>
              <a:t>. Dolaze u različito vrijeme:</a:t>
            </a:r>
          </a:p>
          <a:p>
            <a:pPr marL="0" indent="0">
              <a:buNone/>
            </a:pPr>
            <a:endParaRPr lang="hr-HR" dirty="0"/>
          </a:p>
        </p:txBody>
      </p:sp>
      <p:pic>
        <p:nvPicPr>
          <p:cNvPr id="4" name="Slika 3"/>
          <p:cNvPicPr>
            <a:picLocks noChangeAspect="1"/>
          </p:cNvPicPr>
          <p:nvPr/>
        </p:nvPicPr>
        <p:blipFill>
          <a:blip r:embed="rId2"/>
          <a:stretch>
            <a:fillRect/>
          </a:stretch>
        </p:blipFill>
        <p:spPr>
          <a:xfrm>
            <a:off x="2552701" y="1596535"/>
            <a:ext cx="5503862" cy="2472227"/>
          </a:xfrm>
          <a:prstGeom prst="rect">
            <a:avLst/>
          </a:prstGeom>
        </p:spPr>
      </p:pic>
      <p:sp>
        <p:nvSpPr>
          <p:cNvPr id="5" name="Pravokutnik 4"/>
          <p:cNvSpPr/>
          <p:nvPr/>
        </p:nvSpPr>
        <p:spPr>
          <a:xfrm>
            <a:off x="838200" y="4349850"/>
            <a:ext cx="10515600" cy="2308324"/>
          </a:xfrm>
          <a:prstGeom prst="rect">
            <a:avLst/>
          </a:prstGeom>
        </p:spPr>
        <p:txBody>
          <a:bodyPr wrap="square">
            <a:spAutoFit/>
          </a:bodyPr>
          <a:lstStyle/>
          <a:p>
            <a:r>
              <a:rPr lang="hr-HR" sz="2400" dirty="0" smtClean="0"/>
              <a:t>Koliko je najviše dabrova istovremeno u igraonici?</a:t>
            </a:r>
          </a:p>
          <a:p>
            <a:endParaRPr lang="hr-HR" sz="2400" dirty="0" smtClean="0"/>
          </a:p>
          <a:p>
            <a:pPr marL="285750" indent="-285750" algn="ctr">
              <a:buFont typeface="Arial" panose="020B0604020202020204" pitchFamily="34" charset="0"/>
              <a:buChar char="•"/>
            </a:pPr>
            <a:r>
              <a:rPr lang="hr-HR" sz="2400" dirty="0" smtClean="0"/>
              <a:t>4</a:t>
            </a:r>
          </a:p>
          <a:p>
            <a:pPr marL="285750" indent="-285750" algn="ctr">
              <a:buFont typeface="Arial" panose="020B0604020202020204" pitchFamily="34" charset="0"/>
              <a:buChar char="•"/>
            </a:pPr>
            <a:r>
              <a:rPr lang="hr-HR" sz="2400" dirty="0" smtClean="0"/>
              <a:t>5</a:t>
            </a:r>
          </a:p>
          <a:p>
            <a:pPr marL="285750" indent="-285750" algn="ctr">
              <a:buFont typeface="Arial" panose="020B0604020202020204" pitchFamily="34" charset="0"/>
              <a:buChar char="•"/>
            </a:pPr>
            <a:r>
              <a:rPr lang="hr-HR" sz="2400" dirty="0" smtClean="0"/>
              <a:t>6</a:t>
            </a:r>
          </a:p>
          <a:p>
            <a:pPr marL="285750" indent="-285750" algn="ctr">
              <a:buFont typeface="Arial" panose="020B0604020202020204" pitchFamily="34" charset="0"/>
              <a:buChar char="•"/>
            </a:pPr>
            <a:r>
              <a:rPr lang="hr-HR" sz="2400" dirty="0" smtClean="0"/>
              <a:t>3</a:t>
            </a:r>
            <a:endParaRPr lang="hr-HR" sz="2400" dirty="0"/>
          </a:p>
        </p:txBody>
      </p:sp>
    </p:spTree>
    <p:extLst>
      <p:ext uri="{BB962C8B-B14F-4D97-AF65-F5344CB8AC3E}">
        <p14:creationId xmlns:p14="http://schemas.microsoft.com/office/powerpoint/2010/main" val="137176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42900" y="365125"/>
            <a:ext cx="11010900" cy="523875"/>
          </a:xfrm>
        </p:spPr>
        <p:txBody>
          <a:bodyPr>
            <a:normAutofit fontScale="90000"/>
          </a:bodyPr>
          <a:lstStyle/>
          <a:p>
            <a:r>
              <a:rPr lang="hr-HR" dirty="0" smtClean="0"/>
              <a:t>Isprobavanje cipela</a:t>
            </a:r>
            <a:endParaRPr lang="hr-HR" dirty="0"/>
          </a:p>
        </p:txBody>
      </p:sp>
      <p:sp>
        <p:nvSpPr>
          <p:cNvPr id="3" name="Rezervirano mjesto sadržaja 2"/>
          <p:cNvSpPr>
            <a:spLocks noGrp="1"/>
          </p:cNvSpPr>
          <p:nvPr>
            <p:ph idx="1"/>
          </p:nvPr>
        </p:nvSpPr>
        <p:spPr>
          <a:xfrm>
            <a:off x="577850" y="1066800"/>
            <a:ext cx="10541000" cy="5511800"/>
          </a:xfrm>
        </p:spPr>
        <p:txBody>
          <a:bodyPr>
            <a:normAutofit lnSpcReduction="10000"/>
          </a:bodyPr>
          <a:lstStyle/>
          <a:p>
            <a:pPr marL="0" indent="0">
              <a:buNone/>
            </a:pPr>
            <a:r>
              <a:rPr lang="hr-HR" dirty="0" smtClean="0"/>
              <a:t>Dabrovi </a:t>
            </a:r>
            <a:r>
              <a:rPr lang="hr-HR" dirty="0"/>
              <a:t>hodaju bosi sve dok ne krenu u školu. Dabar Toni kupuje svoje prve cipele i ne zna koji broj cipela nosi. U trgovini je 15 različitih brojeva cipela. Veličine su označene brojevima od 1 do 15. </a:t>
            </a:r>
            <a:br>
              <a:rPr lang="hr-HR" dirty="0"/>
            </a:br>
            <a:endParaRPr lang="hr-HR" dirty="0"/>
          </a:p>
          <a:p>
            <a:pPr marL="0" indent="0">
              <a:buNone/>
            </a:pPr>
            <a:r>
              <a:rPr lang="hr-HR" dirty="0"/>
              <a:t>Ako Toni, npr. proba cipele broj 11 i ustanovi da su mu male i br. 13 koje su mu velike, kupit će cipele br. 12 bez isprobavanja. Koji je najmanji broj cipela koje Toni mora probati kako bi bio siguran da će pronaći odgovarajuće cipele</a:t>
            </a:r>
            <a:r>
              <a:rPr lang="hr-HR" dirty="0" smtClean="0"/>
              <a:t>?</a:t>
            </a:r>
          </a:p>
          <a:p>
            <a:pPr marL="0" indent="0">
              <a:buNone/>
            </a:pPr>
            <a:endParaRPr lang="hr-HR" dirty="0" smtClean="0"/>
          </a:p>
          <a:p>
            <a:r>
              <a:rPr lang="hr-HR" dirty="0" smtClean="0"/>
              <a:t>3</a:t>
            </a:r>
            <a:endParaRPr lang="hr-HR" dirty="0"/>
          </a:p>
          <a:p>
            <a:r>
              <a:rPr lang="hr-HR" dirty="0" smtClean="0"/>
              <a:t>2</a:t>
            </a:r>
            <a:endParaRPr lang="hr-HR" dirty="0"/>
          </a:p>
          <a:p>
            <a:r>
              <a:rPr lang="hr-HR" dirty="0" smtClean="0"/>
              <a:t>5</a:t>
            </a:r>
            <a:endParaRPr lang="hr-HR" dirty="0"/>
          </a:p>
          <a:p>
            <a:r>
              <a:rPr lang="hr-HR" dirty="0"/>
              <a:t>7</a:t>
            </a:r>
          </a:p>
          <a:p>
            <a:pPr marL="0" indent="0">
              <a:buNone/>
            </a:pPr>
            <a:endParaRPr lang="hr-HR" dirty="0"/>
          </a:p>
          <a:p>
            <a:pPr marL="0" indent="0">
              <a:buNone/>
            </a:pPr>
            <a:endParaRPr lang="hr-HR" dirty="0"/>
          </a:p>
        </p:txBody>
      </p:sp>
      <p:pic>
        <p:nvPicPr>
          <p:cNvPr id="4" name="Slika 3"/>
          <p:cNvPicPr>
            <a:picLocks noChangeAspect="1"/>
          </p:cNvPicPr>
          <p:nvPr/>
        </p:nvPicPr>
        <p:blipFill>
          <a:blip r:embed="rId2"/>
          <a:stretch>
            <a:fillRect/>
          </a:stretch>
        </p:blipFill>
        <p:spPr>
          <a:xfrm>
            <a:off x="5376862" y="4087813"/>
            <a:ext cx="2124075" cy="1152525"/>
          </a:xfrm>
          <a:prstGeom prst="rect">
            <a:avLst/>
          </a:prstGeom>
        </p:spPr>
      </p:pic>
    </p:spTree>
    <p:extLst>
      <p:ext uri="{BB962C8B-B14F-4D97-AF65-F5344CB8AC3E}">
        <p14:creationId xmlns:p14="http://schemas.microsoft.com/office/powerpoint/2010/main" val="175720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4000" y="365125"/>
            <a:ext cx="11099800" cy="523875"/>
          </a:xfrm>
        </p:spPr>
        <p:txBody>
          <a:bodyPr>
            <a:normAutofit fontScale="90000"/>
          </a:bodyPr>
          <a:lstStyle/>
          <a:p>
            <a:r>
              <a:rPr lang="hr-HR" dirty="0" smtClean="0"/>
              <a:t>Jabuke</a:t>
            </a:r>
            <a:endParaRPr lang="hr-HR" dirty="0"/>
          </a:p>
        </p:txBody>
      </p:sp>
      <p:sp>
        <p:nvSpPr>
          <p:cNvPr id="3" name="Rezervirano mjesto sadržaja 2"/>
          <p:cNvSpPr>
            <a:spLocks noGrp="1"/>
          </p:cNvSpPr>
          <p:nvPr>
            <p:ph idx="1"/>
          </p:nvPr>
        </p:nvSpPr>
        <p:spPr>
          <a:xfrm>
            <a:off x="546100" y="889000"/>
            <a:ext cx="10515600" cy="4351338"/>
          </a:xfrm>
        </p:spPr>
        <p:txBody>
          <a:bodyPr/>
          <a:lstStyle/>
          <a:p>
            <a:pPr marL="0" indent="0">
              <a:buNone/>
            </a:pPr>
            <a:r>
              <a:rPr lang="hr-HR" sz="2400" dirty="0" smtClean="0"/>
              <a:t>Dabar </a:t>
            </a:r>
            <a:r>
              <a:rPr lang="hr-HR" sz="2400" dirty="0"/>
              <a:t>Adam ima dvije košare. Lijevo od njega je košara puna jabuka, a desno je prazna</a:t>
            </a:r>
            <a:r>
              <a:rPr lang="hr-HR" sz="2400" dirty="0" smtClean="0"/>
              <a:t>. Adam će napraviti sljedeće:</a:t>
            </a:r>
          </a:p>
          <a:p>
            <a:pPr marL="0" indent="0">
              <a:buNone/>
            </a:pPr>
            <a:endParaRPr lang="hr-HR" sz="2400" dirty="0"/>
          </a:p>
          <a:p>
            <a:pPr marL="0" indent="0">
              <a:buNone/>
            </a:pPr>
            <a:endParaRPr lang="hr-HR" dirty="0"/>
          </a:p>
        </p:txBody>
      </p:sp>
      <p:pic>
        <p:nvPicPr>
          <p:cNvPr id="4" name="Slika 3"/>
          <p:cNvPicPr>
            <a:picLocks noChangeAspect="1"/>
          </p:cNvPicPr>
          <p:nvPr/>
        </p:nvPicPr>
        <p:blipFill>
          <a:blip r:embed="rId2"/>
          <a:stretch>
            <a:fillRect/>
          </a:stretch>
        </p:blipFill>
        <p:spPr>
          <a:xfrm>
            <a:off x="8450263" y="1412875"/>
            <a:ext cx="1876425" cy="1247775"/>
          </a:xfrm>
          <a:prstGeom prst="rect">
            <a:avLst/>
          </a:prstGeom>
        </p:spPr>
      </p:pic>
      <p:sp>
        <p:nvSpPr>
          <p:cNvPr id="5" name="TekstniOkvir 4"/>
          <p:cNvSpPr txBox="1"/>
          <p:nvPr/>
        </p:nvSpPr>
        <p:spPr>
          <a:xfrm>
            <a:off x="546100" y="1687354"/>
            <a:ext cx="10922000" cy="5170646"/>
          </a:xfrm>
          <a:prstGeom prst="rect">
            <a:avLst/>
          </a:prstGeom>
          <a:noFill/>
        </p:spPr>
        <p:txBody>
          <a:bodyPr wrap="square" rtlCol="0">
            <a:spAutoFit/>
          </a:bodyPr>
          <a:lstStyle/>
          <a:p>
            <a:pPr marL="342900" indent="-342900">
              <a:buFont typeface="Arial" panose="020B0604020202020204" pitchFamily="34" charset="0"/>
              <a:buChar char="•"/>
            </a:pPr>
            <a:r>
              <a:rPr lang="hr-HR" sz="2400" dirty="0" smtClean="0"/>
              <a:t>u </a:t>
            </a:r>
            <a:r>
              <a:rPr lang="hr-HR" sz="2400" dirty="0"/>
              <a:t>svaku ruku uzima po jednu jabuku iz lijeve košare</a:t>
            </a:r>
          </a:p>
          <a:p>
            <a:pPr marL="342900" indent="-342900">
              <a:buFont typeface="Arial" panose="020B0604020202020204" pitchFamily="34" charset="0"/>
              <a:buChar char="•"/>
            </a:pPr>
            <a:r>
              <a:rPr lang="hr-HR" sz="2400" dirty="0"/>
              <a:t>uspoređuje te dvije jabuke i manju stavlja u desnu košaru</a:t>
            </a:r>
          </a:p>
          <a:p>
            <a:pPr marL="342900" indent="-342900">
              <a:buFont typeface="Arial" panose="020B0604020202020204" pitchFamily="34" charset="0"/>
              <a:buChar char="•"/>
            </a:pPr>
            <a:r>
              <a:rPr lang="hr-HR" sz="2400" dirty="0"/>
              <a:t>sve dok lijeva košara ne bude prazna:</a:t>
            </a:r>
          </a:p>
          <a:p>
            <a:r>
              <a:rPr lang="hr-HR" sz="2400" dirty="0"/>
              <a:t>                     u praznu ruku uzima novu jabuku iz lijeve košare i skače na 2. korak</a:t>
            </a:r>
            <a:r>
              <a:rPr lang="hr-HR" sz="2400" dirty="0" smtClean="0"/>
              <a:t/>
            </a:r>
            <a:br>
              <a:rPr lang="hr-HR" sz="2400" dirty="0" smtClean="0"/>
            </a:br>
            <a:r>
              <a:rPr lang="hr-HR" sz="2400" dirty="0"/>
              <a:t>        Inače:</a:t>
            </a:r>
            <a:r>
              <a:rPr lang="hr-HR" sz="2400" dirty="0" smtClean="0"/>
              <a:t/>
            </a:r>
            <a:br>
              <a:rPr lang="hr-HR" sz="2400" dirty="0" smtClean="0"/>
            </a:br>
            <a:r>
              <a:rPr lang="hr-HR" sz="2400" dirty="0"/>
              <a:t>                     pojede sve jabuke koje u tom trenutku ima u rukama. </a:t>
            </a:r>
            <a:r>
              <a:rPr lang="hr-HR" sz="2400" dirty="0" smtClean="0"/>
              <a:t/>
            </a:r>
            <a:br>
              <a:rPr lang="hr-HR" sz="2400" dirty="0" smtClean="0"/>
            </a:br>
            <a:r>
              <a:rPr lang="hr-HR" sz="2400" dirty="0" smtClean="0"/>
              <a:t/>
            </a:r>
            <a:br>
              <a:rPr lang="hr-HR" sz="2400" dirty="0" smtClean="0"/>
            </a:br>
            <a:r>
              <a:rPr lang="hr-HR" sz="2400" dirty="0"/>
              <a:t>Što je od navedenog točno</a:t>
            </a:r>
            <a:r>
              <a:rPr lang="hr-HR" sz="2400" dirty="0" smtClean="0"/>
              <a:t>?</a:t>
            </a:r>
            <a:endParaRPr lang="hr-HR" sz="2400" dirty="0"/>
          </a:p>
          <a:p>
            <a:endParaRPr lang="hr-HR" sz="2400" dirty="0"/>
          </a:p>
          <a:p>
            <a:pPr marL="342900" indent="-342900">
              <a:buFont typeface="+mj-lt"/>
              <a:buAutoNum type="alphaLcParenR"/>
            </a:pPr>
            <a:r>
              <a:rPr lang="hr-HR" sz="2400" dirty="0"/>
              <a:t>Adam će pojesti sve jabuke, izuzev najmanje. </a:t>
            </a:r>
          </a:p>
          <a:p>
            <a:pPr marL="342900" indent="-342900">
              <a:buFont typeface="+mj-lt"/>
              <a:buAutoNum type="alphaLcParenR"/>
            </a:pPr>
            <a:r>
              <a:rPr lang="hr-HR" sz="2400" dirty="0"/>
              <a:t>Adam će pojesti veću jabuku od zadnje dvije koje uzme iz košare</a:t>
            </a:r>
            <a:r>
              <a:rPr lang="hr-HR" sz="2400" dirty="0" smtClean="0"/>
              <a:t>.</a:t>
            </a:r>
            <a:endParaRPr lang="hr-HR" sz="2400" dirty="0"/>
          </a:p>
          <a:p>
            <a:pPr marL="342900" indent="-342900">
              <a:buFont typeface="+mj-lt"/>
              <a:buAutoNum type="alphaLcParenR"/>
            </a:pPr>
            <a:r>
              <a:rPr lang="hr-HR" sz="2400" dirty="0"/>
              <a:t>Adam će pojesti najveću jabuku</a:t>
            </a:r>
            <a:r>
              <a:rPr lang="hr-HR" sz="2400" dirty="0" smtClean="0"/>
              <a:t>.</a:t>
            </a:r>
            <a:endParaRPr lang="hr-HR" sz="2400" dirty="0"/>
          </a:p>
          <a:p>
            <a:pPr marL="342900" indent="-342900">
              <a:buFont typeface="+mj-lt"/>
              <a:buAutoNum type="alphaLcParenR"/>
            </a:pPr>
            <a:r>
              <a:rPr lang="hr-HR" sz="2400" dirty="0"/>
              <a:t>Adam će pojesti najmanju jabuku.</a:t>
            </a:r>
          </a:p>
          <a:p>
            <a:endParaRPr lang="hr-HR" dirty="0"/>
          </a:p>
        </p:txBody>
      </p:sp>
    </p:spTree>
    <p:extLst>
      <p:ext uri="{BB962C8B-B14F-4D97-AF65-F5344CB8AC3E}">
        <p14:creationId xmlns:p14="http://schemas.microsoft.com/office/powerpoint/2010/main" val="400070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700" y="10211"/>
            <a:ext cx="10439400" cy="762000"/>
          </a:xfrm>
        </p:spPr>
        <p:txBody>
          <a:bodyPr>
            <a:normAutofit/>
          </a:bodyPr>
          <a:lstStyle/>
          <a:p>
            <a:r>
              <a:rPr lang="hr-HR" sz="3600" dirty="0" smtClean="0"/>
              <a:t>Konobar</a:t>
            </a:r>
            <a:endParaRPr lang="hr-HR" sz="3600" dirty="0"/>
          </a:p>
        </p:txBody>
      </p:sp>
      <p:sp>
        <p:nvSpPr>
          <p:cNvPr id="3" name="Rezervirano mjesto sadržaja 2"/>
          <p:cNvSpPr>
            <a:spLocks noGrp="1"/>
          </p:cNvSpPr>
          <p:nvPr>
            <p:ph idx="1"/>
          </p:nvPr>
        </p:nvSpPr>
        <p:spPr>
          <a:xfrm>
            <a:off x="177800" y="583189"/>
            <a:ext cx="11772900" cy="4351338"/>
          </a:xfrm>
        </p:spPr>
        <p:txBody>
          <a:bodyPr>
            <a:normAutofit/>
          </a:bodyPr>
          <a:lstStyle/>
          <a:p>
            <a:pPr marL="0" indent="0">
              <a:buNone/>
            </a:pPr>
            <a:r>
              <a:rPr lang="hr-HR" sz="2000" dirty="0" smtClean="0"/>
              <a:t>Konobar </a:t>
            </a:r>
            <a:r>
              <a:rPr lang="hr-HR" sz="2000" dirty="0" err="1"/>
              <a:t>Fran</a:t>
            </a:r>
            <a:r>
              <a:rPr lang="hr-HR" sz="2000" dirty="0"/>
              <a:t> je dobio narudžbu za sljedeća pića: sok od jagode, sok od limuna, sok od naranče i vodu (H</a:t>
            </a:r>
            <a:r>
              <a:rPr lang="hr-HR" sz="2000" baseline="-25000" dirty="0"/>
              <a:t>2</a:t>
            </a:r>
            <a:r>
              <a:rPr lang="hr-HR" sz="2000" dirty="0"/>
              <a:t>O). Kad je napunio čaše, shvatio je da je koristio krive čaše.</a:t>
            </a:r>
          </a:p>
          <a:p>
            <a:pPr marL="0" indent="0">
              <a:buNone/>
            </a:pPr>
            <a:r>
              <a:rPr lang="hr-HR" sz="2000" dirty="0"/>
              <a:t>→ u 1. je čaši umjesto soka od jagode sok od naranče</a:t>
            </a:r>
          </a:p>
          <a:p>
            <a:pPr marL="0" indent="0">
              <a:buNone/>
            </a:pPr>
            <a:r>
              <a:rPr lang="hr-HR" sz="2000" dirty="0"/>
              <a:t>→ u 2. je čaši umjesto soka od limuna sok od jagode</a:t>
            </a:r>
          </a:p>
          <a:p>
            <a:pPr marL="0" indent="0">
              <a:buNone/>
            </a:pPr>
            <a:r>
              <a:rPr lang="hr-HR" sz="2000" dirty="0"/>
              <a:t>→ u 3. je čaši umjesto soka od naranče sok od limuna</a:t>
            </a:r>
          </a:p>
          <a:p>
            <a:pPr marL="0" indent="0">
              <a:buNone/>
            </a:pPr>
            <a:r>
              <a:rPr lang="hr-HR" sz="2000" dirty="0"/>
              <a:t>→ u 4. je čaši voda</a:t>
            </a:r>
          </a:p>
          <a:p>
            <a:endParaRPr lang="hr-HR" sz="2000" dirty="0"/>
          </a:p>
        </p:txBody>
      </p:sp>
      <p:pic>
        <p:nvPicPr>
          <p:cNvPr id="4" name="Slika 3"/>
          <p:cNvPicPr>
            <a:picLocks noChangeAspect="1"/>
          </p:cNvPicPr>
          <p:nvPr/>
        </p:nvPicPr>
        <p:blipFill>
          <a:blip r:embed="rId2"/>
          <a:stretch>
            <a:fillRect/>
          </a:stretch>
        </p:blipFill>
        <p:spPr>
          <a:xfrm>
            <a:off x="7489825" y="1587888"/>
            <a:ext cx="2085975" cy="809625"/>
          </a:xfrm>
          <a:prstGeom prst="rect">
            <a:avLst/>
          </a:prstGeom>
        </p:spPr>
      </p:pic>
      <p:sp>
        <p:nvSpPr>
          <p:cNvPr id="5" name="TekstniOkvir 4"/>
          <p:cNvSpPr txBox="1"/>
          <p:nvPr/>
        </p:nvSpPr>
        <p:spPr>
          <a:xfrm>
            <a:off x="641350" y="3632412"/>
            <a:ext cx="4813300" cy="1661993"/>
          </a:xfrm>
          <a:prstGeom prst="rect">
            <a:avLst/>
          </a:prstGeom>
          <a:noFill/>
        </p:spPr>
        <p:txBody>
          <a:bodyPr wrap="square" rtlCol="0">
            <a:spAutoFit/>
          </a:bodyPr>
          <a:lstStyle/>
          <a:p>
            <a:pPr marL="457200" indent="-457200">
              <a:buFont typeface="+mj-lt"/>
              <a:buAutoNum type="arabicPeriod"/>
            </a:pPr>
            <a:r>
              <a:rPr lang="hr-HR" sz="2000" dirty="0" smtClean="0"/>
              <a:t>sadržaj </a:t>
            </a:r>
            <a:r>
              <a:rPr lang="hr-HR" sz="2000" dirty="0"/>
              <a:t>čaše 2 prelije u čašu 1</a:t>
            </a:r>
          </a:p>
          <a:p>
            <a:pPr marL="457200" indent="-457200">
              <a:buFont typeface="+mj-lt"/>
              <a:buAutoNum type="arabicPeriod"/>
            </a:pPr>
            <a:r>
              <a:rPr lang="hr-HR" sz="2000" dirty="0"/>
              <a:t>sadržaj čaše 3 prelije u čašu 2</a:t>
            </a:r>
          </a:p>
          <a:p>
            <a:pPr marL="457200" indent="-457200">
              <a:buFont typeface="+mj-lt"/>
              <a:buAutoNum type="arabicPeriod"/>
            </a:pPr>
            <a:r>
              <a:rPr lang="hr-HR" sz="2000" dirty="0"/>
              <a:t>sadržaj čaše 1 prelije u čašu 3</a:t>
            </a:r>
          </a:p>
          <a:p>
            <a:endParaRPr lang="hr-HR" sz="2400" dirty="0" smtClean="0"/>
          </a:p>
          <a:p>
            <a:endParaRPr lang="hr-HR" dirty="0"/>
          </a:p>
        </p:txBody>
      </p:sp>
      <p:sp>
        <p:nvSpPr>
          <p:cNvPr id="6" name="TekstniOkvir 5"/>
          <p:cNvSpPr txBox="1"/>
          <p:nvPr/>
        </p:nvSpPr>
        <p:spPr>
          <a:xfrm>
            <a:off x="6061075" y="4934527"/>
            <a:ext cx="5803900" cy="1908215"/>
          </a:xfrm>
          <a:prstGeom prst="rect">
            <a:avLst/>
          </a:prstGeom>
          <a:noFill/>
        </p:spPr>
        <p:txBody>
          <a:bodyPr wrap="square" rtlCol="0">
            <a:spAutoFit/>
          </a:bodyPr>
          <a:lstStyle/>
          <a:p>
            <a:pPr marL="457200" indent="-457200">
              <a:buFont typeface="+mj-lt"/>
              <a:buAutoNum type="arabicPeriod"/>
            </a:pPr>
            <a:r>
              <a:rPr lang="hr-HR" sz="2000" dirty="0" smtClean="0"/>
              <a:t>sadržaj čaše 4 izlije</a:t>
            </a:r>
          </a:p>
          <a:p>
            <a:pPr marL="457200" indent="-457200">
              <a:buFont typeface="+mj-lt"/>
              <a:buAutoNum type="arabicPeriod"/>
            </a:pPr>
            <a:r>
              <a:rPr lang="hr-HR" sz="2000" dirty="0" smtClean="0"/>
              <a:t>sadržaj čaše 2 prelije u čašu 1</a:t>
            </a:r>
          </a:p>
          <a:p>
            <a:pPr marL="457200" indent="-457200">
              <a:buFont typeface="+mj-lt"/>
              <a:buAutoNum type="arabicPeriod"/>
            </a:pPr>
            <a:r>
              <a:rPr lang="hr-HR" sz="2000" dirty="0" smtClean="0"/>
              <a:t>sadržaj čaše 3 prelije u čašu 2</a:t>
            </a:r>
          </a:p>
          <a:p>
            <a:pPr marL="457200" indent="-457200">
              <a:buFont typeface="+mj-lt"/>
              <a:buAutoNum type="arabicPeriod"/>
            </a:pPr>
            <a:r>
              <a:rPr lang="hr-HR" sz="2000" dirty="0" smtClean="0"/>
              <a:t>sadržaj čaše 1 prelije u čašu 3</a:t>
            </a:r>
          </a:p>
          <a:p>
            <a:pPr marL="457200" indent="-457200">
              <a:buFont typeface="+mj-lt"/>
              <a:buAutoNum type="arabicPeriod"/>
            </a:pPr>
            <a:r>
              <a:rPr lang="hr-HR" sz="2000" dirty="0" smtClean="0"/>
              <a:t>natoči vodu u čašu 4</a:t>
            </a:r>
          </a:p>
          <a:p>
            <a:endParaRPr lang="hr-HR" dirty="0"/>
          </a:p>
        </p:txBody>
      </p:sp>
      <p:sp>
        <p:nvSpPr>
          <p:cNvPr id="7" name="TekstniOkvir 6"/>
          <p:cNvSpPr txBox="1"/>
          <p:nvPr/>
        </p:nvSpPr>
        <p:spPr>
          <a:xfrm>
            <a:off x="641350" y="4838177"/>
            <a:ext cx="5334000" cy="2215991"/>
          </a:xfrm>
          <a:prstGeom prst="rect">
            <a:avLst/>
          </a:prstGeom>
          <a:noFill/>
        </p:spPr>
        <p:txBody>
          <a:bodyPr wrap="square" rtlCol="0">
            <a:spAutoFit/>
          </a:bodyPr>
          <a:lstStyle/>
          <a:p>
            <a:pPr marL="457200" indent="-457200">
              <a:buFont typeface="+mj-lt"/>
              <a:buAutoNum type="arabicPeriod"/>
            </a:pPr>
            <a:r>
              <a:rPr lang="hr-HR" sz="2000" dirty="0"/>
              <a:t>sadržaj čaše 4 izlije</a:t>
            </a:r>
          </a:p>
          <a:p>
            <a:pPr marL="457200" indent="-457200">
              <a:buFont typeface="+mj-lt"/>
              <a:buAutoNum type="arabicPeriod"/>
            </a:pPr>
            <a:r>
              <a:rPr lang="hr-HR" sz="2000" dirty="0"/>
              <a:t>sadržaj čaše 1 prelije u čašu 4</a:t>
            </a:r>
          </a:p>
          <a:p>
            <a:pPr marL="457200" indent="-457200">
              <a:buFont typeface="+mj-lt"/>
              <a:buAutoNum type="arabicPeriod"/>
            </a:pPr>
            <a:r>
              <a:rPr lang="hr-HR" sz="2000" dirty="0"/>
              <a:t>sadržaj čaše 2 prelije u čašu 1</a:t>
            </a:r>
          </a:p>
          <a:p>
            <a:pPr marL="457200" indent="-457200">
              <a:buFont typeface="+mj-lt"/>
              <a:buAutoNum type="arabicPeriod"/>
            </a:pPr>
            <a:r>
              <a:rPr lang="hr-HR" sz="2000" dirty="0"/>
              <a:t>sadržaj čaše 3 prelije u čašu 2</a:t>
            </a:r>
          </a:p>
          <a:p>
            <a:pPr marL="457200" indent="-457200">
              <a:buFont typeface="+mj-lt"/>
              <a:buAutoNum type="arabicPeriod"/>
            </a:pPr>
            <a:r>
              <a:rPr lang="hr-HR" sz="2000" dirty="0"/>
              <a:t>sadržaj čaše 4 prelije u čašu </a:t>
            </a:r>
            <a:r>
              <a:rPr lang="hr-HR" sz="2000" dirty="0" smtClean="0"/>
              <a:t>3</a:t>
            </a:r>
          </a:p>
          <a:p>
            <a:pPr marL="457200" indent="-457200">
              <a:buFont typeface="+mj-lt"/>
              <a:buAutoNum type="arabicPeriod"/>
            </a:pPr>
            <a:r>
              <a:rPr lang="hr-HR" sz="2000" dirty="0" smtClean="0"/>
              <a:t>natoči vodu u čašu 4</a:t>
            </a:r>
            <a:endParaRPr lang="hr-HR" sz="2000" dirty="0"/>
          </a:p>
          <a:p>
            <a:endParaRPr lang="hr-HR" dirty="0"/>
          </a:p>
        </p:txBody>
      </p:sp>
      <p:sp>
        <p:nvSpPr>
          <p:cNvPr id="8" name="TekstniOkvir 7"/>
          <p:cNvSpPr txBox="1"/>
          <p:nvPr/>
        </p:nvSpPr>
        <p:spPr>
          <a:xfrm>
            <a:off x="1397000" y="2891852"/>
            <a:ext cx="9055100" cy="1077218"/>
          </a:xfrm>
          <a:prstGeom prst="rect">
            <a:avLst/>
          </a:prstGeom>
          <a:noFill/>
        </p:spPr>
        <p:txBody>
          <a:bodyPr wrap="square" rtlCol="0">
            <a:spAutoFit/>
          </a:bodyPr>
          <a:lstStyle/>
          <a:p>
            <a:pPr algn="ctr"/>
            <a:r>
              <a:rPr lang="hr-HR" sz="2000" dirty="0"/>
              <a:t>Kako će ispraviti pogrešku ako ne smije miješati sokove, a jedino vodu smije izliti i baciti?</a:t>
            </a:r>
          </a:p>
          <a:p>
            <a:pPr algn="ctr"/>
            <a:endParaRPr lang="hr-HR" sz="2400" dirty="0"/>
          </a:p>
        </p:txBody>
      </p:sp>
      <p:sp>
        <p:nvSpPr>
          <p:cNvPr id="9" name="TekstniOkvir 8"/>
          <p:cNvSpPr txBox="1"/>
          <p:nvPr/>
        </p:nvSpPr>
        <p:spPr>
          <a:xfrm>
            <a:off x="6024562" y="3658202"/>
            <a:ext cx="5016500" cy="1015663"/>
          </a:xfrm>
          <a:prstGeom prst="rect">
            <a:avLst/>
          </a:prstGeom>
          <a:noFill/>
        </p:spPr>
        <p:txBody>
          <a:bodyPr wrap="square" rtlCol="0">
            <a:spAutoFit/>
          </a:bodyPr>
          <a:lstStyle/>
          <a:p>
            <a:pPr marL="457200" indent="-457200">
              <a:buFont typeface="+mj-lt"/>
              <a:buAutoNum type="arabicPeriod"/>
            </a:pPr>
            <a:r>
              <a:rPr lang="hr-HR" sz="2000" dirty="0"/>
              <a:t>sadržaj čaše 2 prelije u čašu 1</a:t>
            </a:r>
          </a:p>
          <a:p>
            <a:pPr marL="457200" indent="-457200">
              <a:buFont typeface="+mj-lt"/>
              <a:buAutoNum type="arabicPeriod"/>
            </a:pPr>
            <a:r>
              <a:rPr lang="hr-HR" sz="2000" dirty="0"/>
              <a:t>sadržaj čaše 3 prelije u čašu 2</a:t>
            </a:r>
          </a:p>
          <a:p>
            <a:pPr marL="457200" indent="-457200">
              <a:buFont typeface="+mj-lt"/>
              <a:buAutoNum type="arabicPeriod"/>
            </a:pPr>
            <a:r>
              <a:rPr lang="hr-HR" sz="2000" dirty="0"/>
              <a:t>sadržaj čaše 2 prelije u čašu </a:t>
            </a:r>
            <a:r>
              <a:rPr lang="hr-HR" sz="2000" dirty="0" smtClean="0"/>
              <a:t>1</a:t>
            </a:r>
            <a:endParaRPr lang="hr-HR" sz="2000" dirty="0"/>
          </a:p>
        </p:txBody>
      </p:sp>
    </p:spTree>
    <p:extLst>
      <p:ext uri="{BB962C8B-B14F-4D97-AF65-F5344CB8AC3E}">
        <p14:creationId xmlns:p14="http://schemas.microsoft.com/office/powerpoint/2010/main" val="786585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7800" y="174625"/>
            <a:ext cx="11023600" cy="460375"/>
          </a:xfrm>
        </p:spPr>
        <p:txBody>
          <a:bodyPr>
            <a:normAutofit fontScale="90000"/>
          </a:bodyPr>
          <a:lstStyle/>
          <a:p>
            <a:r>
              <a:rPr lang="hr-HR" dirty="0" smtClean="0"/>
              <a:t>Kuhanje</a:t>
            </a:r>
            <a:endParaRPr lang="hr-HR" dirty="0"/>
          </a:p>
        </p:txBody>
      </p:sp>
      <p:sp>
        <p:nvSpPr>
          <p:cNvPr id="3" name="Rezervirano mjesto sadržaja 2"/>
          <p:cNvSpPr>
            <a:spLocks noGrp="1"/>
          </p:cNvSpPr>
          <p:nvPr>
            <p:ph idx="1"/>
          </p:nvPr>
        </p:nvSpPr>
        <p:spPr>
          <a:xfrm>
            <a:off x="315912" y="708065"/>
            <a:ext cx="10731500" cy="4351338"/>
          </a:xfrm>
        </p:spPr>
        <p:txBody>
          <a:bodyPr/>
          <a:lstStyle/>
          <a:p>
            <a:pPr marL="0" indent="0">
              <a:buNone/>
            </a:pPr>
            <a:r>
              <a:rPr lang="hr-HR" sz="2400" dirty="0" smtClean="0"/>
              <a:t>Kod </a:t>
            </a:r>
            <a:r>
              <a:rPr lang="hr-HR" sz="2400" dirty="0"/>
              <a:t>dabrova kuhanje nije tako jednostavno kao kod ljudi. Mama Vera priprema dva jela od samo četiri sastojka: mesa, rajčica, riba i brokula. </a:t>
            </a:r>
            <a:br>
              <a:rPr lang="hr-HR" sz="2400" dirty="0"/>
            </a:br>
            <a:r>
              <a:rPr lang="hr-HR" sz="2400" dirty="0"/>
              <a:t>Ribu i brokulu pomiješa i kuha 5 minuta (S1). Isto toliko kuha i rajčicu i meso (S2). Rajčicu i meso podijeli na 3 dijela: prva dva dijela kuha još pet minuta (S5 i S9), a treći pomiješa sa polovicom ribe i brokule i kuha još 5 minuta (S4).</a:t>
            </a:r>
            <a:br>
              <a:rPr lang="hr-HR" sz="2400" dirty="0"/>
            </a:br>
            <a:r>
              <a:rPr lang="hr-HR" sz="2400" dirty="0"/>
              <a:t>Cijeli je postupak prikazan na slici, svaki krug predstavlja kuhanje u vremenu od 5 minuta:</a:t>
            </a:r>
          </a:p>
          <a:p>
            <a:pPr marL="0" indent="0">
              <a:buNone/>
            </a:pPr>
            <a:endParaRPr lang="hr-HR" dirty="0"/>
          </a:p>
        </p:txBody>
      </p:sp>
      <p:pic>
        <p:nvPicPr>
          <p:cNvPr id="4" name="Slika 3"/>
          <p:cNvPicPr>
            <a:picLocks noChangeAspect="1"/>
          </p:cNvPicPr>
          <p:nvPr/>
        </p:nvPicPr>
        <p:blipFill>
          <a:blip r:embed="rId2"/>
          <a:stretch>
            <a:fillRect/>
          </a:stretch>
        </p:blipFill>
        <p:spPr>
          <a:xfrm>
            <a:off x="6081712" y="2934494"/>
            <a:ext cx="5591175" cy="2828925"/>
          </a:xfrm>
          <a:prstGeom prst="rect">
            <a:avLst/>
          </a:prstGeom>
        </p:spPr>
      </p:pic>
      <p:sp>
        <p:nvSpPr>
          <p:cNvPr id="5" name="TekstniOkvir 4"/>
          <p:cNvSpPr txBox="1"/>
          <p:nvPr/>
        </p:nvSpPr>
        <p:spPr>
          <a:xfrm>
            <a:off x="315912" y="3137774"/>
            <a:ext cx="5765800" cy="3693319"/>
          </a:xfrm>
          <a:prstGeom prst="rect">
            <a:avLst/>
          </a:prstGeom>
          <a:noFill/>
        </p:spPr>
        <p:txBody>
          <a:bodyPr wrap="square" rtlCol="0">
            <a:spAutoFit/>
          </a:bodyPr>
          <a:lstStyle/>
          <a:p>
            <a:r>
              <a:rPr lang="hr-HR" sz="2400" dirty="0"/>
              <a:t>Na ploči za kuhanje, u isto vrijeme moguće je kuhati u tri posude. Koliko je vremena potrebno za spremanje ova dva jela za ručak?</a:t>
            </a:r>
            <a:br>
              <a:rPr lang="hr-HR" sz="2400" dirty="0"/>
            </a:br>
            <a:endParaRPr lang="hr-HR" sz="2400" dirty="0"/>
          </a:p>
          <a:p>
            <a:pPr marL="285750" indent="-285750">
              <a:buFont typeface="Arial" panose="020B0604020202020204" pitchFamily="34" charset="0"/>
              <a:buChar char="•"/>
            </a:pPr>
            <a:r>
              <a:rPr lang="hr-HR" sz="2400" dirty="0"/>
              <a:t>20 </a:t>
            </a:r>
            <a:r>
              <a:rPr lang="hr-HR" sz="2400" dirty="0" smtClean="0"/>
              <a:t>minuta</a:t>
            </a:r>
            <a:endParaRPr lang="hr-HR" sz="2400" dirty="0"/>
          </a:p>
          <a:p>
            <a:pPr marL="285750" indent="-285750">
              <a:buFont typeface="Arial" panose="020B0604020202020204" pitchFamily="34" charset="0"/>
              <a:buChar char="•"/>
            </a:pPr>
            <a:r>
              <a:rPr lang="hr-HR" sz="2400" dirty="0"/>
              <a:t>25 </a:t>
            </a:r>
            <a:r>
              <a:rPr lang="hr-HR" sz="2400" dirty="0" smtClean="0"/>
              <a:t>minuta</a:t>
            </a:r>
            <a:endParaRPr lang="hr-HR" sz="2400" dirty="0"/>
          </a:p>
          <a:p>
            <a:pPr marL="285750" indent="-285750">
              <a:buFont typeface="Arial" panose="020B0604020202020204" pitchFamily="34" charset="0"/>
              <a:buChar char="•"/>
            </a:pPr>
            <a:r>
              <a:rPr lang="hr-HR" sz="2400" dirty="0"/>
              <a:t>30 </a:t>
            </a:r>
            <a:r>
              <a:rPr lang="hr-HR" sz="2400" dirty="0" smtClean="0"/>
              <a:t>minuta</a:t>
            </a:r>
            <a:endParaRPr lang="hr-HR" sz="2400" dirty="0"/>
          </a:p>
          <a:p>
            <a:pPr marL="285750" indent="-285750">
              <a:buFont typeface="Arial" panose="020B0604020202020204" pitchFamily="34" charset="0"/>
              <a:buChar char="•"/>
            </a:pPr>
            <a:r>
              <a:rPr lang="hr-HR" sz="2400" dirty="0"/>
              <a:t>35 minuta</a:t>
            </a:r>
          </a:p>
          <a:p>
            <a:endParaRPr lang="hr-HR" dirty="0"/>
          </a:p>
        </p:txBody>
      </p:sp>
    </p:spTree>
    <p:extLst>
      <p:ext uri="{BB962C8B-B14F-4D97-AF65-F5344CB8AC3E}">
        <p14:creationId xmlns:p14="http://schemas.microsoft.com/office/powerpoint/2010/main" val="3277169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7000" y="365125"/>
            <a:ext cx="11226800" cy="371475"/>
          </a:xfrm>
        </p:spPr>
        <p:txBody>
          <a:bodyPr>
            <a:normAutofit fontScale="90000"/>
          </a:bodyPr>
          <a:lstStyle/>
          <a:p>
            <a:r>
              <a:rPr lang="hr-HR" dirty="0" smtClean="0"/>
              <a:t>Kupaonica</a:t>
            </a:r>
            <a:endParaRPr lang="hr-HR" dirty="0"/>
          </a:p>
        </p:txBody>
      </p:sp>
      <p:sp>
        <p:nvSpPr>
          <p:cNvPr id="3" name="Rezervirano mjesto sadržaja 2"/>
          <p:cNvSpPr>
            <a:spLocks noGrp="1"/>
          </p:cNvSpPr>
          <p:nvPr>
            <p:ph idx="1"/>
          </p:nvPr>
        </p:nvSpPr>
        <p:spPr>
          <a:xfrm>
            <a:off x="368300" y="965516"/>
            <a:ext cx="11506200" cy="4351338"/>
          </a:xfrm>
        </p:spPr>
        <p:txBody>
          <a:bodyPr/>
          <a:lstStyle/>
          <a:p>
            <a:pPr marL="0" indent="0">
              <a:buNone/>
            </a:pPr>
            <a:r>
              <a:rPr lang="hr-HR" sz="2400" dirty="0" smtClean="0"/>
              <a:t>Obitelj </a:t>
            </a:r>
            <a:r>
              <a:rPr lang="hr-HR" sz="2400" dirty="0" err="1"/>
              <a:t>dabrice</a:t>
            </a:r>
            <a:r>
              <a:rPr lang="hr-HR" sz="2400" dirty="0"/>
              <a:t> </a:t>
            </a:r>
            <a:r>
              <a:rPr lang="hr-HR" sz="2400" dirty="0" err="1"/>
              <a:t>Berte</a:t>
            </a:r>
            <a:r>
              <a:rPr lang="hr-HR" sz="2400" dirty="0"/>
              <a:t> seli u novu kuću. Prije useljenja, nužno je renovirati kupaonicu. Odabrali su pločice, te napravili skicu za njihovo postavljanje:</a:t>
            </a:r>
          </a:p>
          <a:p>
            <a:pPr marL="0" indent="0">
              <a:buNone/>
            </a:pPr>
            <a:endParaRPr lang="hr-HR" dirty="0"/>
          </a:p>
        </p:txBody>
      </p:sp>
      <p:pic>
        <p:nvPicPr>
          <p:cNvPr id="4" name="Slika 3"/>
          <p:cNvPicPr>
            <a:picLocks noChangeAspect="1"/>
          </p:cNvPicPr>
          <p:nvPr/>
        </p:nvPicPr>
        <p:blipFill>
          <a:blip r:embed="rId2"/>
          <a:stretch>
            <a:fillRect/>
          </a:stretch>
        </p:blipFill>
        <p:spPr>
          <a:xfrm>
            <a:off x="6977062" y="2820987"/>
            <a:ext cx="3419475" cy="3476625"/>
          </a:xfrm>
          <a:prstGeom prst="rect">
            <a:avLst/>
          </a:prstGeom>
        </p:spPr>
      </p:pic>
      <p:sp>
        <p:nvSpPr>
          <p:cNvPr id="5" name="TekstniOkvir 4"/>
          <p:cNvSpPr txBox="1"/>
          <p:nvPr/>
        </p:nvSpPr>
        <p:spPr>
          <a:xfrm>
            <a:off x="368300" y="2070100"/>
            <a:ext cx="8902700" cy="4062651"/>
          </a:xfrm>
          <a:prstGeom prst="rect">
            <a:avLst/>
          </a:prstGeom>
          <a:noFill/>
        </p:spPr>
        <p:txBody>
          <a:bodyPr wrap="square" rtlCol="0">
            <a:spAutoFit/>
          </a:bodyPr>
          <a:lstStyle/>
          <a:p>
            <a:r>
              <a:rPr lang="hr-HR" sz="2400" dirty="0"/>
              <a:t>Pločice su tvrde i teško ih je rezati. Tata dabar želi postaviti pločice sa što manje rezanja. Koliko pločica će ipak morati prerezati?</a:t>
            </a:r>
            <a:br>
              <a:rPr lang="hr-HR" sz="2400" dirty="0"/>
            </a:br>
            <a:endParaRPr lang="hr-HR" sz="2400" dirty="0"/>
          </a:p>
          <a:p>
            <a:pPr marL="285750" indent="-285750">
              <a:buFont typeface="Arial" panose="020B0604020202020204" pitchFamily="34" charset="0"/>
              <a:buChar char="•"/>
            </a:pPr>
            <a:r>
              <a:rPr lang="hr-HR" sz="2400" dirty="0"/>
              <a:t>Dvije pločice</a:t>
            </a:r>
            <a:br>
              <a:rPr lang="hr-HR" sz="2400" dirty="0"/>
            </a:br>
            <a:endParaRPr lang="hr-HR" sz="2400" dirty="0"/>
          </a:p>
          <a:p>
            <a:pPr marL="285750" indent="-285750">
              <a:buFont typeface="Arial" panose="020B0604020202020204" pitchFamily="34" charset="0"/>
              <a:buChar char="•"/>
            </a:pPr>
            <a:r>
              <a:rPr lang="hr-HR" sz="2400" dirty="0"/>
              <a:t>Tri pločice</a:t>
            </a:r>
            <a:br>
              <a:rPr lang="hr-HR" sz="2400" dirty="0"/>
            </a:br>
            <a:endParaRPr lang="hr-HR" sz="2400" dirty="0"/>
          </a:p>
          <a:p>
            <a:pPr marL="285750" indent="-285750">
              <a:buFont typeface="Arial" panose="020B0604020202020204" pitchFamily="34" charset="0"/>
              <a:buChar char="•"/>
            </a:pPr>
            <a:r>
              <a:rPr lang="hr-HR" sz="2400" dirty="0"/>
              <a:t>Četiri pločice</a:t>
            </a:r>
            <a:br>
              <a:rPr lang="hr-HR" sz="2400" dirty="0"/>
            </a:br>
            <a:endParaRPr lang="hr-HR" sz="2400" dirty="0"/>
          </a:p>
          <a:p>
            <a:pPr marL="285750" indent="-285750">
              <a:buFont typeface="Arial" panose="020B0604020202020204" pitchFamily="34" charset="0"/>
              <a:buChar char="•"/>
            </a:pPr>
            <a:r>
              <a:rPr lang="hr-HR" sz="2400" dirty="0"/>
              <a:t>Niti jednu</a:t>
            </a:r>
          </a:p>
          <a:p>
            <a:endParaRPr lang="hr-HR" dirty="0"/>
          </a:p>
        </p:txBody>
      </p:sp>
    </p:spTree>
    <p:extLst>
      <p:ext uri="{BB962C8B-B14F-4D97-AF65-F5344CB8AC3E}">
        <p14:creationId xmlns:p14="http://schemas.microsoft.com/office/powerpoint/2010/main" val="62166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8600" y="365125"/>
            <a:ext cx="11125200" cy="498475"/>
          </a:xfrm>
        </p:spPr>
        <p:txBody>
          <a:bodyPr>
            <a:normAutofit fontScale="90000"/>
          </a:bodyPr>
          <a:lstStyle/>
          <a:p>
            <a:r>
              <a:rPr lang="hr-HR" dirty="0" smtClean="0"/>
              <a:t>Labirint</a:t>
            </a:r>
            <a:endParaRPr lang="hr-HR" dirty="0"/>
          </a:p>
        </p:txBody>
      </p:sp>
      <p:sp>
        <p:nvSpPr>
          <p:cNvPr id="3" name="Rezervirano mjesto sadržaja 2"/>
          <p:cNvSpPr>
            <a:spLocks noGrp="1"/>
          </p:cNvSpPr>
          <p:nvPr>
            <p:ph idx="1"/>
          </p:nvPr>
        </p:nvSpPr>
        <p:spPr>
          <a:xfrm>
            <a:off x="533400" y="863600"/>
            <a:ext cx="10515600" cy="4351338"/>
          </a:xfrm>
        </p:spPr>
        <p:txBody>
          <a:bodyPr/>
          <a:lstStyle/>
          <a:p>
            <a:pPr marL="0" indent="0">
              <a:buNone/>
            </a:pPr>
            <a:r>
              <a:rPr lang="hr-HR" dirty="0" smtClean="0"/>
              <a:t>U </a:t>
            </a:r>
            <a:r>
              <a:rPr lang="hr-HR" dirty="0"/>
              <a:t>labirintu je škrinja sa zlatom. Kako ćemo dovesti robota do nje, te ga izvesti van iz labirinta?</a:t>
            </a:r>
          </a:p>
          <a:p>
            <a:pPr marL="0" indent="0">
              <a:buNone/>
            </a:pPr>
            <a:endParaRPr lang="hr-HR" dirty="0"/>
          </a:p>
        </p:txBody>
      </p:sp>
      <p:pic>
        <p:nvPicPr>
          <p:cNvPr id="4" name="Slika 3"/>
          <p:cNvPicPr>
            <a:picLocks noChangeAspect="1"/>
          </p:cNvPicPr>
          <p:nvPr/>
        </p:nvPicPr>
        <p:blipFill>
          <a:blip r:embed="rId2"/>
          <a:stretch>
            <a:fillRect/>
          </a:stretch>
        </p:blipFill>
        <p:spPr>
          <a:xfrm>
            <a:off x="2463800" y="1955799"/>
            <a:ext cx="6010275" cy="4315069"/>
          </a:xfrm>
          <a:prstGeom prst="rect">
            <a:avLst/>
          </a:prstGeom>
        </p:spPr>
      </p:pic>
    </p:spTree>
    <p:extLst>
      <p:ext uri="{BB962C8B-B14F-4D97-AF65-F5344CB8AC3E}">
        <p14:creationId xmlns:p14="http://schemas.microsoft.com/office/powerpoint/2010/main" val="3550542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300" y="365125"/>
            <a:ext cx="11112500" cy="587375"/>
          </a:xfrm>
        </p:spPr>
        <p:txBody>
          <a:bodyPr>
            <a:normAutofit fontScale="90000"/>
          </a:bodyPr>
          <a:lstStyle/>
          <a:p>
            <a:r>
              <a:rPr lang="hr-HR" dirty="0" smtClean="0"/>
              <a:t>Majčin dan</a:t>
            </a:r>
            <a:endParaRPr lang="hr-HR" dirty="0"/>
          </a:p>
        </p:txBody>
      </p:sp>
      <p:sp>
        <p:nvSpPr>
          <p:cNvPr id="3" name="Rezervirano mjesto sadržaja 2"/>
          <p:cNvSpPr>
            <a:spLocks noGrp="1"/>
          </p:cNvSpPr>
          <p:nvPr>
            <p:ph idx="1"/>
          </p:nvPr>
        </p:nvSpPr>
        <p:spPr>
          <a:xfrm>
            <a:off x="539750" y="1050925"/>
            <a:ext cx="10515600" cy="4351338"/>
          </a:xfrm>
        </p:spPr>
        <p:txBody>
          <a:bodyPr/>
          <a:lstStyle/>
          <a:p>
            <a:pPr marL="0" indent="0">
              <a:buNone/>
            </a:pPr>
            <a:r>
              <a:rPr lang="hr-HR" dirty="0" smtClean="0"/>
              <a:t>Četiri </a:t>
            </a:r>
            <a:r>
              <a:rPr lang="hr-HR" dirty="0" err="1" smtClean="0"/>
              <a:t>dabrice</a:t>
            </a:r>
            <a:r>
              <a:rPr lang="hr-HR" dirty="0" smtClean="0"/>
              <a:t> prave ogrlicu za Majčin dan. </a:t>
            </a:r>
          </a:p>
          <a:p>
            <a:pPr marL="0" indent="0">
              <a:buNone/>
            </a:pPr>
            <a:r>
              <a:rPr lang="hr-HR" dirty="0" smtClean="0"/>
              <a:t>Klara bira ukrase na sljedeći način:</a:t>
            </a:r>
          </a:p>
          <a:p>
            <a:pPr marL="0" indent="0">
              <a:buNone/>
            </a:pPr>
            <a:endParaRPr lang="hr-HR" dirty="0"/>
          </a:p>
          <a:p>
            <a:pPr marL="0" indent="0">
              <a:buNone/>
            </a:pPr>
            <a:r>
              <a:rPr lang="pl-PL" dirty="0"/>
              <a:t>Ogrlica, koju je napravila mami izgleda ovako</a:t>
            </a:r>
            <a:r>
              <a:rPr lang="pl-PL" dirty="0" smtClean="0"/>
              <a:t>:</a:t>
            </a:r>
          </a:p>
          <a:p>
            <a:pPr marL="0" indent="0">
              <a:buNone/>
            </a:pPr>
            <a:endParaRPr lang="pl-PL" dirty="0"/>
          </a:p>
          <a:p>
            <a:pPr marL="0" indent="0">
              <a:buNone/>
            </a:pPr>
            <a:r>
              <a:rPr lang="hr-HR" dirty="0"/>
              <a:t>Sve četiri su napravile ogrlice i za svoje bake. Koja od prikazanih ogrlica je Klarina ogrlica za baku?</a:t>
            </a:r>
          </a:p>
        </p:txBody>
      </p:sp>
      <p:pic>
        <p:nvPicPr>
          <p:cNvPr id="4" name="Slika 3"/>
          <p:cNvPicPr>
            <a:picLocks noChangeAspect="1"/>
          </p:cNvPicPr>
          <p:nvPr/>
        </p:nvPicPr>
        <p:blipFill>
          <a:blip r:embed="rId2"/>
          <a:stretch>
            <a:fillRect/>
          </a:stretch>
        </p:blipFill>
        <p:spPr>
          <a:xfrm>
            <a:off x="7035801" y="788987"/>
            <a:ext cx="3819524" cy="1506121"/>
          </a:xfrm>
          <a:prstGeom prst="rect">
            <a:avLst/>
          </a:prstGeom>
        </p:spPr>
      </p:pic>
      <p:pic>
        <p:nvPicPr>
          <p:cNvPr id="5" name="Slika 4"/>
          <p:cNvPicPr>
            <a:picLocks noChangeAspect="1"/>
          </p:cNvPicPr>
          <p:nvPr/>
        </p:nvPicPr>
        <p:blipFill>
          <a:blip r:embed="rId3"/>
          <a:stretch>
            <a:fillRect/>
          </a:stretch>
        </p:blipFill>
        <p:spPr>
          <a:xfrm>
            <a:off x="7540794" y="2573336"/>
            <a:ext cx="2952580" cy="563563"/>
          </a:xfrm>
          <a:prstGeom prst="rect">
            <a:avLst/>
          </a:prstGeom>
        </p:spPr>
      </p:pic>
      <p:pic>
        <p:nvPicPr>
          <p:cNvPr id="6" name="Slika 5"/>
          <p:cNvPicPr>
            <a:picLocks noChangeAspect="1"/>
          </p:cNvPicPr>
          <p:nvPr/>
        </p:nvPicPr>
        <p:blipFill>
          <a:blip r:embed="rId4"/>
          <a:stretch>
            <a:fillRect/>
          </a:stretch>
        </p:blipFill>
        <p:spPr>
          <a:xfrm>
            <a:off x="2478300" y="4572001"/>
            <a:ext cx="7602325" cy="1504950"/>
          </a:xfrm>
          <a:prstGeom prst="rect">
            <a:avLst/>
          </a:prstGeom>
        </p:spPr>
      </p:pic>
    </p:spTree>
    <p:extLst>
      <p:ext uri="{BB962C8B-B14F-4D97-AF65-F5344CB8AC3E}">
        <p14:creationId xmlns:p14="http://schemas.microsoft.com/office/powerpoint/2010/main" val="581422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3200" y="174625"/>
            <a:ext cx="11150600" cy="358775"/>
          </a:xfrm>
        </p:spPr>
        <p:txBody>
          <a:bodyPr>
            <a:normAutofit fontScale="90000"/>
          </a:bodyPr>
          <a:lstStyle/>
          <a:p>
            <a:r>
              <a:rPr lang="hr-HR" dirty="0" smtClean="0"/>
              <a:t>Najviše stablo</a:t>
            </a:r>
            <a:endParaRPr lang="hr-HR" dirty="0"/>
          </a:p>
        </p:txBody>
      </p:sp>
      <p:sp>
        <p:nvSpPr>
          <p:cNvPr id="3" name="Rezervirano mjesto sadržaja 2"/>
          <p:cNvSpPr>
            <a:spLocks noGrp="1"/>
          </p:cNvSpPr>
          <p:nvPr>
            <p:ph idx="1"/>
          </p:nvPr>
        </p:nvSpPr>
        <p:spPr>
          <a:xfrm>
            <a:off x="520700" y="773112"/>
            <a:ext cx="10515600" cy="4351338"/>
          </a:xfrm>
        </p:spPr>
        <p:txBody>
          <a:bodyPr>
            <a:normAutofit/>
          </a:bodyPr>
          <a:lstStyle/>
          <a:p>
            <a:pPr marL="0" indent="0">
              <a:buNone/>
            </a:pPr>
            <a:r>
              <a:rPr lang="hr-HR" sz="2200" dirty="0" smtClean="0"/>
              <a:t>Na </a:t>
            </a:r>
            <a:r>
              <a:rPr lang="hr-HR" sz="2200" dirty="0"/>
              <a:t>slici je prikazan raspored stabala u </a:t>
            </a:r>
            <a:r>
              <a:rPr lang="hr-HR" sz="2200" dirty="0" err="1"/>
              <a:t>Bebrošumi</a:t>
            </a:r>
            <a:r>
              <a:rPr lang="hr-HR" sz="2200" dirty="0"/>
              <a:t>. Brojevi pokazuju visinu stabala u metrima. Linijama je prikazano koja susjedna stabla dabar može vidjeti, stojeći pod svakim od njih. </a:t>
            </a:r>
          </a:p>
          <a:p>
            <a:pPr marL="0" indent="0">
              <a:buNone/>
            </a:pPr>
            <a:r>
              <a:rPr lang="hr-HR" sz="2200" dirty="0"/>
              <a:t>Dabar Matko se želi pohvaliti pred Sarom i srušiti najviše stablo. To stablo će pronaći tako da ga uspoređuje sa svim susjednim stablima. Ako su ona niža od stabla pod kojim stoji - potraga je završena </a:t>
            </a:r>
          </a:p>
          <a:p>
            <a:pPr marL="0" indent="0">
              <a:buNone/>
            </a:pPr>
            <a:r>
              <a:rPr lang="hr-HR" sz="2200" dirty="0"/>
              <a:t>Npr. ako stoji uz stablo visoko 5 metara, a susjedna su stabla visoka 4, 7 i 8m, otići će pod najviše stablo (ono od 8m) i tako redom dok se ne nađe pod stablom koje je okruženo samo stablima koja su niža od onog pod kojim stoji. </a:t>
            </a:r>
          </a:p>
          <a:p>
            <a:endParaRPr lang="hr-HR" dirty="0"/>
          </a:p>
        </p:txBody>
      </p:sp>
      <p:pic>
        <p:nvPicPr>
          <p:cNvPr id="4" name="Slika 3"/>
          <p:cNvPicPr>
            <a:picLocks noChangeAspect="1"/>
          </p:cNvPicPr>
          <p:nvPr/>
        </p:nvPicPr>
        <p:blipFill>
          <a:blip r:embed="rId2"/>
          <a:stretch>
            <a:fillRect/>
          </a:stretch>
        </p:blipFill>
        <p:spPr>
          <a:xfrm>
            <a:off x="6657975" y="3806825"/>
            <a:ext cx="4695825" cy="2886075"/>
          </a:xfrm>
          <a:prstGeom prst="rect">
            <a:avLst/>
          </a:prstGeom>
        </p:spPr>
      </p:pic>
      <p:sp>
        <p:nvSpPr>
          <p:cNvPr id="5" name="TekstniOkvir 4"/>
          <p:cNvSpPr txBox="1"/>
          <p:nvPr/>
        </p:nvSpPr>
        <p:spPr>
          <a:xfrm>
            <a:off x="520700" y="3903345"/>
            <a:ext cx="5829300" cy="2739211"/>
          </a:xfrm>
          <a:prstGeom prst="rect">
            <a:avLst/>
          </a:prstGeom>
          <a:noFill/>
        </p:spPr>
        <p:txBody>
          <a:bodyPr wrap="square" rtlCol="0">
            <a:spAutoFit/>
          </a:bodyPr>
          <a:lstStyle/>
          <a:p>
            <a:r>
              <a:rPr lang="pl-PL" sz="2200" dirty="0"/>
              <a:t>Koliko je visoko stablo pod kojim će Marko završiti potragu?</a:t>
            </a:r>
            <a:br>
              <a:rPr lang="pl-PL" sz="2200" dirty="0"/>
            </a:br>
            <a:endParaRPr lang="pl-PL" sz="2200" dirty="0"/>
          </a:p>
          <a:p>
            <a:pPr marL="285750" indent="-285750">
              <a:buFont typeface="Arial" panose="020B0604020202020204" pitchFamily="34" charset="0"/>
              <a:buChar char="•"/>
            </a:pPr>
            <a:r>
              <a:rPr lang="pl-PL" sz="2200" dirty="0" smtClean="0"/>
              <a:t>10m</a:t>
            </a:r>
            <a:endParaRPr lang="pl-PL" sz="2200" dirty="0"/>
          </a:p>
          <a:p>
            <a:pPr marL="285750" indent="-285750">
              <a:buFont typeface="Arial" panose="020B0604020202020204" pitchFamily="34" charset="0"/>
              <a:buChar char="•"/>
            </a:pPr>
            <a:r>
              <a:rPr lang="pl-PL" sz="2200" dirty="0" smtClean="0"/>
              <a:t>11m</a:t>
            </a:r>
            <a:endParaRPr lang="pl-PL" sz="2200" dirty="0"/>
          </a:p>
          <a:p>
            <a:pPr marL="285750" indent="-285750">
              <a:buFont typeface="Arial" panose="020B0604020202020204" pitchFamily="34" charset="0"/>
              <a:buChar char="•"/>
            </a:pPr>
            <a:r>
              <a:rPr lang="pl-PL" sz="2200" dirty="0" smtClean="0"/>
              <a:t>12m</a:t>
            </a:r>
            <a:endParaRPr lang="pl-PL" sz="2200" dirty="0"/>
          </a:p>
          <a:p>
            <a:pPr marL="285750" indent="-285750">
              <a:buFont typeface="Arial" panose="020B0604020202020204" pitchFamily="34" charset="0"/>
              <a:buChar char="•"/>
            </a:pPr>
            <a:r>
              <a:rPr lang="pl-PL" sz="2200" dirty="0"/>
              <a:t>13m</a:t>
            </a:r>
          </a:p>
          <a:p>
            <a:endParaRPr lang="hr-HR" dirty="0"/>
          </a:p>
        </p:txBody>
      </p:sp>
    </p:spTree>
    <p:extLst>
      <p:ext uri="{BB962C8B-B14F-4D97-AF65-F5344CB8AC3E}">
        <p14:creationId xmlns:p14="http://schemas.microsoft.com/office/powerpoint/2010/main" val="235126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5900" y="365125"/>
            <a:ext cx="11137900" cy="409575"/>
          </a:xfrm>
        </p:spPr>
        <p:txBody>
          <a:bodyPr>
            <a:normAutofit fontScale="90000"/>
          </a:bodyPr>
          <a:lstStyle/>
          <a:p>
            <a:r>
              <a:rPr lang="hr-HR" dirty="0" smtClean="0"/>
              <a:t>Ogrlica</a:t>
            </a:r>
            <a:endParaRPr lang="hr-HR" dirty="0"/>
          </a:p>
        </p:txBody>
      </p:sp>
      <p:sp>
        <p:nvSpPr>
          <p:cNvPr id="3" name="Rezervirano mjesto sadržaja 2"/>
          <p:cNvSpPr>
            <a:spLocks noGrp="1"/>
          </p:cNvSpPr>
          <p:nvPr>
            <p:ph idx="1"/>
          </p:nvPr>
        </p:nvSpPr>
        <p:spPr>
          <a:xfrm>
            <a:off x="527050" y="885825"/>
            <a:ext cx="10515600" cy="4351338"/>
          </a:xfrm>
        </p:spPr>
        <p:txBody>
          <a:bodyPr/>
          <a:lstStyle/>
          <a:p>
            <a:pPr marL="0" indent="0">
              <a:buNone/>
            </a:pPr>
            <a:r>
              <a:rPr lang="hr-HR" dirty="0" err="1" smtClean="0"/>
              <a:t>Dabrica</a:t>
            </a:r>
            <a:r>
              <a:rPr lang="hr-HR" dirty="0" smtClean="0"/>
              <a:t> </a:t>
            </a:r>
            <a:r>
              <a:rPr lang="hr-HR" dirty="0"/>
              <a:t>Alenka napravila je ogrlicu. No, nije sigurna hoće li joj stati oko vrata. </a:t>
            </a:r>
          </a:p>
        </p:txBody>
      </p:sp>
      <p:pic>
        <p:nvPicPr>
          <p:cNvPr id="4" name="Slika 3"/>
          <p:cNvPicPr>
            <a:picLocks noChangeAspect="1"/>
          </p:cNvPicPr>
          <p:nvPr/>
        </p:nvPicPr>
        <p:blipFill>
          <a:blip r:embed="rId2"/>
          <a:stretch>
            <a:fillRect/>
          </a:stretch>
        </p:blipFill>
        <p:spPr>
          <a:xfrm>
            <a:off x="3216927" y="1454150"/>
            <a:ext cx="6376336" cy="2432050"/>
          </a:xfrm>
          <a:prstGeom prst="rect">
            <a:avLst/>
          </a:prstGeom>
        </p:spPr>
      </p:pic>
      <p:sp>
        <p:nvSpPr>
          <p:cNvPr id="5" name="TekstniOkvir 4"/>
          <p:cNvSpPr txBox="1"/>
          <p:nvPr/>
        </p:nvSpPr>
        <p:spPr>
          <a:xfrm>
            <a:off x="660400" y="3975100"/>
            <a:ext cx="10566400" cy="3046988"/>
          </a:xfrm>
          <a:prstGeom prst="rect">
            <a:avLst/>
          </a:prstGeom>
          <a:noFill/>
        </p:spPr>
        <p:txBody>
          <a:bodyPr wrap="square" rtlCol="0">
            <a:spAutoFit/>
          </a:bodyPr>
          <a:lstStyle/>
          <a:p>
            <a:r>
              <a:rPr lang="hr-HR" sz="2600" dirty="0"/>
              <a:t>Ako brojevi pokazuju duljinu užeta, koliko je dugačka ogrlica kad ju raširimo?</a:t>
            </a:r>
            <a:br>
              <a:rPr lang="hr-HR" sz="2600" dirty="0"/>
            </a:br>
            <a:endParaRPr lang="hr-HR" sz="2600" dirty="0" smtClean="0"/>
          </a:p>
          <a:p>
            <a:pPr marL="285750" indent="-285750">
              <a:buFont typeface="Arial" panose="020B0604020202020204" pitchFamily="34" charset="0"/>
              <a:buChar char="•"/>
            </a:pPr>
            <a:r>
              <a:rPr lang="hr-HR" sz="2600" dirty="0" smtClean="0"/>
              <a:t>32</a:t>
            </a:r>
          </a:p>
          <a:p>
            <a:pPr marL="285750" indent="-285750">
              <a:buFont typeface="Arial" panose="020B0604020202020204" pitchFamily="34" charset="0"/>
              <a:buChar char="•"/>
            </a:pPr>
            <a:r>
              <a:rPr lang="hr-HR" sz="2600" dirty="0" smtClean="0"/>
              <a:t>34</a:t>
            </a:r>
          </a:p>
          <a:p>
            <a:pPr marL="285750" indent="-285750">
              <a:buFont typeface="Arial" panose="020B0604020202020204" pitchFamily="34" charset="0"/>
              <a:buChar char="•"/>
            </a:pPr>
            <a:r>
              <a:rPr lang="hr-HR" sz="2600" dirty="0" smtClean="0"/>
              <a:t>35</a:t>
            </a:r>
          </a:p>
          <a:p>
            <a:pPr marL="285750" indent="-285750">
              <a:buFont typeface="Arial" panose="020B0604020202020204" pitchFamily="34" charset="0"/>
              <a:buChar char="•"/>
            </a:pPr>
            <a:r>
              <a:rPr lang="hr-HR" sz="2600" dirty="0" smtClean="0"/>
              <a:t>30</a:t>
            </a:r>
          </a:p>
          <a:p>
            <a:endParaRPr lang="hr-HR" dirty="0"/>
          </a:p>
          <a:p>
            <a:endParaRPr lang="hr-HR" dirty="0"/>
          </a:p>
        </p:txBody>
      </p:sp>
    </p:spTree>
    <p:extLst>
      <p:ext uri="{BB962C8B-B14F-4D97-AF65-F5344CB8AC3E}">
        <p14:creationId xmlns:p14="http://schemas.microsoft.com/office/powerpoint/2010/main" val="232663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Uvjeti korištenja</a:t>
            </a:r>
            <a:endParaRPr lang="hr-HR" dirty="0"/>
          </a:p>
        </p:txBody>
      </p:sp>
      <p:sp>
        <p:nvSpPr>
          <p:cNvPr id="3" name="Rezervirano mjesto sadržaja 2"/>
          <p:cNvSpPr>
            <a:spLocks noGrp="1"/>
          </p:cNvSpPr>
          <p:nvPr>
            <p:ph idx="1"/>
          </p:nvPr>
        </p:nvSpPr>
        <p:spPr/>
        <p:txBody>
          <a:bodyPr>
            <a:normAutofit lnSpcReduction="10000"/>
          </a:bodyPr>
          <a:lstStyle/>
          <a:p>
            <a:r>
              <a:rPr lang="hr-HR" sz="3200" dirty="0" smtClean="0"/>
              <a:t>Pitanja su prevedena s prošlih natjecanja u raznim zemljama.</a:t>
            </a:r>
          </a:p>
          <a:p>
            <a:r>
              <a:rPr lang="hr-HR" sz="3200" dirty="0" smtClean="0"/>
              <a:t>Nisu lektorirana</a:t>
            </a:r>
          </a:p>
          <a:p>
            <a:r>
              <a:rPr lang="hr-HR" sz="3200" dirty="0" smtClean="0"/>
              <a:t>Sva pitanja se pojavljuju u kolegiju Dabar na </a:t>
            </a:r>
            <a:r>
              <a:rPr lang="hr-HR" sz="3200" dirty="0" err="1" smtClean="0"/>
              <a:t>CARNetovom</a:t>
            </a:r>
            <a:r>
              <a:rPr lang="hr-HR" sz="3200" dirty="0" smtClean="0"/>
              <a:t> </a:t>
            </a:r>
            <a:r>
              <a:rPr lang="hr-HR" sz="3200" dirty="0" err="1" smtClean="0"/>
              <a:t>Loomenu</a:t>
            </a:r>
            <a:endParaRPr lang="hr-HR" sz="3200" dirty="0" smtClean="0"/>
          </a:p>
          <a:p>
            <a:r>
              <a:rPr lang="en-US" sz="3200" dirty="0" smtClean="0"/>
              <a:t>Copyright </a:t>
            </a:r>
            <a:r>
              <a:rPr lang="en-US" sz="3200" dirty="0"/>
              <a:t>© 2016 </a:t>
            </a:r>
            <a:r>
              <a:rPr lang="en-US" sz="3200" dirty="0" err="1"/>
              <a:t>Bebras</a:t>
            </a:r>
            <a:r>
              <a:rPr lang="en-US" sz="3200" dirty="0"/>
              <a:t> – International Contest on Informatics and Computer Fluency. This work is licensed under a Creative Commons Attribution-</a:t>
            </a:r>
            <a:r>
              <a:rPr lang="en-US" sz="3200" dirty="0" err="1"/>
              <a:t>ShareAlike</a:t>
            </a:r>
            <a:r>
              <a:rPr lang="en-US" sz="3200" dirty="0"/>
              <a:t> 3.0 </a:t>
            </a:r>
            <a:r>
              <a:rPr lang="en-US" sz="3200" dirty="0" err="1"/>
              <a:t>Unported</a:t>
            </a:r>
            <a:r>
              <a:rPr lang="en-US" sz="3200" dirty="0"/>
              <a:t> License (CC BY-SA 3.0). Visit: </a:t>
            </a:r>
            <a:r>
              <a:rPr lang="en-US" sz="3200" dirty="0">
                <a:hlinkClick r:id="rId2"/>
              </a:rPr>
              <a:t>http://creativecommons.org/licenses/by-sa/3.0/</a:t>
            </a:r>
            <a:endParaRPr lang="hr-HR" sz="3200" dirty="0"/>
          </a:p>
          <a:p>
            <a:endParaRPr lang="hr-HR" dirty="0"/>
          </a:p>
        </p:txBody>
      </p:sp>
    </p:spTree>
    <p:extLst>
      <p:ext uri="{BB962C8B-B14F-4D97-AF65-F5344CB8AC3E}">
        <p14:creationId xmlns:p14="http://schemas.microsoft.com/office/powerpoint/2010/main" val="3817568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3463925" y="895509"/>
            <a:ext cx="7372350" cy="2733675"/>
          </a:xfrm>
          <a:prstGeom prst="rect">
            <a:avLst/>
          </a:prstGeom>
        </p:spPr>
      </p:pic>
      <p:sp>
        <p:nvSpPr>
          <p:cNvPr id="2" name="Naslov 1"/>
          <p:cNvSpPr>
            <a:spLocks noGrp="1"/>
          </p:cNvSpPr>
          <p:nvPr>
            <p:ph type="title"/>
          </p:nvPr>
        </p:nvSpPr>
        <p:spPr>
          <a:xfrm>
            <a:off x="152400" y="365125"/>
            <a:ext cx="11201400" cy="701675"/>
          </a:xfrm>
        </p:spPr>
        <p:txBody>
          <a:bodyPr>
            <a:normAutofit fontScale="90000"/>
          </a:bodyPr>
          <a:lstStyle/>
          <a:p>
            <a:r>
              <a:rPr lang="hr-HR" dirty="0" smtClean="0"/>
              <a:t>Pakiranje ukrasnih kugli</a:t>
            </a:r>
            <a:br>
              <a:rPr lang="hr-HR" dirty="0" smtClean="0"/>
            </a:br>
            <a:endParaRPr lang="hr-HR" dirty="0"/>
          </a:p>
        </p:txBody>
      </p:sp>
      <p:sp>
        <p:nvSpPr>
          <p:cNvPr id="3" name="Rezervirano mjesto sadržaja 2"/>
          <p:cNvSpPr>
            <a:spLocks noGrp="1"/>
          </p:cNvSpPr>
          <p:nvPr>
            <p:ph idx="1"/>
          </p:nvPr>
        </p:nvSpPr>
        <p:spPr>
          <a:xfrm>
            <a:off x="320675" y="715962"/>
            <a:ext cx="10515600" cy="4351338"/>
          </a:xfrm>
        </p:spPr>
        <p:txBody>
          <a:bodyPr/>
          <a:lstStyle/>
          <a:p>
            <a:pPr marL="0" indent="0">
              <a:buNone/>
            </a:pPr>
            <a:r>
              <a:rPr lang="hr-HR" sz="2400" dirty="0" smtClean="0"/>
              <a:t>Stroj </a:t>
            </a:r>
            <a:r>
              <a:rPr lang="hr-HR" sz="2400" dirty="0"/>
              <a:t>za pakiranje radi na sljedeći način:</a:t>
            </a:r>
          </a:p>
          <a:p>
            <a:endParaRPr lang="hr-HR" dirty="0"/>
          </a:p>
        </p:txBody>
      </p:sp>
      <p:sp>
        <p:nvSpPr>
          <p:cNvPr id="5" name="TekstniOkvir 4"/>
          <p:cNvSpPr txBox="1"/>
          <p:nvPr/>
        </p:nvSpPr>
        <p:spPr>
          <a:xfrm>
            <a:off x="419100" y="3629184"/>
            <a:ext cx="10934700" cy="1569660"/>
          </a:xfrm>
          <a:prstGeom prst="rect">
            <a:avLst/>
          </a:prstGeom>
          <a:noFill/>
        </p:spPr>
        <p:txBody>
          <a:bodyPr wrap="square" rtlCol="0">
            <a:spAutoFit/>
          </a:bodyPr>
          <a:lstStyle/>
          <a:p>
            <a:r>
              <a:rPr lang="hr-HR" sz="2400" dirty="0"/>
              <a:t>Najprije se izabire boja paketa. Ako je odabran crveni paket, dodaje se crvena kugla. Nakon nje se može dodati još jedna crvena kugla, ili se dodaje crna kugla. Ako se doda druga crvena kugla, moguće je dodati još jednu crvenu kuglu.... i tako dalje... dok se kutija ne napuni. </a:t>
            </a:r>
            <a:r>
              <a:rPr lang="hr-HR" sz="2400" dirty="0" smtClean="0"/>
              <a:t>Stroj </a:t>
            </a:r>
            <a:r>
              <a:rPr lang="hr-HR" sz="2400" dirty="0"/>
              <a:t>može spakirati samo jednu od sljedećih kutija. Koju?</a:t>
            </a:r>
          </a:p>
        </p:txBody>
      </p:sp>
      <p:pic>
        <p:nvPicPr>
          <p:cNvPr id="6" name="Slika 5"/>
          <p:cNvPicPr>
            <a:picLocks noChangeAspect="1"/>
          </p:cNvPicPr>
          <p:nvPr/>
        </p:nvPicPr>
        <p:blipFill>
          <a:blip r:embed="rId3"/>
          <a:stretch>
            <a:fillRect/>
          </a:stretch>
        </p:blipFill>
        <p:spPr>
          <a:xfrm>
            <a:off x="3800475" y="5418137"/>
            <a:ext cx="4514850" cy="981075"/>
          </a:xfrm>
          <a:prstGeom prst="rect">
            <a:avLst/>
          </a:prstGeom>
        </p:spPr>
      </p:pic>
    </p:spTree>
    <p:extLst>
      <p:ext uri="{BB962C8B-B14F-4D97-AF65-F5344CB8AC3E}">
        <p14:creationId xmlns:p14="http://schemas.microsoft.com/office/powerpoint/2010/main" val="37506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500" y="365125"/>
            <a:ext cx="11163300" cy="244475"/>
          </a:xfrm>
        </p:spPr>
        <p:txBody>
          <a:bodyPr>
            <a:normAutofit fontScale="90000"/>
          </a:bodyPr>
          <a:lstStyle/>
          <a:p>
            <a:r>
              <a:rPr lang="hr-HR" dirty="0" smtClean="0"/>
              <a:t>Popravljanje brane</a:t>
            </a:r>
            <a:endParaRPr lang="hr-HR" dirty="0"/>
          </a:p>
        </p:txBody>
      </p:sp>
      <p:sp>
        <p:nvSpPr>
          <p:cNvPr id="3" name="Rezervirano mjesto sadržaja 2"/>
          <p:cNvSpPr>
            <a:spLocks noGrp="1"/>
          </p:cNvSpPr>
          <p:nvPr>
            <p:ph idx="1"/>
          </p:nvPr>
        </p:nvSpPr>
        <p:spPr>
          <a:xfrm>
            <a:off x="514350" y="835025"/>
            <a:ext cx="10515600" cy="4351338"/>
          </a:xfrm>
        </p:spPr>
        <p:txBody>
          <a:bodyPr/>
          <a:lstStyle/>
          <a:p>
            <a:pPr marL="0" indent="0">
              <a:buNone/>
            </a:pPr>
            <a:r>
              <a:rPr lang="hr-HR" dirty="0" smtClean="0"/>
              <a:t>Poplava </a:t>
            </a:r>
            <a:r>
              <a:rPr lang="hr-HR" dirty="0"/>
              <a:t>je odnijela 387cm </a:t>
            </a:r>
            <a:r>
              <a:rPr lang="hr-HR" dirty="0" err="1"/>
              <a:t>Mihinog</a:t>
            </a:r>
            <a:r>
              <a:rPr lang="hr-HR" dirty="0"/>
              <a:t> brloga. Kako bi ga popravio, Miha na raspolaganju ima grane sljedećih dužina: 1cm, 2cm, 5cm, 10cm, 11cm, 20cm, 27cm, 30cm, 37cm, 50cm, 5cm, 100cm, 117cm i 200cm.</a:t>
            </a:r>
          </a:p>
          <a:p>
            <a:pPr marL="0" indent="0">
              <a:buNone/>
            </a:pPr>
            <a:r>
              <a:rPr lang="hr-HR" dirty="0"/>
              <a:t>Koliko grana mu je najmanje potrebno kako bi popravio brlog</a:t>
            </a:r>
            <a:r>
              <a:rPr lang="hr-HR" dirty="0" smtClean="0"/>
              <a:t>?</a:t>
            </a:r>
          </a:p>
          <a:p>
            <a:r>
              <a:rPr lang="hr-HR" dirty="0" smtClean="0"/>
              <a:t>3</a:t>
            </a:r>
          </a:p>
          <a:p>
            <a:r>
              <a:rPr lang="hr-HR" dirty="0" smtClean="0"/>
              <a:t>4</a:t>
            </a:r>
          </a:p>
          <a:p>
            <a:r>
              <a:rPr lang="hr-HR" dirty="0" smtClean="0"/>
              <a:t>5</a:t>
            </a:r>
          </a:p>
          <a:p>
            <a:r>
              <a:rPr lang="hr-HR" dirty="0" smtClean="0"/>
              <a:t>6</a:t>
            </a:r>
          </a:p>
          <a:p>
            <a:pPr marL="0" indent="0">
              <a:buNone/>
            </a:pPr>
            <a:endParaRPr lang="hr-HR" dirty="0"/>
          </a:p>
          <a:p>
            <a:endParaRPr lang="hr-HR" dirty="0"/>
          </a:p>
        </p:txBody>
      </p:sp>
    </p:spTree>
    <p:extLst>
      <p:ext uri="{BB962C8B-B14F-4D97-AF65-F5344CB8AC3E}">
        <p14:creationId xmlns:p14="http://schemas.microsoft.com/office/powerpoint/2010/main" val="3324865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3200" y="365125"/>
            <a:ext cx="11150600" cy="511175"/>
          </a:xfrm>
        </p:spPr>
        <p:txBody>
          <a:bodyPr>
            <a:normAutofit fontScale="90000"/>
          </a:bodyPr>
          <a:lstStyle/>
          <a:p>
            <a:r>
              <a:rPr lang="hr-HR" dirty="0" smtClean="0"/>
              <a:t>Putovanje</a:t>
            </a:r>
            <a:endParaRPr lang="hr-HR" dirty="0"/>
          </a:p>
        </p:txBody>
      </p:sp>
      <p:sp>
        <p:nvSpPr>
          <p:cNvPr id="3" name="Rezervirano mjesto sadržaja 2"/>
          <p:cNvSpPr>
            <a:spLocks noGrp="1"/>
          </p:cNvSpPr>
          <p:nvPr>
            <p:ph idx="1"/>
          </p:nvPr>
        </p:nvSpPr>
        <p:spPr>
          <a:xfrm>
            <a:off x="520700" y="1063625"/>
            <a:ext cx="10515600" cy="4351338"/>
          </a:xfrm>
        </p:spPr>
        <p:txBody>
          <a:bodyPr/>
          <a:lstStyle/>
          <a:p>
            <a:pPr marL="0" indent="0">
              <a:buNone/>
            </a:pPr>
            <a:r>
              <a:rPr lang="hr-HR" dirty="0" smtClean="0"/>
              <a:t>Dabar </a:t>
            </a:r>
            <a:r>
              <a:rPr lang="hr-HR" dirty="0"/>
              <a:t>Tin je na putu. Iz sela </a:t>
            </a:r>
            <a:r>
              <a:rPr lang="hr-HR" dirty="0" err="1"/>
              <a:t>Bebrovo</a:t>
            </a:r>
            <a:r>
              <a:rPr lang="hr-HR" dirty="0"/>
              <a:t> ide u </a:t>
            </a:r>
            <a:r>
              <a:rPr lang="hr-HR" dirty="0" err="1"/>
              <a:t>Brest</a:t>
            </a:r>
            <a:r>
              <a:rPr lang="hr-HR" dirty="0"/>
              <a:t>, pa u Veliki Javor. Minute potrebne za prolazak svakom cestom zapisane su na slici</a:t>
            </a:r>
            <a:r>
              <a:rPr lang="hr-HR" dirty="0" smtClean="0"/>
              <a:t>.</a:t>
            </a:r>
            <a:endParaRPr lang="hr-HR" dirty="0"/>
          </a:p>
          <a:p>
            <a:pPr marL="0" indent="0">
              <a:buNone/>
            </a:pPr>
            <a:r>
              <a:rPr lang="hr-HR" dirty="0"/>
              <a:t>U </a:t>
            </a:r>
            <a:r>
              <a:rPr lang="hr-HR" dirty="0" err="1"/>
              <a:t>Brestu</a:t>
            </a:r>
            <a:r>
              <a:rPr lang="hr-HR" dirty="0"/>
              <a:t> će ostati 30 minuta. Na dijelu puta, koji je označen plavom točkom, odmorit će po 2 minute. </a:t>
            </a:r>
          </a:p>
          <a:p>
            <a:endParaRPr lang="hr-HR" dirty="0"/>
          </a:p>
        </p:txBody>
      </p:sp>
      <p:pic>
        <p:nvPicPr>
          <p:cNvPr id="4" name="Slika 3"/>
          <p:cNvPicPr>
            <a:picLocks noChangeAspect="1"/>
          </p:cNvPicPr>
          <p:nvPr/>
        </p:nvPicPr>
        <p:blipFill>
          <a:blip r:embed="rId2"/>
          <a:stretch>
            <a:fillRect/>
          </a:stretch>
        </p:blipFill>
        <p:spPr>
          <a:xfrm>
            <a:off x="6731000" y="2668587"/>
            <a:ext cx="4953000" cy="3476625"/>
          </a:xfrm>
          <a:prstGeom prst="rect">
            <a:avLst/>
          </a:prstGeom>
        </p:spPr>
      </p:pic>
      <p:sp>
        <p:nvSpPr>
          <p:cNvPr id="5" name="TekstniOkvir 4"/>
          <p:cNvSpPr txBox="1"/>
          <p:nvPr/>
        </p:nvSpPr>
        <p:spPr>
          <a:xfrm>
            <a:off x="520700" y="3048000"/>
            <a:ext cx="6654800" cy="3539430"/>
          </a:xfrm>
          <a:prstGeom prst="rect">
            <a:avLst/>
          </a:prstGeom>
          <a:noFill/>
        </p:spPr>
        <p:txBody>
          <a:bodyPr wrap="square" rtlCol="0">
            <a:spAutoFit/>
          </a:bodyPr>
          <a:lstStyle/>
          <a:p>
            <a:r>
              <a:rPr lang="hr-HR" sz="2800" dirty="0"/>
              <a:t>Koliko će minuta trajati putovanje, ako će odabrati najkraći put?</a:t>
            </a:r>
            <a:br>
              <a:rPr lang="hr-HR" sz="2800" dirty="0"/>
            </a:br>
            <a:endParaRPr lang="hr-HR" sz="2800" dirty="0"/>
          </a:p>
          <a:p>
            <a:pPr marL="342900" indent="-342900">
              <a:buFont typeface="+mj-lt"/>
              <a:buAutoNum type="alphaLcParenR"/>
            </a:pPr>
            <a:r>
              <a:rPr lang="hr-HR" sz="2800" dirty="0"/>
              <a:t>142 </a:t>
            </a:r>
            <a:r>
              <a:rPr lang="hr-HR" sz="2800" dirty="0" smtClean="0"/>
              <a:t>minute</a:t>
            </a:r>
            <a:endParaRPr lang="hr-HR" sz="2800" dirty="0"/>
          </a:p>
          <a:p>
            <a:pPr marL="342900" indent="-342900">
              <a:buFont typeface="+mj-lt"/>
              <a:buAutoNum type="alphaLcParenR"/>
            </a:pPr>
            <a:r>
              <a:rPr lang="hr-HR" sz="2800" dirty="0"/>
              <a:t>146 </a:t>
            </a:r>
            <a:r>
              <a:rPr lang="hr-HR" sz="2800" dirty="0" smtClean="0"/>
              <a:t>minuta</a:t>
            </a:r>
            <a:endParaRPr lang="hr-HR" sz="2800" dirty="0"/>
          </a:p>
          <a:p>
            <a:pPr marL="342900" indent="-342900">
              <a:buFont typeface="+mj-lt"/>
              <a:buAutoNum type="alphaLcParenR"/>
            </a:pPr>
            <a:r>
              <a:rPr lang="hr-HR" sz="2800" dirty="0"/>
              <a:t>136 </a:t>
            </a:r>
            <a:r>
              <a:rPr lang="hr-HR" sz="2800" dirty="0" smtClean="0"/>
              <a:t>minuta</a:t>
            </a:r>
            <a:endParaRPr lang="hr-HR" sz="2800" dirty="0"/>
          </a:p>
          <a:p>
            <a:pPr marL="342900" indent="-342900">
              <a:buFont typeface="+mj-lt"/>
              <a:buAutoNum type="alphaLcParenR"/>
            </a:pPr>
            <a:r>
              <a:rPr lang="hr-HR" sz="2800" dirty="0"/>
              <a:t>132 minute</a:t>
            </a:r>
          </a:p>
          <a:p>
            <a:endParaRPr lang="hr-HR" sz="2800" dirty="0"/>
          </a:p>
        </p:txBody>
      </p:sp>
    </p:spTree>
    <p:extLst>
      <p:ext uri="{BB962C8B-B14F-4D97-AF65-F5344CB8AC3E}">
        <p14:creationId xmlns:p14="http://schemas.microsoft.com/office/powerpoint/2010/main" val="276615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5900" y="365125"/>
            <a:ext cx="11137900" cy="295275"/>
          </a:xfrm>
        </p:spPr>
        <p:txBody>
          <a:bodyPr>
            <a:normAutofit fontScale="90000"/>
          </a:bodyPr>
          <a:lstStyle/>
          <a:p>
            <a:r>
              <a:rPr lang="hr-HR" dirty="0" err="1" smtClean="0"/>
              <a:t>Robobojalo</a:t>
            </a:r>
            <a:endParaRPr lang="hr-HR" dirty="0"/>
          </a:p>
        </p:txBody>
      </p:sp>
      <p:pic>
        <p:nvPicPr>
          <p:cNvPr id="4" name="Slika 3"/>
          <p:cNvPicPr>
            <a:picLocks noChangeAspect="1"/>
          </p:cNvPicPr>
          <p:nvPr/>
        </p:nvPicPr>
        <p:blipFill>
          <a:blip r:embed="rId2"/>
          <a:stretch>
            <a:fillRect/>
          </a:stretch>
        </p:blipFill>
        <p:spPr>
          <a:xfrm>
            <a:off x="325437" y="860424"/>
            <a:ext cx="3971925" cy="2047875"/>
          </a:xfrm>
          <a:prstGeom prst="rect">
            <a:avLst/>
          </a:prstGeom>
        </p:spPr>
      </p:pic>
      <p:sp>
        <p:nvSpPr>
          <p:cNvPr id="3" name="Rezervirano mjesto sadržaja 2"/>
          <p:cNvSpPr>
            <a:spLocks noGrp="1"/>
          </p:cNvSpPr>
          <p:nvPr>
            <p:ph idx="1"/>
          </p:nvPr>
        </p:nvSpPr>
        <p:spPr>
          <a:xfrm>
            <a:off x="4691062" y="954085"/>
            <a:ext cx="7094538" cy="1860552"/>
          </a:xfrm>
        </p:spPr>
        <p:txBody>
          <a:bodyPr/>
          <a:lstStyle/>
          <a:p>
            <a:pPr marL="0" indent="0">
              <a:buNone/>
            </a:pPr>
            <a:r>
              <a:rPr lang="hr-HR" sz="2000" dirty="0"/>
              <a:t>Tomi ima novog robota za </a:t>
            </a:r>
            <a:r>
              <a:rPr lang="hr-HR" sz="2000" dirty="0" err="1" smtClean="0"/>
              <a:t>bojanje.Robot</a:t>
            </a:r>
            <a:r>
              <a:rPr lang="hr-HR" sz="2000" dirty="0" smtClean="0"/>
              <a:t> </a:t>
            </a:r>
            <a:r>
              <a:rPr lang="hr-HR" sz="2000" dirty="0"/>
              <a:t>razumije sljedeće naredbe: S, J, I, Z (sjever, jug, istok, zapad). Ispred naredbe upisuje se i broj koji govori koliko koraka treba napraviti u zadanom smjeru. Sva polja kroz koja prolazi - obojat </a:t>
            </a:r>
            <a:r>
              <a:rPr lang="hr-HR" sz="2000" dirty="0" smtClean="0"/>
              <a:t>će. Početna </a:t>
            </a:r>
            <a:r>
              <a:rPr lang="hr-HR" sz="2000" dirty="0"/>
              <a:t>mu je pozicija u gornjem lijevom kutu. </a:t>
            </a:r>
            <a:r>
              <a:rPr lang="hr-HR" sz="2000" dirty="0" smtClean="0"/>
              <a:t> Ako </a:t>
            </a:r>
            <a:r>
              <a:rPr lang="hr-HR" sz="2000" dirty="0"/>
              <a:t>su mu zadane naredbe: 2I, 2J, 1Z, 1I, obojat će polja prikazana na slici.</a:t>
            </a:r>
          </a:p>
          <a:p>
            <a:endParaRPr lang="hr-HR" dirty="0"/>
          </a:p>
        </p:txBody>
      </p:sp>
      <p:sp>
        <p:nvSpPr>
          <p:cNvPr id="5" name="TekstniOkvir 4"/>
          <p:cNvSpPr txBox="1"/>
          <p:nvPr/>
        </p:nvSpPr>
        <p:spPr>
          <a:xfrm>
            <a:off x="325436" y="3108322"/>
            <a:ext cx="5554663" cy="707886"/>
          </a:xfrm>
          <a:prstGeom prst="rect">
            <a:avLst/>
          </a:prstGeom>
          <a:noFill/>
        </p:spPr>
        <p:txBody>
          <a:bodyPr wrap="square" rtlCol="0">
            <a:spAutoFit/>
          </a:bodyPr>
          <a:lstStyle/>
          <a:p>
            <a:r>
              <a:rPr lang="hr-HR" sz="2000" dirty="0" smtClean="0"/>
              <a:t>Ako postavimo ponavljanje ovog uzorka dok robot ne stigne do ruba, dobit ćemo sljedeći uzorak:</a:t>
            </a:r>
            <a:endParaRPr lang="hr-HR" sz="2000" dirty="0"/>
          </a:p>
        </p:txBody>
      </p:sp>
      <p:pic>
        <p:nvPicPr>
          <p:cNvPr id="6" name="Slika 5"/>
          <p:cNvPicPr>
            <a:picLocks noChangeAspect="1"/>
          </p:cNvPicPr>
          <p:nvPr/>
        </p:nvPicPr>
        <p:blipFill>
          <a:blip r:embed="rId3"/>
          <a:stretch>
            <a:fillRect/>
          </a:stretch>
        </p:blipFill>
        <p:spPr>
          <a:xfrm>
            <a:off x="6121400" y="2655887"/>
            <a:ext cx="3962400" cy="2028825"/>
          </a:xfrm>
          <a:prstGeom prst="rect">
            <a:avLst/>
          </a:prstGeom>
        </p:spPr>
      </p:pic>
      <p:sp>
        <p:nvSpPr>
          <p:cNvPr id="7" name="TekstniOkvir 6"/>
          <p:cNvSpPr txBox="1"/>
          <p:nvPr/>
        </p:nvSpPr>
        <p:spPr>
          <a:xfrm>
            <a:off x="325436" y="3864116"/>
            <a:ext cx="5227638" cy="1015663"/>
          </a:xfrm>
          <a:prstGeom prst="rect">
            <a:avLst/>
          </a:prstGeom>
          <a:noFill/>
        </p:spPr>
        <p:txBody>
          <a:bodyPr wrap="square" rtlCol="0">
            <a:spAutoFit/>
          </a:bodyPr>
          <a:lstStyle/>
          <a:p>
            <a:r>
              <a:rPr lang="hr-HR" sz="2000" dirty="0"/>
              <a:t>Uz pretpostavku da je ponavljanje uključeno, koje naredbe treba dati robotu kako bi napravio uzorak prikazan na slici?</a:t>
            </a:r>
          </a:p>
        </p:txBody>
      </p:sp>
      <p:pic>
        <p:nvPicPr>
          <p:cNvPr id="8" name="Slika 7"/>
          <p:cNvPicPr>
            <a:picLocks noChangeAspect="1"/>
          </p:cNvPicPr>
          <p:nvPr/>
        </p:nvPicPr>
        <p:blipFill>
          <a:blip r:embed="rId4"/>
          <a:stretch>
            <a:fillRect/>
          </a:stretch>
        </p:blipFill>
        <p:spPr>
          <a:xfrm>
            <a:off x="2939255" y="4684712"/>
            <a:ext cx="4010025" cy="2085975"/>
          </a:xfrm>
          <a:prstGeom prst="rect">
            <a:avLst/>
          </a:prstGeom>
        </p:spPr>
      </p:pic>
      <p:sp>
        <p:nvSpPr>
          <p:cNvPr id="9" name="TekstniOkvir 8"/>
          <p:cNvSpPr txBox="1"/>
          <p:nvPr/>
        </p:nvSpPr>
        <p:spPr>
          <a:xfrm>
            <a:off x="7531100" y="4989035"/>
            <a:ext cx="3543300" cy="1600438"/>
          </a:xfrm>
          <a:prstGeom prst="rect">
            <a:avLst/>
          </a:prstGeom>
          <a:noFill/>
        </p:spPr>
        <p:txBody>
          <a:bodyPr wrap="square" rtlCol="0">
            <a:spAutoFit/>
          </a:bodyPr>
          <a:lstStyle/>
          <a:p>
            <a:pPr marL="342900" indent="-342900">
              <a:buFont typeface="+mj-lt"/>
              <a:buAutoNum type="alphaLcParenR"/>
            </a:pPr>
            <a:r>
              <a:rPr lang="pl-PL" sz="2000" dirty="0"/>
              <a:t>1J 2I 1J</a:t>
            </a:r>
          </a:p>
          <a:p>
            <a:pPr marL="342900" indent="-342900">
              <a:buFont typeface="+mj-lt"/>
              <a:buAutoNum type="alphaLcParenR"/>
            </a:pPr>
            <a:r>
              <a:rPr lang="pl-PL" sz="2000" dirty="0"/>
              <a:t>2I 2J 1S</a:t>
            </a:r>
          </a:p>
          <a:p>
            <a:pPr marL="342900" indent="-342900">
              <a:buFont typeface="+mj-lt"/>
              <a:buAutoNum type="alphaLcParenR"/>
            </a:pPr>
            <a:r>
              <a:rPr lang="pl-PL" sz="2000" dirty="0"/>
              <a:t>1J 1S 2I 1J</a:t>
            </a:r>
          </a:p>
          <a:p>
            <a:pPr marL="342900" indent="-342900">
              <a:buFont typeface="+mj-lt"/>
              <a:buAutoNum type="alphaLcParenR"/>
            </a:pPr>
            <a:r>
              <a:rPr lang="pl-PL" sz="2000" dirty="0"/>
              <a:t>1J 1S 2I 1J 1S</a:t>
            </a:r>
          </a:p>
          <a:p>
            <a:endParaRPr lang="hr-HR" dirty="0"/>
          </a:p>
        </p:txBody>
      </p:sp>
    </p:spTree>
    <p:extLst>
      <p:ext uri="{BB962C8B-B14F-4D97-AF65-F5344CB8AC3E}">
        <p14:creationId xmlns:p14="http://schemas.microsoft.com/office/powerpoint/2010/main" val="2821402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81000" y="365125"/>
            <a:ext cx="10972800" cy="447675"/>
          </a:xfrm>
        </p:spPr>
        <p:txBody>
          <a:bodyPr>
            <a:normAutofit fontScale="90000"/>
          </a:bodyPr>
          <a:lstStyle/>
          <a:p>
            <a:r>
              <a:rPr lang="hr-HR" sz="4000" dirty="0" smtClean="0"/>
              <a:t>Sat</a:t>
            </a:r>
            <a:endParaRPr lang="hr-HR" sz="4000" dirty="0"/>
          </a:p>
        </p:txBody>
      </p:sp>
      <p:sp>
        <p:nvSpPr>
          <p:cNvPr id="3" name="Rezervirano mjesto sadržaja 2"/>
          <p:cNvSpPr>
            <a:spLocks noGrp="1"/>
          </p:cNvSpPr>
          <p:nvPr>
            <p:ph idx="1"/>
          </p:nvPr>
        </p:nvSpPr>
        <p:spPr>
          <a:xfrm>
            <a:off x="609600" y="947737"/>
            <a:ext cx="11201400" cy="4351338"/>
          </a:xfrm>
        </p:spPr>
        <p:txBody>
          <a:bodyPr>
            <a:noAutofit/>
          </a:bodyPr>
          <a:lstStyle/>
          <a:p>
            <a:pPr marL="0" indent="0">
              <a:buNone/>
            </a:pPr>
            <a:r>
              <a:rPr lang="hr-HR" sz="2400" dirty="0" err="1"/>
              <a:t>Dabrica</a:t>
            </a:r>
            <a:r>
              <a:rPr lang="hr-HR" sz="2400" dirty="0"/>
              <a:t> Ela uočila je da je sat na školskom računalu postavljen tako da pokazuje jedan sat više. Tako će sat, na primjer, umjesto 10.35 prikazivati 11.35.</a:t>
            </a:r>
            <a:br>
              <a:rPr lang="hr-HR" sz="2400" dirty="0"/>
            </a:br>
            <a:endParaRPr lang="hr-HR" sz="2400" dirty="0"/>
          </a:p>
          <a:p>
            <a:pPr marL="0" indent="0">
              <a:buNone/>
            </a:pPr>
            <a:r>
              <a:rPr lang="hr-HR" sz="2400" dirty="0"/>
              <a:t>Prilikom slanja elektronske pošte, vrijeme slanja je vrijeme koje je prikazano na računalu. Ela se često dopisuje s prijateljicom Petrom - ponekad iz škole, ponekad od kuće. Kada Petra primi poruke, ona su složene prema vremenu slanja. Hoće li Petrine primljene poruke biti složene onim redoslijedom kojim ih je Ela slala</a:t>
            </a:r>
            <a:r>
              <a:rPr lang="hr-HR" sz="2400" dirty="0" smtClean="0"/>
              <a:t>?</a:t>
            </a:r>
            <a:endParaRPr lang="hr-HR" sz="2400" dirty="0"/>
          </a:p>
          <a:p>
            <a:pPr marL="0" indent="0">
              <a:buNone/>
            </a:pPr>
            <a:r>
              <a:rPr lang="hr-HR" sz="2400" dirty="0"/>
              <a:t>Redoslijed poruka će biti ispravan</a:t>
            </a:r>
            <a:r>
              <a:rPr lang="hr-HR" sz="2400" dirty="0" smtClean="0"/>
              <a:t>.</a:t>
            </a:r>
            <a:endParaRPr lang="hr-HR" sz="2400" dirty="0"/>
          </a:p>
          <a:p>
            <a:r>
              <a:rPr lang="hr-HR" sz="2400" dirty="0"/>
              <a:t>Redoslijed neće biti pravilan ako bi Ela slala poruke iz škole između 00.00 i 00.59. jer bi poruke imale različite datume</a:t>
            </a:r>
            <a:r>
              <a:rPr lang="hr-HR" sz="2400" dirty="0" smtClean="0"/>
              <a:t>.</a:t>
            </a:r>
            <a:endParaRPr lang="hr-HR" sz="2400" dirty="0"/>
          </a:p>
          <a:p>
            <a:r>
              <a:rPr lang="hr-HR" sz="2400" dirty="0"/>
              <a:t>Redoslijed neće biti pravilan ako Ela pošalje poruku od kuće, pa unutar jednog sata pošalje poruku i iz škole</a:t>
            </a:r>
            <a:r>
              <a:rPr lang="hr-HR" sz="2400" dirty="0" smtClean="0"/>
              <a:t>.</a:t>
            </a:r>
            <a:endParaRPr lang="hr-HR" sz="2400" dirty="0"/>
          </a:p>
          <a:p>
            <a:r>
              <a:rPr lang="hr-HR" sz="2400" dirty="0"/>
              <a:t>Redoslijed neće biti pravilan ako Ela pošalje poruku iz škole, pa unutar jednog sata pošalje poruku i od kuće. </a:t>
            </a:r>
            <a:r>
              <a:rPr lang="hr-HR" sz="2400" dirty="0" smtClean="0"/>
              <a:t/>
            </a:r>
            <a:br>
              <a:rPr lang="hr-HR" sz="2400" dirty="0" smtClean="0"/>
            </a:br>
            <a:endParaRPr lang="hr-HR" sz="2400" dirty="0"/>
          </a:p>
        </p:txBody>
      </p:sp>
      <p:pic>
        <p:nvPicPr>
          <p:cNvPr id="4" name="Slika 3"/>
          <p:cNvPicPr>
            <a:picLocks noChangeAspect="1"/>
          </p:cNvPicPr>
          <p:nvPr/>
        </p:nvPicPr>
        <p:blipFill>
          <a:blip r:embed="rId2"/>
          <a:stretch>
            <a:fillRect/>
          </a:stretch>
        </p:blipFill>
        <p:spPr>
          <a:xfrm>
            <a:off x="9169400" y="103613"/>
            <a:ext cx="1963737" cy="776655"/>
          </a:xfrm>
          <a:prstGeom prst="rect">
            <a:avLst/>
          </a:prstGeom>
        </p:spPr>
      </p:pic>
    </p:spTree>
    <p:extLst>
      <p:ext uri="{BB962C8B-B14F-4D97-AF65-F5344CB8AC3E}">
        <p14:creationId xmlns:p14="http://schemas.microsoft.com/office/powerpoint/2010/main" val="411777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300" y="365125"/>
            <a:ext cx="11112500" cy="384175"/>
          </a:xfrm>
        </p:spPr>
        <p:txBody>
          <a:bodyPr>
            <a:normAutofit fontScale="90000"/>
          </a:bodyPr>
          <a:lstStyle/>
          <a:p>
            <a:r>
              <a:rPr lang="hr-HR" dirty="0" smtClean="0"/>
              <a:t>Slatki kutak</a:t>
            </a:r>
            <a:endParaRPr lang="hr-HR" dirty="0"/>
          </a:p>
        </p:txBody>
      </p:sp>
      <p:sp>
        <p:nvSpPr>
          <p:cNvPr id="3" name="Rezervirano mjesto sadržaja 2"/>
          <p:cNvSpPr>
            <a:spLocks noGrp="1"/>
          </p:cNvSpPr>
          <p:nvPr>
            <p:ph idx="1"/>
          </p:nvPr>
        </p:nvSpPr>
        <p:spPr>
          <a:xfrm>
            <a:off x="393700" y="898525"/>
            <a:ext cx="10515600" cy="4351338"/>
          </a:xfrm>
        </p:spPr>
        <p:txBody>
          <a:bodyPr/>
          <a:lstStyle/>
          <a:p>
            <a:pPr marL="0" indent="0">
              <a:buNone/>
            </a:pPr>
            <a:r>
              <a:rPr lang="hr-HR" dirty="0"/>
              <a:t>U slastičarnici Slatki kutak možete jesti sladoled iz automata. Automat poslužuje kuglice sladoleda, uvijek istim redom: svijetloplave, zelene, crvene i tamnoplave boje. </a:t>
            </a:r>
          </a:p>
          <a:p>
            <a:pPr marL="0" indent="0">
              <a:buNone/>
            </a:pPr>
            <a:r>
              <a:rPr lang="hr-HR" dirty="0"/>
              <a:t>Na slici je prikazano nekoliko sladoleda posluženih iz tog automata:</a:t>
            </a:r>
          </a:p>
          <a:p>
            <a:pPr marL="0" indent="0">
              <a:buNone/>
            </a:pPr>
            <a:endParaRPr lang="hr-HR" dirty="0"/>
          </a:p>
        </p:txBody>
      </p:sp>
      <p:pic>
        <p:nvPicPr>
          <p:cNvPr id="4" name="Slika 3"/>
          <p:cNvPicPr>
            <a:picLocks noChangeAspect="1"/>
          </p:cNvPicPr>
          <p:nvPr/>
        </p:nvPicPr>
        <p:blipFill>
          <a:blip r:embed="rId2"/>
          <a:stretch>
            <a:fillRect/>
          </a:stretch>
        </p:blipFill>
        <p:spPr>
          <a:xfrm>
            <a:off x="3238500" y="2662237"/>
            <a:ext cx="3114675" cy="1533525"/>
          </a:xfrm>
          <a:prstGeom prst="rect">
            <a:avLst/>
          </a:prstGeom>
        </p:spPr>
      </p:pic>
      <p:sp>
        <p:nvSpPr>
          <p:cNvPr id="5" name="TekstniOkvir 4"/>
          <p:cNvSpPr txBox="1"/>
          <p:nvPr/>
        </p:nvSpPr>
        <p:spPr>
          <a:xfrm>
            <a:off x="393700" y="4345753"/>
            <a:ext cx="11112500" cy="954107"/>
          </a:xfrm>
          <a:prstGeom prst="rect">
            <a:avLst/>
          </a:prstGeom>
          <a:noFill/>
        </p:spPr>
        <p:txBody>
          <a:bodyPr wrap="square" rtlCol="0">
            <a:spAutoFit/>
          </a:bodyPr>
          <a:lstStyle/>
          <a:p>
            <a:r>
              <a:rPr lang="hr-HR" sz="2800" dirty="0"/>
              <a:t>Pred slastičarnicom je 4 dabra. Sva četvorica jedu sladoled, ali samo je jedan kupio sladoled u Slatkom kutku. Koji?</a:t>
            </a:r>
          </a:p>
        </p:txBody>
      </p:sp>
      <p:pic>
        <p:nvPicPr>
          <p:cNvPr id="6" name="Slika 5"/>
          <p:cNvPicPr>
            <a:picLocks noChangeAspect="1"/>
          </p:cNvPicPr>
          <p:nvPr/>
        </p:nvPicPr>
        <p:blipFill>
          <a:blip r:embed="rId3"/>
          <a:stretch>
            <a:fillRect/>
          </a:stretch>
        </p:blipFill>
        <p:spPr>
          <a:xfrm>
            <a:off x="3460750" y="5449851"/>
            <a:ext cx="4076700" cy="1219200"/>
          </a:xfrm>
          <a:prstGeom prst="rect">
            <a:avLst/>
          </a:prstGeom>
        </p:spPr>
      </p:pic>
    </p:spTree>
    <p:extLst>
      <p:ext uri="{BB962C8B-B14F-4D97-AF65-F5344CB8AC3E}">
        <p14:creationId xmlns:p14="http://schemas.microsoft.com/office/powerpoint/2010/main" val="1893737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3200" y="358261"/>
            <a:ext cx="11150600" cy="358775"/>
          </a:xfrm>
        </p:spPr>
        <p:txBody>
          <a:bodyPr>
            <a:normAutofit fontScale="90000"/>
          </a:bodyPr>
          <a:lstStyle/>
          <a:p>
            <a:r>
              <a:rPr lang="hr-HR" dirty="0" smtClean="0"/>
              <a:t>Tamo i natrag</a:t>
            </a:r>
            <a:endParaRPr lang="hr-HR" dirty="0"/>
          </a:p>
        </p:txBody>
      </p:sp>
      <p:sp>
        <p:nvSpPr>
          <p:cNvPr id="3" name="Rezervirano mjesto sadržaja 2"/>
          <p:cNvSpPr>
            <a:spLocks noGrp="1"/>
          </p:cNvSpPr>
          <p:nvPr>
            <p:ph idx="1"/>
          </p:nvPr>
        </p:nvSpPr>
        <p:spPr>
          <a:xfrm>
            <a:off x="392906" y="945795"/>
            <a:ext cx="10515600" cy="4351338"/>
          </a:xfrm>
        </p:spPr>
        <p:txBody>
          <a:bodyPr/>
          <a:lstStyle/>
          <a:p>
            <a:pPr marL="0" indent="0">
              <a:buNone/>
            </a:pPr>
            <a:r>
              <a:rPr lang="hr-HR" dirty="0" smtClean="0"/>
              <a:t>Dabar </a:t>
            </a:r>
            <a:r>
              <a:rPr lang="hr-HR" dirty="0"/>
              <a:t>Franko ima težak zadatak: mora iz svog doma krenuti na put. Treba pokupiti sva 3 prstena, baciti ih u najbliži vulkan i vratiti se doma. </a:t>
            </a:r>
          </a:p>
          <a:p>
            <a:pPr marL="0" indent="0">
              <a:buNone/>
            </a:pPr>
            <a:endParaRPr lang="hr-HR" dirty="0"/>
          </a:p>
        </p:txBody>
      </p:sp>
      <p:pic>
        <p:nvPicPr>
          <p:cNvPr id="4" name="Slika 3"/>
          <p:cNvPicPr>
            <a:picLocks noChangeAspect="1"/>
          </p:cNvPicPr>
          <p:nvPr/>
        </p:nvPicPr>
        <p:blipFill>
          <a:blip r:embed="rId2"/>
          <a:stretch>
            <a:fillRect/>
          </a:stretch>
        </p:blipFill>
        <p:spPr>
          <a:xfrm>
            <a:off x="5789720" y="3009899"/>
            <a:ext cx="5118786" cy="3351387"/>
          </a:xfrm>
          <a:prstGeom prst="rect">
            <a:avLst/>
          </a:prstGeom>
        </p:spPr>
      </p:pic>
      <p:sp>
        <p:nvSpPr>
          <p:cNvPr id="5" name="TekstniOkvir 4"/>
          <p:cNvSpPr txBox="1"/>
          <p:nvPr/>
        </p:nvSpPr>
        <p:spPr>
          <a:xfrm>
            <a:off x="392906" y="2114950"/>
            <a:ext cx="10859980" cy="3385542"/>
          </a:xfrm>
          <a:prstGeom prst="rect">
            <a:avLst/>
          </a:prstGeom>
          <a:noFill/>
        </p:spPr>
        <p:txBody>
          <a:bodyPr wrap="square" rtlCol="0">
            <a:spAutoFit/>
          </a:bodyPr>
          <a:lstStyle/>
          <a:p>
            <a:r>
              <a:rPr lang="hr-HR" sz="2800" dirty="0"/>
              <a:t>Put između dvije točke traje jedan dan. Koliko će dana trajati putovanje, ako izabere najkraći put?</a:t>
            </a:r>
            <a:br>
              <a:rPr lang="hr-HR" sz="2800" dirty="0"/>
            </a:br>
            <a:endParaRPr lang="hr-HR" sz="2800" dirty="0"/>
          </a:p>
          <a:p>
            <a:pPr marL="457200" indent="-457200">
              <a:buFont typeface="Arial" panose="020B0604020202020204" pitchFamily="34" charset="0"/>
              <a:buChar char="•"/>
            </a:pPr>
            <a:r>
              <a:rPr lang="hr-HR" sz="2800" dirty="0"/>
              <a:t>8 </a:t>
            </a:r>
            <a:r>
              <a:rPr lang="hr-HR" sz="2800" dirty="0" smtClean="0"/>
              <a:t>dana</a:t>
            </a:r>
            <a:endParaRPr lang="hr-HR" sz="2800" dirty="0"/>
          </a:p>
          <a:p>
            <a:pPr marL="457200" indent="-457200">
              <a:buFont typeface="Arial" panose="020B0604020202020204" pitchFamily="34" charset="0"/>
              <a:buChar char="•"/>
            </a:pPr>
            <a:r>
              <a:rPr lang="hr-HR" sz="2800" dirty="0"/>
              <a:t>9 </a:t>
            </a:r>
            <a:r>
              <a:rPr lang="hr-HR" sz="2800" dirty="0" smtClean="0"/>
              <a:t>dana</a:t>
            </a:r>
            <a:endParaRPr lang="hr-HR" sz="2800" dirty="0"/>
          </a:p>
          <a:p>
            <a:pPr marL="457200" indent="-457200">
              <a:buFont typeface="Arial" panose="020B0604020202020204" pitchFamily="34" charset="0"/>
              <a:buChar char="•"/>
            </a:pPr>
            <a:r>
              <a:rPr lang="hr-HR" sz="2800" dirty="0"/>
              <a:t>10 </a:t>
            </a:r>
            <a:r>
              <a:rPr lang="hr-HR" sz="2800" dirty="0" smtClean="0"/>
              <a:t>dana</a:t>
            </a:r>
            <a:endParaRPr lang="hr-HR" sz="2800" dirty="0"/>
          </a:p>
          <a:p>
            <a:pPr marL="457200" indent="-457200">
              <a:buFont typeface="Arial" panose="020B0604020202020204" pitchFamily="34" charset="0"/>
              <a:buChar char="•"/>
            </a:pPr>
            <a:r>
              <a:rPr lang="hr-HR" sz="2800" dirty="0"/>
              <a:t>11 dana</a:t>
            </a:r>
          </a:p>
          <a:p>
            <a:endParaRPr lang="hr-HR" dirty="0"/>
          </a:p>
        </p:txBody>
      </p:sp>
    </p:spTree>
    <p:extLst>
      <p:ext uri="{BB962C8B-B14F-4D97-AF65-F5344CB8AC3E}">
        <p14:creationId xmlns:p14="http://schemas.microsoft.com/office/powerpoint/2010/main" val="1979915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4000" y="263525"/>
            <a:ext cx="10998200" cy="460375"/>
          </a:xfrm>
        </p:spPr>
        <p:txBody>
          <a:bodyPr>
            <a:normAutofit fontScale="90000"/>
          </a:bodyPr>
          <a:lstStyle/>
          <a:p>
            <a:r>
              <a:rPr lang="hr-HR" dirty="0" smtClean="0"/>
              <a:t>Teniski reket</a:t>
            </a:r>
            <a:endParaRPr lang="hr-HR" dirty="0"/>
          </a:p>
        </p:txBody>
      </p:sp>
      <p:sp>
        <p:nvSpPr>
          <p:cNvPr id="3" name="Rezervirano mjesto sadržaja 2"/>
          <p:cNvSpPr>
            <a:spLocks noGrp="1"/>
          </p:cNvSpPr>
          <p:nvPr>
            <p:ph idx="1"/>
          </p:nvPr>
        </p:nvSpPr>
        <p:spPr>
          <a:xfrm>
            <a:off x="495300" y="923925"/>
            <a:ext cx="10515600" cy="4351338"/>
          </a:xfrm>
        </p:spPr>
        <p:txBody>
          <a:bodyPr/>
          <a:lstStyle/>
          <a:p>
            <a:pPr marL="0" indent="0">
              <a:buNone/>
            </a:pPr>
            <a:r>
              <a:rPr lang="hr-HR" dirty="0" smtClean="0"/>
              <a:t>Tenisači </a:t>
            </a:r>
            <a:r>
              <a:rPr lang="hr-HR" dirty="0"/>
              <a:t>često dršku reketa oblijepe ljepljivom vrpcom. Ponekad na tu vrpcu nešto i napišu.</a:t>
            </a:r>
          </a:p>
          <a:p>
            <a:pPr marL="0" indent="0">
              <a:buNone/>
            </a:pPr>
            <a:endParaRPr lang="hr-HR" dirty="0"/>
          </a:p>
        </p:txBody>
      </p:sp>
      <p:pic>
        <p:nvPicPr>
          <p:cNvPr id="4" name="Slika 3"/>
          <p:cNvPicPr>
            <a:picLocks noChangeAspect="1"/>
          </p:cNvPicPr>
          <p:nvPr/>
        </p:nvPicPr>
        <p:blipFill>
          <a:blip r:embed="rId2"/>
          <a:stretch>
            <a:fillRect/>
          </a:stretch>
        </p:blipFill>
        <p:spPr>
          <a:xfrm>
            <a:off x="10025062" y="1276350"/>
            <a:ext cx="1971675" cy="1638300"/>
          </a:xfrm>
          <a:prstGeom prst="rect">
            <a:avLst/>
          </a:prstGeom>
        </p:spPr>
      </p:pic>
      <p:sp>
        <p:nvSpPr>
          <p:cNvPr id="5" name="TekstniOkvir 4"/>
          <p:cNvSpPr txBox="1"/>
          <p:nvPr/>
        </p:nvSpPr>
        <p:spPr>
          <a:xfrm>
            <a:off x="528636" y="1943100"/>
            <a:ext cx="9644064" cy="5109091"/>
          </a:xfrm>
          <a:prstGeom prst="rect">
            <a:avLst/>
          </a:prstGeom>
          <a:noFill/>
        </p:spPr>
        <p:txBody>
          <a:bodyPr wrap="square" rtlCol="0">
            <a:spAutoFit/>
          </a:bodyPr>
          <a:lstStyle/>
          <a:p>
            <a:r>
              <a:rPr lang="hr-HR" sz="2800" dirty="0"/>
              <a:t>Jedan od igrača, nakon što je izgubio meč na Otvorenom prvenstvu </a:t>
            </a:r>
            <a:r>
              <a:rPr lang="hr-HR" sz="2800" dirty="0" err="1"/>
              <a:t>Bebrozemlje</a:t>
            </a:r>
            <a:r>
              <a:rPr lang="hr-HR" sz="2800" dirty="0"/>
              <a:t>, ljutito je odmotao tu vrpcu i bacio ju u travu. </a:t>
            </a:r>
          </a:p>
          <a:p>
            <a:r>
              <a:rPr lang="hr-HR" sz="2800" dirty="0"/>
              <a:t>Sudac je pronašao vrpcu na kojoj je pisalo: R T D P E </a:t>
            </a:r>
            <a:r>
              <a:rPr lang="hr-HR" sz="2800" dirty="0" err="1"/>
              <a:t>E</a:t>
            </a:r>
            <a:r>
              <a:rPr lang="hr-HR" sz="2800" dirty="0"/>
              <a:t> A E K N B T </a:t>
            </a:r>
            <a:r>
              <a:rPr lang="hr-HR" sz="2800" dirty="0" err="1"/>
              <a:t>T</a:t>
            </a:r>
            <a:r>
              <a:rPr lang="hr-HR" sz="2800" dirty="0"/>
              <a:t> S R </a:t>
            </a:r>
            <a:r>
              <a:rPr lang="hr-HR" sz="2800" dirty="0" err="1"/>
              <a:t>R</a:t>
            </a:r>
            <a:r>
              <a:rPr lang="hr-HR" sz="2800" dirty="0"/>
              <a:t>. To mu je bilo dovoljno da otkrije ime igrača ili igračice. Tko je bacio vrpcu?</a:t>
            </a:r>
            <a:br>
              <a:rPr lang="hr-HR" sz="2800" dirty="0"/>
            </a:br>
            <a:endParaRPr lang="hr-HR" sz="2800" dirty="0"/>
          </a:p>
          <a:p>
            <a:pPr marL="457200" indent="-457200">
              <a:buFont typeface="Arial" panose="020B0604020202020204" pitchFamily="34" charset="0"/>
              <a:buChar char="•"/>
            </a:pPr>
            <a:r>
              <a:rPr lang="hr-HR" sz="2800" dirty="0" smtClean="0"/>
              <a:t>Ena</a:t>
            </a:r>
            <a:endParaRPr lang="hr-HR" sz="2800" dirty="0"/>
          </a:p>
          <a:p>
            <a:pPr marL="457200" indent="-457200">
              <a:buFont typeface="Arial" panose="020B0604020202020204" pitchFamily="34" charset="0"/>
              <a:buChar char="•"/>
            </a:pPr>
            <a:r>
              <a:rPr lang="hr-HR" sz="2800" dirty="0" smtClean="0"/>
              <a:t>Bare</a:t>
            </a:r>
          </a:p>
          <a:p>
            <a:pPr marL="457200" indent="-457200">
              <a:buFont typeface="Arial" panose="020B0604020202020204" pitchFamily="34" charset="0"/>
              <a:buChar char="•"/>
            </a:pPr>
            <a:r>
              <a:rPr lang="hr-HR" sz="2800" dirty="0" err="1" smtClean="0"/>
              <a:t>Keti</a:t>
            </a:r>
            <a:endParaRPr lang="hr-HR" sz="2800" dirty="0"/>
          </a:p>
          <a:p>
            <a:pPr marL="457200" indent="-457200">
              <a:buFont typeface="Arial" panose="020B0604020202020204" pitchFamily="34" charset="0"/>
              <a:buChar char="•"/>
            </a:pPr>
            <a:r>
              <a:rPr lang="hr-HR" sz="2800" dirty="0"/>
              <a:t>Petar</a:t>
            </a:r>
          </a:p>
          <a:p>
            <a:endParaRPr lang="hr-HR" dirty="0"/>
          </a:p>
        </p:txBody>
      </p:sp>
    </p:spTree>
    <p:extLst>
      <p:ext uri="{BB962C8B-B14F-4D97-AF65-F5344CB8AC3E}">
        <p14:creationId xmlns:p14="http://schemas.microsoft.com/office/powerpoint/2010/main" val="1940075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5100" y="365125"/>
            <a:ext cx="11188700" cy="714375"/>
          </a:xfrm>
        </p:spPr>
        <p:txBody>
          <a:bodyPr>
            <a:normAutofit fontScale="90000"/>
          </a:bodyPr>
          <a:lstStyle/>
          <a:p>
            <a:r>
              <a:rPr lang="hr-HR" dirty="0" smtClean="0"/>
              <a:t>Trgovina</a:t>
            </a:r>
            <a:br>
              <a:rPr lang="hr-HR" dirty="0" smtClean="0"/>
            </a:br>
            <a:endParaRPr lang="hr-HR" dirty="0"/>
          </a:p>
        </p:txBody>
      </p:sp>
      <p:sp>
        <p:nvSpPr>
          <p:cNvPr id="3" name="Rezervirano mjesto sadržaja 2"/>
          <p:cNvSpPr>
            <a:spLocks noGrp="1"/>
          </p:cNvSpPr>
          <p:nvPr>
            <p:ph idx="1"/>
          </p:nvPr>
        </p:nvSpPr>
        <p:spPr>
          <a:xfrm>
            <a:off x="334962" y="952500"/>
            <a:ext cx="6815138" cy="2476500"/>
          </a:xfrm>
        </p:spPr>
        <p:txBody>
          <a:bodyPr/>
          <a:lstStyle/>
          <a:p>
            <a:pPr marL="0" indent="0">
              <a:buNone/>
            </a:pPr>
            <a:r>
              <a:rPr lang="hr-HR" dirty="0" smtClean="0"/>
              <a:t>Dabar </a:t>
            </a:r>
            <a:r>
              <a:rPr lang="hr-HR" dirty="0"/>
              <a:t>Josip otvorio je trgovinu 20. prosinca. U tablici su prikazani proizvodi koje prodaje:</a:t>
            </a:r>
          </a:p>
          <a:p>
            <a:pPr marL="0" indent="0">
              <a:buNone/>
            </a:pPr>
            <a:endParaRPr lang="hr-HR" dirty="0"/>
          </a:p>
        </p:txBody>
      </p:sp>
      <p:pic>
        <p:nvPicPr>
          <p:cNvPr id="4" name="Slika 3"/>
          <p:cNvPicPr>
            <a:picLocks noChangeAspect="1"/>
          </p:cNvPicPr>
          <p:nvPr/>
        </p:nvPicPr>
        <p:blipFill>
          <a:blip r:embed="rId2"/>
          <a:stretch>
            <a:fillRect/>
          </a:stretch>
        </p:blipFill>
        <p:spPr>
          <a:xfrm>
            <a:off x="7806531" y="194330"/>
            <a:ext cx="4257675" cy="2215847"/>
          </a:xfrm>
          <a:prstGeom prst="rect">
            <a:avLst/>
          </a:prstGeom>
        </p:spPr>
      </p:pic>
      <p:sp>
        <p:nvSpPr>
          <p:cNvPr id="5" name="TekstniOkvir 4"/>
          <p:cNvSpPr txBox="1"/>
          <p:nvPr/>
        </p:nvSpPr>
        <p:spPr>
          <a:xfrm>
            <a:off x="334962" y="1933124"/>
            <a:ext cx="10121900" cy="954107"/>
          </a:xfrm>
          <a:prstGeom prst="rect">
            <a:avLst/>
          </a:prstGeom>
          <a:noFill/>
        </p:spPr>
        <p:txBody>
          <a:bodyPr wrap="square" rtlCol="0">
            <a:spAutoFit/>
          </a:bodyPr>
          <a:lstStyle/>
          <a:p>
            <a:r>
              <a:rPr lang="pl-PL" sz="2800" dirty="0"/>
              <a:t>U prva dva dana prodao je 10 artikala. </a:t>
            </a:r>
            <a:endParaRPr lang="pl-PL" sz="2800" dirty="0" smtClean="0"/>
          </a:p>
          <a:p>
            <a:r>
              <a:rPr lang="pl-PL" sz="2800" dirty="0" smtClean="0"/>
              <a:t>Oni </a:t>
            </a:r>
            <a:r>
              <a:rPr lang="pl-PL" sz="2800" dirty="0"/>
              <a:t>su prikazani u sljedećoj tablici:</a:t>
            </a:r>
            <a:endParaRPr lang="hr-HR" sz="2800" dirty="0"/>
          </a:p>
        </p:txBody>
      </p:sp>
      <p:pic>
        <p:nvPicPr>
          <p:cNvPr id="6" name="Slika 5"/>
          <p:cNvPicPr>
            <a:picLocks noChangeAspect="1"/>
          </p:cNvPicPr>
          <p:nvPr/>
        </p:nvPicPr>
        <p:blipFill>
          <a:blip r:embed="rId3"/>
          <a:stretch>
            <a:fillRect/>
          </a:stretch>
        </p:blipFill>
        <p:spPr>
          <a:xfrm>
            <a:off x="9409905" y="2410177"/>
            <a:ext cx="2654301" cy="2995944"/>
          </a:xfrm>
          <a:prstGeom prst="rect">
            <a:avLst/>
          </a:prstGeom>
        </p:spPr>
      </p:pic>
      <p:sp>
        <p:nvSpPr>
          <p:cNvPr id="7" name="TekstniOkvir 6"/>
          <p:cNvSpPr txBox="1"/>
          <p:nvPr/>
        </p:nvSpPr>
        <p:spPr>
          <a:xfrm>
            <a:off x="334962" y="3011487"/>
            <a:ext cx="9278938" cy="3385542"/>
          </a:xfrm>
          <a:prstGeom prst="rect">
            <a:avLst/>
          </a:prstGeom>
          <a:noFill/>
        </p:spPr>
        <p:txBody>
          <a:bodyPr wrap="square" rtlCol="0">
            <a:spAutoFit/>
          </a:bodyPr>
          <a:lstStyle/>
          <a:p>
            <a:r>
              <a:rPr lang="hr-HR" sz="2800" dirty="0"/>
              <a:t>Koja od navedenih tvrdnji NIJE točna?</a:t>
            </a:r>
            <a:br>
              <a:rPr lang="hr-HR" sz="2800" dirty="0"/>
            </a:br>
            <a:endParaRPr lang="hr-HR" sz="2800" dirty="0"/>
          </a:p>
          <a:p>
            <a:pPr marL="342900" indent="-342900">
              <a:buFont typeface="+mj-lt"/>
              <a:buAutoNum type="alphaLcParenR"/>
            </a:pPr>
            <a:r>
              <a:rPr lang="hr-HR" sz="2800" dirty="0"/>
              <a:t>21. prosinca Josip je prodao proizvode u vrijednosti 55 BVR</a:t>
            </a:r>
            <a:r>
              <a:rPr lang="hr-HR" sz="2800" dirty="0" smtClean="0"/>
              <a:t>.</a:t>
            </a:r>
            <a:endParaRPr lang="hr-HR" sz="2800" dirty="0"/>
          </a:p>
          <a:p>
            <a:pPr marL="342900" indent="-342900">
              <a:buFont typeface="+mj-lt"/>
              <a:buAutoNum type="alphaLcParenR"/>
            </a:pPr>
            <a:r>
              <a:rPr lang="hr-HR" sz="2800" dirty="0"/>
              <a:t>U prva dva dana prodao je više proizvoda </a:t>
            </a:r>
            <a:r>
              <a:rPr lang="hr-HR" sz="2800" dirty="0" err="1"/>
              <a:t>Bebrosoka</a:t>
            </a:r>
            <a:r>
              <a:rPr lang="hr-HR" sz="2800" dirty="0"/>
              <a:t> nego proizvoda Sladokusca. </a:t>
            </a:r>
          </a:p>
          <a:p>
            <a:pPr marL="342900" indent="-342900">
              <a:buFont typeface="+mj-lt"/>
              <a:buAutoNum type="alphaLcParenR"/>
            </a:pPr>
            <a:r>
              <a:rPr lang="hr-HR" sz="2800" dirty="0"/>
              <a:t>U prva dva dana, najbolje se prodavala čokolada</a:t>
            </a:r>
            <a:r>
              <a:rPr lang="hr-HR" sz="2800" dirty="0" smtClean="0"/>
              <a:t>.</a:t>
            </a:r>
            <a:endParaRPr lang="hr-HR" sz="2800" dirty="0"/>
          </a:p>
          <a:p>
            <a:pPr marL="342900" indent="-342900">
              <a:buFont typeface="+mj-lt"/>
              <a:buAutoNum type="alphaLcParenR"/>
            </a:pPr>
            <a:r>
              <a:rPr lang="hr-HR" sz="2800" dirty="0"/>
              <a:t>20. prosinca prodana su 4 artikla.</a:t>
            </a:r>
          </a:p>
          <a:p>
            <a:endParaRPr lang="hr-HR" dirty="0"/>
          </a:p>
        </p:txBody>
      </p:sp>
    </p:spTree>
    <p:extLst>
      <p:ext uri="{BB962C8B-B14F-4D97-AF65-F5344CB8AC3E}">
        <p14:creationId xmlns:p14="http://schemas.microsoft.com/office/powerpoint/2010/main" val="1631323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4092575" y="1617067"/>
            <a:ext cx="2095500" cy="1790700"/>
          </a:xfrm>
          <a:prstGeom prst="rect">
            <a:avLst/>
          </a:prstGeom>
        </p:spPr>
      </p:pic>
      <p:sp>
        <p:nvSpPr>
          <p:cNvPr id="2" name="Naslov 1"/>
          <p:cNvSpPr>
            <a:spLocks noGrp="1"/>
          </p:cNvSpPr>
          <p:nvPr>
            <p:ph type="title"/>
          </p:nvPr>
        </p:nvSpPr>
        <p:spPr>
          <a:xfrm>
            <a:off x="241300" y="365125"/>
            <a:ext cx="11112500" cy="422275"/>
          </a:xfrm>
        </p:spPr>
        <p:txBody>
          <a:bodyPr>
            <a:normAutofit fontScale="90000"/>
          </a:bodyPr>
          <a:lstStyle/>
          <a:p>
            <a:r>
              <a:rPr lang="hr-HR" dirty="0" err="1" smtClean="0"/>
              <a:t>Trokutošifra</a:t>
            </a:r>
            <a:endParaRPr lang="hr-HR" dirty="0"/>
          </a:p>
        </p:txBody>
      </p:sp>
      <p:sp>
        <p:nvSpPr>
          <p:cNvPr id="3" name="Rezervirano mjesto sadržaja 2"/>
          <p:cNvSpPr>
            <a:spLocks noGrp="1"/>
          </p:cNvSpPr>
          <p:nvPr>
            <p:ph idx="1"/>
          </p:nvPr>
        </p:nvSpPr>
        <p:spPr>
          <a:xfrm>
            <a:off x="374650" y="923925"/>
            <a:ext cx="11626850" cy="4351338"/>
          </a:xfrm>
        </p:spPr>
        <p:txBody>
          <a:bodyPr/>
          <a:lstStyle/>
          <a:p>
            <a:pPr marL="0" indent="0">
              <a:buNone/>
            </a:pPr>
            <a:r>
              <a:rPr lang="hr-HR" dirty="0" err="1" smtClean="0"/>
              <a:t>Dabrica</a:t>
            </a:r>
            <a:r>
              <a:rPr lang="hr-HR" dirty="0" smtClean="0"/>
              <a:t> </a:t>
            </a:r>
            <a:r>
              <a:rPr lang="hr-HR" dirty="0"/>
              <a:t>Beka osmislila je novi sustav za šifriranje poruka. </a:t>
            </a:r>
            <a:br>
              <a:rPr lang="hr-HR" dirty="0"/>
            </a:br>
            <a:r>
              <a:rPr lang="hr-HR" dirty="0"/>
              <a:t>Poruku napiše u polja složena u oblik trokuta, a zatim ju prepiše čitajući slova po stupcima. </a:t>
            </a:r>
            <a:br>
              <a:rPr lang="hr-HR" dirty="0"/>
            </a:br>
            <a:endParaRPr lang="hr-HR" dirty="0"/>
          </a:p>
          <a:p>
            <a:pPr marL="0" indent="0">
              <a:buNone/>
            </a:pPr>
            <a:endParaRPr lang="hr-HR" dirty="0"/>
          </a:p>
        </p:txBody>
      </p:sp>
      <p:pic>
        <p:nvPicPr>
          <p:cNvPr id="5" name="Slika 4"/>
          <p:cNvPicPr>
            <a:picLocks noChangeAspect="1"/>
          </p:cNvPicPr>
          <p:nvPr/>
        </p:nvPicPr>
        <p:blipFill>
          <a:blip r:embed="rId3"/>
          <a:stretch>
            <a:fillRect/>
          </a:stretch>
        </p:blipFill>
        <p:spPr>
          <a:xfrm>
            <a:off x="2551112" y="3273271"/>
            <a:ext cx="5362575" cy="514350"/>
          </a:xfrm>
          <a:prstGeom prst="rect">
            <a:avLst/>
          </a:prstGeom>
        </p:spPr>
      </p:pic>
      <p:sp>
        <p:nvSpPr>
          <p:cNvPr id="6" name="TekstniOkvir 5"/>
          <p:cNvSpPr txBox="1"/>
          <p:nvPr/>
        </p:nvSpPr>
        <p:spPr>
          <a:xfrm>
            <a:off x="493712" y="3720991"/>
            <a:ext cx="10883900" cy="3108543"/>
          </a:xfrm>
          <a:prstGeom prst="rect">
            <a:avLst/>
          </a:prstGeom>
          <a:noFill/>
        </p:spPr>
        <p:txBody>
          <a:bodyPr wrap="square" rtlCol="0">
            <a:spAutoFit/>
          </a:bodyPr>
          <a:lstStyle/>
          <a:p>
            <a:r>
              <a:rPr lang="hr-HR" sz="2800" dirty="0"/>
              <a:t>Beka je poslala poruku Ani i Antoneli. U poruci piše: DIARUOTTTLEOANZ. </a:t>
            </a:r>
            <a:r>
              <a:rPr lang="hr-HR" sz="2800" dirty="0" smtClean="0"/>
              <a:t/>
            </a:r>
            <a:br>
              <a:rPr lang="hr-HR" sz="2800" dirty="0" smtClean="0"/>
            </a:br>
            <a:r>
              <a:rPr lang="hr-HR" sz="2800" dirty="0"/>
              <a:t>Koji će odgovor Beka dobiti?</a:t>
            </a:r>
            <a:r>
              <a:rPr lang="hr-HR" sz="2800" dirty="0" smtClean="0"/>
              <a:t/>
            </a:r>
            <a:br>
              <a:rPr lang="hr-HR" sz="2800" dirty="0" smtClean="0"/>
            </a:br>
            <a:endParaRPr lang="hr-HR" sz="2800" dirty="0"/>
          </a:p>
          <a:p>
            <a:pPr marL="285750" indent="-285750">
              <a:buFont typeface="Arial" panose="020B0604020202020204" pitchFamily="34" charset="0"/>
              <a:buChar char="•"/>
            </a:pPr>
            <a:r>
              <a:rPr lang="hr-HR" sz="2800" dirty="0"/>
              <a:t>Oba </a:t>
            </a:r>
            <a:r>
              <a:rPr lang="hr-HR" sz="2800" dirty="0" smtClean="0"/>
              <a:t>puta.</a:t>
            </a:r>
          </a:p>
          <a:p>
            <a:pPr marL="285750" indent="-285750">
              <a:buFont typeface="Arial" panose="020B0604020202020204" pitchFamily="34" charset="0"/>
              <a:buChar char="•"/>
            </a:pPr>
            <a:r>
              <a:rPr lang="hr-HR" sz="2800" dirty="0" smtClean="0"/>
              <a:t>Dvanaest.</a:t>
            </a:r>
          </a:p>
          <a:p>
            <a:pPr marL="285750" indent="-285750">
              <a:buFont typeface="Arial" panose="020B0604020202020204" pitchFamily="34" charset="0"/>
              <a:buChar char="•"/>
            </a:pPr>
            <a:r>
              <a:rPr lang="hr-HR" sz="2800" dirty="0" smtClean="0"/>
              <a:t>U školu.</a:t>
            </a:r>
          </a:p>
          <a:p>
            <a:pPr marL="285750" indent="-285750">
              <a:buFont typeface="Arial" panose="020B0604020202020204" pitchFamily="34" charset="0"/>
              <a:buChar char="•"/>
            </a:pPr>
            <a:r>
              <a:rPr lang="hr-HR" sz="2800" dirty="0" smtClean="0"/>
              <a:t>Naravno.</a:t>
            </a:r>
            <a:endParaRPr lang="hr-HR" sz="2800" dirty="0"/>
          </a:p>
        </p:txBody>
      </p:sp>
    </p:spTree>
    <p:extLst>
      <p:ext uri="{BB962C8B-B14F-4D97-AF65-F5344CB8AC3E}">
        <p14:creationId xmlns:p14="http://schemas.microsoft.com/office/powerpoint/2010/main" val="416626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7000" y="-257175"/>
            <a:ext cx="10515600" cy="1325563"/>
          </a:xfrm>
        </p:spPr>
        <p:txBody>
          <a:bodyPr/>
          <a:lstStyle/>
          <a:p>
            <a:r>
              <a:rPr lang="hr-HR" dirty="0" smtClean="0"/>
              <a:t>Brašno</a:t>
            </a:r>
            <a:endParaRPr lang="hr-HR" dirty="0"/>
          </a:p>
        </p:txBody>
      </p:sp>
      <p:sp>
        <p:nvSpPr>
          <p:cNvPr id="3" name="Rezervirano mjesto sadržaja 2"/>
          <p:cNvSpPr>
            <a:spLocks noGrp="1"/>
          </p:cNvSpPr>
          <p:nvPr>
            <p:ph idx="1"/>
          </p:nvPr>
        </p:nvSpPr>
        <p:spPr>
          <a:xfrm>
            <a:off x="495300" y="872331"/>
            <a:ext cx="10515600" cy="4351338"/>
          </a:xfrm>
        </p:spPr>
        <p:txBody>
          <a:bodyPr/>
          <a:lstStyle/>
          <a:p>
            <a:pPr marL="0" indent="0">
              <a:buNone/>
            </a:pPr>
            <a:r>
              <a:rPr lang="hr-HR" sz="2400" dirty="0" err="1" smtClean="0"/>
              <a:t>Dabrica</a:t>
            </a:r>
            <a:r>
              <a:rPr lang="hr-HR" sz="2400" dirty="0" smtClean="0"/>
              <a:t> </a:t>
            </a:r>
            <a:r>
              <a:rPr lang="hr-HR" sz="2400" dirty="0"/>
              <a:t>Jadranka želi dovesti svoju pekaru u red: sve vreće s brašnom želi složiti po težini. Vreće su i sada složene po težini, ali na dvije police. Na prvoj su polici tri, a na drugoj četiri vreće. Gledajući s lijeve na desnu stranu, vreće su složene od lakše prema težoj. Sve vreće treba složiti na treću policu. </a:t>
            </a:r>
          </a:p>
        </p:txBody>
      </p:sp>
      <p:pic>
        <p:nvPicPr>
          <p:cNvPr id="5" name="Slika 4"/>
          <p:cNvPicPr>
            <a:picLocks noChangeAspect="1"/>
          </p:cNvPicPr>
          <p:nvPr/>
        </p:nvPicPr>
        <p:blipFill>
          <a:blip r:embed="rId2"/>
          <a:stretch>
            <a:fillRect/>
          </a:stretch>
        </p:blipFill>
        <p:spPr>
          <a:xfrm>
            <a:off x="8134350" y="2413000"/>
            <a:ext cx="3009900" cy="2514600"/>
          </a:xfrm>
          <a:prstGeom prst="rect">
            <a:avLst/>
          </a:prstGeom>
        </p:spPr>
      </p:pic>
      <p:sp>
        <p:nvSpPr>
          <p:cNvPr id="6" name="TekstniOkvir 5"/>
          <p:cNvSpPr txBox="1"/>
          <p:nvPr/>
        </p:nvSpPr>
        <p:spPr>
          <a:xfrm>
            <a:off x="495300" y="2451894"/>
            <a:ext cx="7188200" cy="4062651"/>
          </a:xfrm>
          <a:prstGeom prst="rect">
            <a:avLst/>
          </a:prstGeom>
          <a:noFill/>
        </p:spPr>
        <p:txBody>
          <a:bodyPr wrap="square" rtlCol="0">
            <a:spAutoFit/>
          </a:bodyPr>
          <a:lstStyle/>
          <a:p>
            <a:r>
              <a:rPr lang="hr-HR" sz="2400" dirty="0"/>
              <a:t>Jadranka nema vagu, pa mora odrediti koja je vreće teža tako da uzme u svaku ruku jednu vreći i procijeni koja je teža. Želi to napraviti uspoređujući što manje vreća. Ako su vreće na ove dvije police već složene po težini, koliko je najmanje usporedbi težine vreća potrebno napraviti?</a:t>
            </a:r>
            <a:br>
              <a:rPr lang="hr-HR" sz="2400" dirty="0"/>
            </a:br>
            <a:endParaRPr lang="hr-HR" sz="2400" dirty="0"/>
          </a:p>
          <a:p>
            <a:pPr marL="285750" indent="-285750">
              <a:buFont typeface="Arial" panose="020B0604020202020204" pitchFamily="34" charset="0"/>
              <a:buChar char="•"/>
            </a:pPr>
            <a:r>
              <a:rPr lang="hr-HR" sz="2400" dirty="0" smtClean="0"/>
              <a:t>6</a:t>
            </a:r>
            <a:endParaRPr lang="hr-HR" sz="2400" dirty="0"/>
          </a:p>
          <a:p>
            <a:pPr marL="285750" indent="-285750">
              <a:buFont typeface="Arial" panose="020B0604020202020204" pitchFamily="34" charset="0"/>
              <a:buChar char="•"/>
            </a:pPr>
            <a:r>
              <a:rPr lang="hr-HR" sz="2400" dirty="0" smtClean="0"/>
              <a:t>5</a:t>
            </a:r>
            <a:endParaRPr lang="hr-HR" sz="2400" dirty="0"/>
          </a:p>
          <a:p>
            <a:pPr marL="285750" indent="-285750">
              <a:buFont typeface="Arial" panose="020B0604020202020204" pitchFamily="34" charset="0"/>
              <a:buChar char="•"/>
            </a:pPr>
            <a:r>
              <a:rPr lang="hr-HR" sz="2400" dirty="0" smtClean="0"/>
              <a:t>4</a:t>
            </a:r>
            <a:endParaRPr lang="hr-HR" sz="2400" dirty="0"/>
          </a:p>
          <a:p>
            <a:pPr marL="285750" indent="-285750">
              <a:buFont typeface="Arial" panose="020B0604020202020204" pitchFamily="34" charset="0"/>
              <a:buChar char="•"/>
            </a:pPr>
            <a:r>
              <a:rPr lang="hr-HR" sz="2400" dirty="0"/>
              <a:t>7</a:t>
            </a:r>
          </a:p>
          <a:p>
            <a:endParaRPr lang="hr-HR" dirty="0"/>
          </a:p>
        </p:txBody>
      </p:sp>
    </p:spTree>
    <p:extLst>
      <p:ext uri="{BB962C8B-B14F-4D97-AF65-F5344CB8AC3E}">
        <p14:creationId xmlns:p14="http://schemas.microsoft.com/office/powerpoint/2010/main" val="120367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300" y="365125"/>
            <a:ext cx="11112500" cy="333375"/>
          </a:xfrm>
        </p:spPr>
        <p:txBody>
          <a:bodyPr>
            <a:normAutofit fontScale="90000"/>
          </a:bodyPr>
          <a:lstStyle/>
          <a:p>
            <a:r>
              <a:rPr lang="hr-HR" dirty="0" smtClean="0"/>
              <a:t>Lješnjaci</a:t>
            </a:r>
            <a:endParaRPr lang="hr-HR" dirty="0"/>
          </a:p>
        </p:txBody>
      </p:sp>
      <p:sp>
        <p:nvSpPr>
          <p:cNvPr id="3" name="Rezervirano mjesto sadržaja 2"/>
          <p:cNvSpPr>
            <a:spLocks noGrp="1"/>
          </p:cNvSpPr>
          <p:nvPr>
            <p:ph idx="1"/>
          </p:nvPr>
        </p:nvSpPr>
        <p:spPr>
          <a:xfrm>
            <a:off x="2603500" y="822325"/>
            <a:ext cx="8451850" cy="4351338"/>
          </a:xfrm>
        </p:spPr>
        <p:txBody>
          <a:bodyPr/>
          <a:lstStyle/>
          <a:p>
            <a:pPr marL="0" indent="0">
              <a:buNone/>
            </a:pPr>
            <a:r>
              <a:rPr lang="hr-HR" dirty="0" smtClean="0"/>
              <a:t>Vjeverica </a:t>
            </a:r>
            <a:r>
              <a:rPr lang="hr-HR" dirty="0"/>
              <a:t>bere lješnjake. Dozvoljeni smjer kretanja određen je smjerom strjelica. Koji će smjer odabrati kako bi ubrala najviše lješnjaka?</a:t>
            </a:r>
          </a:p>
          <a:p>
            <a:endParaRPr lang="hr-HR" dirty="0"/>
          </a:p>
        </p:txBody>
      </p:sp>
      <p:pic>
        <p:nvPicPr>
          <p:cNvPr id="4" name="Slika 3"/>
          <p:cNvPicPr>
            <a:picLocks noChangeAspect="1"/>
          </p:cNvPicPr>
          <p:nvPr/>
        </p:nvPicPr>
        <p:blipFill>
          <a:blip r:embed="rId2"/>
          <a:stretch>
            <a:fillRect/>
          </a:stretch>
        </p:blipFill>
        <p:spPr>
          <a:xfrm>
            <a:off x="350836" y="965199"/>
            <a:ext cx="1971675" cy="3133725"/>
          </a:xfrm>
          <a:prstGeom prst="rect">
            <a:avLst/>
          </a:prstGeom>
        </p:spPr>
      </p:pic>
      <p:pic>
        <p:nvPicPr>
          <p:cNvPr id="5" name="Slika 4"/>
          <p:cNvPicPr>
            <a:picLocks noChangeAspect="1"/>
          </p:cNvPicPr>
          <p:nvPr/>
        </p:nvPicPr>
        <p:blipFill>
          <a:blip r:embed="rId3"/>
          <a:stretch>
            <a:fillRect/>
          </a:stretch>
        </p:blipFill>
        <p:spPr>
          <a:xfrm>
            <a:off x="3417887" y="2633662"/>
            <a:ext cx="7743825" cy="3114675"/>
          </a:xfrm>
          <a:prstGeom prst="rect">
            <a:avLst/>
          </a:prstGeom>
        </p:spPr>
      </p:pic>
    </p:spTree>
    <p:extLst>
      <p:ext uri="{BB962C8B-B14F-4D97-AF65-F5344CB8AC3E}">
        <p14:creationId xmlns:p14="http://schemas.microsoft.com/office/powerpoint/2010/main" val="2099845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2100" y="365125"/>
            <a:ext cx="11061700" cy="561975"/>
          </a:xfrm>
        </p:spPr>
        <p:txBody>
          <a:bodyPr>
            <a:normAutofit fontScale="90000"/>
          </a:bodyPr>
          <a:lstStyle/>
          <a:p>
            <a:r>
              <a:rPr lang="hr-HR" dirty="0" smtClean="0"/>
              <a:t>Riječni put</a:t>
            </a:r>
            <a:br>
              <a:rPr lang="hr-HR" dirty="0" smtClean="0"/>
            </a:br>
            <a:endParaRPr lang="hr-HR" dirty="0"/>
          </a:p>
        </p:txBody>
      </p:sp>
      <p:sp>
        <p:nvSpPr>
          <p:cNvPr id="3" name="Rezervirano mjesto sadržaja 2"/>
          <p:cNvSpPr>
            <a:spLocks noGrp="1"/>
          </p:cNvSpPr>
          <p:nvPr>
            <p:ph idx="1"/>
          </p:nvPr>
        </p:nvSpPr>
        <p:spPr>
          <a:xfrm>
            <a:off x="698500" y="796925"/>
            <a:ext cx="10515600" cy="4351338"/>
          </a:xfrm>
        </p:spPr>
        <p:txBody>
          <a:bodyPr/>
          <a:lstStyle/>
          <a:p>
            <a:pPr marL="0" indent="0">
              <a:buNone/>
            </a:pPr>
            <a:r>
              <a:rPr lang="hr-HR" sz="2400" dirty="0" smtClean="0"/>
              <a:t>Put </a:t>
            </a:r>
            <a:r>
              <a:rPr lang="hr-HR" sz="2400" dirty="0"/>
              <a:t>od škole do kuće dabra Lovru vodi kroz rijeku. Na putu su različite prepreke. Kako bi imao dovoljno energije do kraja puta, Lovro će pojesti onoliko kockica čokolade koliko je prikazano na karti. </a:t>
            </a:r>
          </a:p>
          <a:p>
            <a:endParaRPr lang="hr-HR" dirty="0"/>
          </a:p>
        </p:txBody>
      </p:sp>
      <p:pic>
        <p:nvPicPr>
          <p:cNvPr id="4" name="Slika 3"/>
          <p:cNvPicPr>
            <a:picLocks noChangeAspect="1"/>
          </p:cNvPicPr>
          <p:nvPr/>
        </p:nvPicPr>
        <p:blipFill>
          <a:blip r:embed="rId2"/>
          <a:stretch>
            <a:fillRect/>
          </a:stretch>
        </p:blipFill>
        <p:spPr>
          <a:xfrm>
            <a:off x="5065710" y="2142172"/>
            <a:ext cx="6657975" cy="4133850"/>
          </a:xfrm>
          <a:prstGeom prst="rect">
            <a:avLst/>
          </a:prstGeom>
        </p:spPr>
      </p:pic>
      <p:sp>
        <p:nvSpPr>
          <p:cNvPr id="5" name="Pravokutnik 4"/>
          <p:cNvSpPr/>
          <p:nvPr/>
        </p:nvSpPr>
        <p:spPr>
          <a:xfrm>
            <a:off x="698500" y="2145774"/>
            <a:ext cx="4608510" cy="2308324"/>
          </a:xfrm>
          <a:prstGeom prst="rect">
            <a:avLst/>
          </a:prstGeom>
        </p:spPr>
        <p:txBody>
          <a:bodyPr wrap="square">
            <a:spAutoFit/>
          </a:bodyPr>
          <a:lstStyle/>
          <a:p>
            <a:r>
              <a:rPr lang="hr-HR" sz="2400" b="0" i="0" dirty="0" err="1" smtClean="0">
                <a:solidFill>
                  <a:srgbClr val="000000"/>
                </a:solidFill>
                <a:effectLst/>
              </a:rPr>
              <a:t>Dabrići</a:t>
            </a:r>
            <a:r>
              <a:rPr lang="hr-HR" sz="2400" b="0" i="0" dirty="0" smtClean="0">
                <a:solidFill>
                  <a:srgbClr val="000000"/>
                </a:solidFill>
                <a:effectLst/>
              </a:rPr>
              <a:t> vode računa o svojim zubima i trude se jesti čim manje čokolade. Kojim će putem ići Lovro kako bi pojeo najmanje čokolade? Kao odgovor upiši broj kockica koje je Lovro pojeo najkraćim putem. </a:t>
            </a:r>
            <a:endParaRPr lang="hr-HR" sz="2400" dirty="0"/>
          </a:p>
        </p:txBody>
      </p:sp>
    </p:spTree>
    <p:extLst>
      <p:ext uri="{BB962C8B-B14F-4D97-AF65-F5344CB8AC3E}">
        <p14:creationId xmlns:p14="http://schemas.microsoft.com/office/powerpoint/2010/main" val="3518537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551729"/>
            <a:ext cx="8229600" cy="1143000"/>
          </a:xfrm>
        </p:spPr>
        <p:txBody>
          <a:bodyPr>
            <a:normAutofit fontScale="90000"/>
          </a:bodyPr>
          <a:lstStyle/>
          <a:p>
            <a:r>
              <a:rPr lang="hr-HR" sz="3600" dirty="0"/>
              <a:t>Dodatne informacije su na portalu ucitelji.hr</a:t>
            </a:r>
            <a:br>
              <a:rPr lang="hr-HR" sz="3600" dirty="0"/>
            </a:br>
            <a:r>
              <a:rPr lang="hr-HR" sz="3600" dirty="0">
                <a:hlinkClick r:id="rId2"/>
              </a:rPr>
              <a:t>http://www.ucitelji.hr/Naslovnica/Dabar.aspx</a:t>
            </a:r>
            <a:r>
              <a:rPr lang="hr-HR" sz="3600" dirty="0"/>
              <a:t> </a:t>
            </a:r>
            <a:r>
              <a:rPr lang="hr-HR" dirty="0" smtClean="0"/>
              <a:t/>
            </a:r>
            <a:br>
              <a:rPr lang="hr-HR" dirty="0" smtClean="0"/>
            </a:br>
            <a:endParaRPr lang="hr-HR" dirty="0"/>
          </a:p>
        </p:txBody>
      </p:sp>
      <p:pic>
        <p:nvPicPr>
          <p:cNvPr id="4" name="Rezervirano mjesto sadržaja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45963" y="1694730"/>
            <a:ext cx="3700074" cy="4345877"/>
          </a:xfrm>
        </p:spPr>
      </p:pic>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6037" y="5484334"/>
            <a:ext cx="2370998" cy="1112544"/>
          </a:xfrm>
          <a:prstGeom prst="rect">
            <a:avLst/>
          </a:prstGeom>
        </p:spPr>
      </p:pic>
    </p:spTree>
    <p:extLst>
      <p:ext uri="{BB962C8B-B14F-4D97-AF65-F5344CB8AC3E}">
        <p14:creationId xmlns:p14="http://schemas.microsoft.com/office/powerpoint/2010/main" val="2586964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3200" y="234553"/>
            <a:ext cx="11150600" cy="498475"/>
          </a:xfrm>
        </p:spPr>
        <p:txBody>
          <a:bodyPr>
            <a:normAutofit fontScale="90000"/>
          </a:bodyPr>
          <a:lstStyle/>
          <a:p>
            <a:r>
              <a:rPr lang="hr-HR" dirty="0" smtClean="0"/>
              <a:t>Cvijeće</a:t>
            </a:r>
            <a:endParaRPr lang="hr-HR" dirty="0"/>
          </a:p>
        </p:txBody>
      </p:sp>
      <p:sp>
        <p:nvSpPr>
          <p:cNvPr id="3" name="Rezervirano mjesto sadržaja 2"/>
          <p:cNvSpPr>
            <a:spLocks noGrp="1"/>
          </p:cNvSpPr>
          <p:nvPr>
            <p:ph idx="1"/>
          </p:nvPr>
        </p:nvSpPr>
        <p:spPr>
          <a:xfrm>
            <a:off x="520700" y="793700"/>
            <a:ext cx="10515600" cy="4351338"/>
          </a:xfrm>
        </p:spPr>
        <p:txBody>
          <a:bodyPr/>
          <a:lstStyle/>
          <a:p>
            <a:pPr marL="0" indent="0">
              <a:buNone/>
            </a:pPr>
            <a:r>
              <a:rPr lang="hr-HR" sz="2400" dirty="0" err="1" smtClean="0"/>
              <a:t>Dabrica</a:t>
            </a:r>
            <a:r>
              <a:rPr lang="hr-HR" sz="2400" dirty="0" smtClean="0"/>
              <a:t> </a:t>
            </a:r>
            <a:r>
              <a:rPr lang="hr-HR" sz="2400" dirty="0"/>
              <a:t>Ljiljana ima novi fotoaparat. Složila je u krug cvijeće koje želi slikati. Slikanje uvijek počinje sa suncokretom (ne uvijek istim). Nakon toga vodi evidenciju: ako npr. slika 3. cvijet u smjeru kazaljke na satu to upiše kao +3. Ako slika 5. cvijet u smjeru obrnutom od smjera kazaljke na satu, to upiše kao -5. </a:t>
            </a:r>
            <a:r>
              <a:rPr lang="hr-HR" dirty="0"/>
              <a:t/>
            </a:r>
            <a:br>
              <a:rPr lang="hr-HR" dirty="0"/>
            </a:br>
            <a:endParaRPr lang="hr-HR" dirty="0"/>
          </a:p>
          <a:p>
            <a:pPr marL="0" indent="0">
              <a:buNone/>
            </a:pPr>
            <a:r>
              <a:rPr lang="hr-HR" sz="2400" dirty="0"/>
              <a:t>Slike slaže s lijeve na desnu stranu</a:t>
            </a:r>
            <a:r>
              <a:rPr lang="hr-HR" sz="2400" dirty="0" smtClean="0"/>
              <a:t>.</a:t>
            </a:r>
          </a:p>
          <a:p>
            <a:pPr marL="0" indent="0">
              <a:buNone/>
            </a:pPr>
            <a:endParaRPr lang="hr-HR" dirty="0" smtClean="0"/>
          </a:p>
          <a:p>
            <a:pPr marL="0" indent="0">
              <a:buNone/>
            </a:pPr>
            <a:endParaRPr lang="hr-HR" sz="2400" dirty="0" smtClean="0"/>
          </a:p>
          <a:p>
            <a:pPr marL="0" indent="0">
              <a:buNone/>
            </a:pPr>
            <a:r>
              <a:rPr lang="hr-HR" sz="2400" dirty="0" smtClean="0"/>
              <a:t>Ako </a:t>
            </a:r>
            <a:r>
              <a:rPr lang="hr-HR" sz="2400" dirty="0"/>
              <a:t>je redoslijed slikanja: +2, +8, -1, +2 redoslijed slika je:</a:t>
            </a:r>
          </a:p>
          <a:p>
            <a:pPr marL="0" indent="0">
              <a:buNone/>
            </a:pPr>
            <a:endParaRPr lang="hr-HR" dirty="0"/>
          </a:p>
        </p:txBody>
      </p:sp>
      <p:pic>
        <p:nvPicPr>
          <p:cNvPr id="4" name="Slika 3"/>
          <p:cNvPicPr>
            <a:picLocks noChangeAspect="1"/>
          </p:cNvPicPr>
          <p:nvPr/>
        </p:nvPicPr>
        <p:blipFill>
          <a:blip r:embed="rId2"/>
          <a:stretch>
            <a:fillRect/>
          </a:stretch>
        </p:blipFill>
        <p:spPr>
          <a:xfrm>
            <a:off x="8210550" y="1999283"/>
            <a:ext cx="2495550" cy="1800225"/>
          </a:xfrm>
          <a:prstGeom prst="rect">
            <a:avLst/>
          </a:prstGeom>
        </p:spPr>
      </p:pic>
      <p:sp>
        <p:nvSpPr>
          <p:cNvPr id="5" name="TekstniOkvir 4"/>
          <p:cNvSpPr txBox="1"/>
          <p:nvPr/>
        </p:nvSpPr>
        <p:spPr>
          <a:xfrm>
            <a:off x="520700" y="4563244"/>
            <a:ext cx="6972300" cy="461665"/>
          </a:xfrm>
          <a:prstGeom prst="rect">
            <a:avLst/>
          </a:prstGeom>
          <a:noFill/>
        </p:spPr>
        <p:txBody>
          <a:bodyPr wrap="square" rtlCol="0">
            <a:spAutoFit/>
          </a:bodyPr>
          <a:lstStyle/>
          <a:p>
            <a:r>
              <a:rPr lang="hr-HR" sz="2400" dirty="0"/>
              <a:t>Kojim je redoslijedom Ljiljana dobila sljedeće slike:</a:t>
            </a:r>
          </a:p>
        </p:txBody>
      </p:sp>
      <p:pic>
        <p:nvPicPr>
          <p:cNvPr id="6" name="Slika 5"/>
          <p:cNvPicPr>
            <a:picLocks noChangeAspect="1"/>
          </p:cNvPicPr>
          <p:nvPr/>
        </p:nvPicPr>
        <p:blipFill>
          <a:blip r:embed="rId3"/>
          <a:stretch>
            <a:fillRect/>
          </a:stretch>
        </p:blipFill>
        <p:spPr>
          <a:xfrm>
            <a:off x="7700962" y="3935189"/>
            <a:ext cx="2047875" cy="504825"/>
          </a:xfrm>
          <a:prstGeom prst="rect">
            <a:avLst/>
          </a:prstGeom>
        </p:spPr>
      </p:pic>
      <p:pic>
        <p:nvPicPr>
          <p:cNvPr id="7" name="Slika 6"/>
          <p:cNvPicPr>
            <a:picLocks noChangeAspect="1"/>
          </p:cNvPicPr>
          <p:nvPr/>
        </p:nvPicPr>
        <p:blipFill>
          <a:blip r:embed="rId4"/>
          <a:stretch>
            <a:fillRect/>
          </a:stretch>
        </p:blipFill>
        <p:spPr>
          <a:xfrm>
            <a:off x="6827837" y="4478511"/>
            <a:ext cx="2000250" cy="561975"/>
          </a:xfrm>
          <a:prstGeom prst="rect">
            <a:avLst/>
          </a:prstGeom>
        </p:spPr>
      </p:pic>
      <p:sp>
        <p:nvSpPr>
          <p:cNvPr id="8" name="TekstniOkvir 7"/>
          <p:cNvSpPr txBox="1"/>
          <p:nvPr/>
        </p:nvSpPr>
        <p:spPr>
          <a:xfrm>
            <a:off x="1280716" y="5054774"/>
            <a:ext cx="5417344" cy="1846659"/>
          </a:xfrm>
          <a:prstGeom prst="rect">
            <a:avLst/>
          </a:prstGeom>
          <a:noFill/>
        </p:spPr>
        <p:txBody>
          <a:bodyPr wrap="square" rtlCol="0">
            <a:spAutoFit/>
          </a:bodyPr>
          <a:lstStyle/>
          <a:p>
            <a:pPr marL="457200" indent="-457200">
              <a:buFont typeface="+mj-lt"/>
              <a:buAutoNum type="alphaLcParenR"/>
            </a:pPr>
            <a:r>
              <a:rPr lang="hr-HR" sz="2400" dirty="0"/>
              <a:t>-2, +3, -8, -4</a:t>
            </a:r>
          </a:p>
          <a:p>
            <a:pPr marL="457200" indent="-457200">
              <a:buFont typeface="+mj-lt"/>
              <a:buAutoNum type="alphaLcParenR"/>
            </a:pPr>
            <a:r>
              <a:rPr lang="hr-HR" sz="2400" dirty="0"/>
              <a:t>+4, -3, +3, +</a:t>
            </a:r>
            <a:r>
              <a:rPr lang="hr-HR" sz="2400" dirty="0" smtClean="0"/>
              <a:t>2</a:t>
            </a:r>
            <a:endParaRPr lang="hr-HR" sz="2400" dirty="0"/>
          </a:p>
          <a:p>
            <a:pPr marL="457200" indent="-457200">
              <a:buFont typeface="+mj-lt"/>
              <a:buAutoNum type="alphaLcParenR"/>
            </a:pPr>
            <a:r>
              <a:rPr lang="hr-HR" sz="2400" dirty="0"/>
              <a:t>+2, -1, -1, +</a:t>
            </a:r>
            <a:r>
              <a:rPr lang="hr-HR" sz="2400" dirty="0" smtClean="0"/>
              <a:t>9</a:t>
            </a:r>
            <a:endParaRPr lang="hr-HR" sz="2400" dirty="0"/>
          </a:p>
          <a:p>
            <a:pPr marL="457200" indent="-457200">
              <a:buFont typeface="+mj-lt"/>
              <a:buAutoNum type="alphaLcParenR"/>
            </a:pPr>
            <a:r>
              <a:rPr lang="hr-HR" sz="2400" dirty="0"/>
              <a:t>-3, -3, -6, +3</a:t>
            </a:r>
          </a:p>
          <a:p>
            <a:endParaRPr lang="hr-HR" dirty="0"/>
          </a:p>
        </p:txBody>
      </p:sp>
    </p:spTree>
    <p:extLst>
      <p:ext uri="{BB962C8B-B14F-4D97-AF65-F5344CB8AC3E}">
        <p14:creationId xmlns:p14="http://schemas.microsoft.com/office/powerpoint/2010/main" val="294060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300" y="365125"/>
            <a:ext cx="11112500" cy="384175"/>
          </a:xfrm>
        </p:spPr>
        <p:txBody>
          <a:bodyPr>
            <a:normAutofit fontScale="90000"/>
          </a:bodyPr>
          <a:lstStyle/>
          <a:p>
            <a:r>
              <a:rPr lang="hr-HR" dirty="0" smtClean="0"/>
              <a:t>Darovi</a:t>
            </a:r>
            <a:endParaRPr lang="hr-HR" dirty="0"/>
          </a:p>
        </p:txBody>
      </p:sp>
      <p:sp>
        <p:nvSpPr>
          <p:cNvPr id="3" name="Rezervirano mjesto sadržaja 2"/>
          <p:cNvSpPr>
            <a:spLocks noGrp="1"/>
          </p:cNvSpPr>
          <p:nvPr>
            <p:ph idx="1"/>
          </p:nvPr>
        </p:nvSpPr>
        <p:spPr>
          <a:xfrm>
            <a:off x="539750" y="936625"/>
            <a:ext cx="10515600" cy="4351338"/>
          </a:xfrm>
        </p:spPr>
        <p:txBody>
          <a:bodyPr/>
          <a:lstStyle/>
          <a:p>
            <a:pPr marL="0" indent="0">
              <a:buNone/>
            </a:pPr>
            <a:r>
              <a:rPr lang="hr-HR" dirty="0" smtClean="0"/>
              <a:t>Dabar </a:t>
            </a:r>
            <a:r>
              <a:rPr lang="hr-HR" dirty="0"/>
              <a:t>Luka (dolje lijevo) se vraća kući. Putem sreće prijatelje i svakom želi dati dar. Srećom, na putu pronalazi darove koje može uzeti</a:t>
            </a:r>
            <a:r>
              <a:rPr lang="hr-HR" dirty="0" smtClean="0"/>
              <a:t>.</a:t>
            </a:r>
          </a:p>
          <a:p>
            <a:pPr marL="0" indent="0">
              <a:buNone/>
            </a:pPr>
            <a:r>
              <a:rPr lang="hr-HR" dirty="0" smtClean="0"/>
              <a:t>Koji </a:t>
            </a:r>
            <a:r>
              <a:rPr lang="hr-HR" dirty="0"/>
              <a:t>od sljedećih puteva će mu omogućiti da svakom prijatelju kojeg sretne da dar i vrati se kući bez darova? </a:t>
            </a:r>
          </a:p>
          <a:p>
            <a:endParaRPr lang="hr-HR" dirty="0"/>
          </a:p>
        </p:txBody>
      </p:sp>
      <p:pic>
        <p:nvPicPr>
          <p:cNvPr id="4" name="Slika 3"/>
          <p:cNvPicPr>
            <a:picLocks noChangeAspect="1"/>
          </p:cNvPicPr>
          <p:nvPr/>
        </p:nvPicPr>
        <p:blipFill>
          <a:blip r:embed="rId2"/>
          <a:stretch>
            <a:fillRect/>
          </a:stretch>
        </p:blipFill>
        <p:spPr>
          <a:xfrm>
            <a:off x="6934200" y="2568507"/>
            <a:ext cx="3063875" cy="3024256"/>
          </a:xfrm>
          <a:prstGeom prst="rect">
            <a:avLst/>
          </a:prstGeom>
        </p:spPr>
      </p:pic>
      <p:sp>
        <p:nvSpPr>
          <p:cNvPr id="5" name="Pravokutnik 4"/>
          <p:cNvSpPr/>
          <p:nvPr/>
        </p:nvSpPr>
        <p:spPr>
          <a:xfrm>
            <a:off x="1778000" y="3066781"/>
            <a:ext cx="6096000" cy="1569660"/>
          </a:xfrm>
          <a:prstGeom prst="rect">
            <a:avLst/>
          </a:prstGeom>
        </p:spPr>
        <p:txBody>
          <a:bodyPr>
            <a:spAutoFit/>
          </a:bodyPr>
          <a:lstStyle/>
          <a:p>
            <a:pPr marL="457200" indent="-457200">
              <a:buFont typeface="+mj-lt"/>
              <a:buAutoNum type="alphaLcParenR"/>
            </a:pPr>
            <a:r>
              <a:rPr lang="hr-HR" sz="2400" dirty="0" smtClean="0"/>
              <a:t>G </a:t>
            </a:r>
            <a:r>
              <a:rPr lang="hr-HR" sz="2400" dirty="0" err="1" smtClean="0"/>
              <a:t>G</a:t>
            </a:r>
            <a:r>
              <a:rPr lang="hr-HR" sz="2400" dirty="0" smtClean="0"/>
              <a:t> </a:t>
            </a:r>
            <a:r>
              <a:rPr lang="hr-HR" sz="2400" dirty="0" err="1" smtClean="0"/>
              <a:t>G</a:t>
            </a:r>
            <a:r>
              <a:rPr lang="hr-HR" sz="2400" dirty="0" smtClean="0"/>
              <a:t> D </a:t>
            </a:r>
            <a:r>
              <a:rPr lang="hr-HR" sz="2400" dirty="0" err="1" smtClean="0"/>
              <a:t>D</a:t>
            </a:r>
            <a:r>
              <a:rPr lang="hr-HR" sz="2400" dirty="0" smtClean="0"/>
              <a:t> </a:t>
            </a:r>
            <a:r>
              <a:rPr lang="hr-HR" sz="2400" dirty="0" err="1" smtClean="0"/>
              <a:t>D</a:t>
            </a:r>
            <a:r>
              <a:rPr lang="hr-HR" sz="2400" dirty="0" smtClean="0"/>
              <a:t> G D</a:t>
            </a:r>
          </a:p>
          <a:p>
            <a:pPr marL="457200" indent="-457200">
              <a:buFont typeface="+mj-lt"/>
              <a:buAutoNum type="alphaLcParenR"/>
            </a:pPr>
            <a:r>
              <a:rPr lang="hr-HR" sz="2400" dirty="0" smtClean="0"/>
              <a:t>G </a:t>
            </a:r>
            <a:r>
              <a:rPr lang="hr-HR" sz="2400" dirty="0" err="1" smtClean="0"/>
              <a:t>G</a:t>
            </a:r>
            <a:r>
              <a:rPr lang="hr-HR" sz="2400" dirty="0" smtClean="0"/>
              <a:t> D </a:t>
            </a:r>
            <a:r>
              <a:rPr lang="hr-HR" sz="2400" dirty="0" err="1" smtClean="0"/>
              <a:t>D</a:t>
            </a:r>
            <a:r>
              <a:rPr lang="hr-HR" sz="2400" dirty="0" smtClean="0"/>
              <a:t> </a:t>
            </a:r>
            <a:r>
              <a:rPr lang="hr-HR" sz="2400" dirty="0" err="1" smtClean="0"/>
              <a:t>D</a:t>
            </a:r>
            <a:r>
              <a:rPr lang="hr-HR" sz="2400" dirty="0" smtClean="0"/>
              <a:t> G D G </a:t>
            </a:r>
          </a:p>
          <a:p>
            <a:pPr marL="457200" indent="-457200">
              <a:buFont typeface="+mj-lt"/>
              <a:buAutoNum type="alphaLcParenR"/>
            </a:pPr>
            <a:r>
              <a:rPr lang="hr-HR" sz="2400" dirty="0" smtClean="0"/>
              <a:t>G D </a:t>
            </a:r>
            <a:r>
              <a:rPr lang="hr-HR" sz="2400" dirty="0" err="1" smtClean="0"/>
              <a:t>D</a:t>
            </a:r>
            <a:r>
              <a:rPr lang="hr-HR" sz="2400" dirty="0" smtClean="0"/>
              <a:t> G </a:t>
            </a:r>
            <a:r>
              <a:rPr lang="hr-HR" sz="2400" dirty="0" err="1" smtClean="0"/>
              <a:t>G</a:t>
            </a:r>
            <a:r>
              <a:rPr lang="hr-HR" sz="2400" dirty="0" smtClean="0"/>
              <a:t> </a:t>
            </a:r>
            <a:r>
              <a:rPr lang="hr-HR" sz="2400" dirty="0" err="1" smtClean="0"/>
              <a:t>G</a:t>
            </a:r>
            <a:r>
              <a:rPr lang="hr-HR" sz="2400" dirty="0" smtClean="0"/>
              <a:t> D </a:t>
            </a:r>
            <a:r>
              <a:rPr lang="hr-HR" sz="2400" dirty="0" err="1" smtClean="0"/>
              <a:t>D</a:t>
            </a:r>
            <a:endParaRPr lang="hr-HR" sz="2400" dirty="0" smtClean="0"/>
          </a:p>
          <a:p>
            <a:pPr marL="457200" indent="-457200">
              <a:buFont typeface="+mj-lt"/>
              <a:buAutoNum type="alphaLcParenR"/>
            </a:pPr>
            <a:r>
              <a:rPr lang="hr-HR" sz="2400" dirty="0" smtClean="0"/>
              <a:t>G D </a:t>
            </a:r>
            <a:r>
              <a:rPr lang="hr-HR" sz="2400" dirty="0" err="1" smtClean="0"/>
              <a:t>D</a:t>
            </a:r>
            <a:r>
              <a:rPr lang="hr-HR" sz="2400" dirty="0" smtClean="0"/>
              <a:t> </a:t>
            </a:r>
            <a:r>
              <a:rPr lang="hr-HR" sz="2400" dirty="0" err="1" smtClean="0"/>
              <a:t>D</a:t>
            </a:r>
            <a:r>
              <a:rPr lang="hr-HR" sz="2400" dirty="0" smtClean="0"/>
              <a:t> G D G </a:t>
            </a:r>
            <a:r>
              <a:rPr lang="hr-HR" sz="2400" dirty="0" err="1" smtClean="0"/>
              <a:t>G</a:t>
            </a:r>
            <a:endParaRPr lang="hr-HR" sz="2400" dirty="0"/>
          </a:p>
        </p:txBody>
      </p:sp>
    </p:spTree>
    <p:extLst>
      <p:ext uri="{BB962C8B-B14F-4D97-AF65-F5344CB8AC3E}">
        <p14:creationId xmlns:p14="http://schemas.microsoft.com/office/powerpoint/2010/main" val="2504097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0200" y="365125"/>
            <a:ext cx="11023600" cy="409575"/>
          </a:xfrm>
        </p:spPr>
        <p:txBody>
          <a:bodyPr>
            <a:normAutofit fontScale="90000"/>
          </a:bodyPr>
          <a:lstStyle/>
          <a:p>
            <a:r>
              <a:rPr lang="hr-HR" dirty="0" smtClean="0"/>
              <a:t>Djedovo pravilo</a:t>
            </a:r>
            <a:endParaRPr lang="hr-HR" dirty="0"/>
          </a:p>
        </p:txBody>
      </p:sp>
      <p:sp>
        <p:nvSpPr>
          <p:cNvPr id="3" name="Rezervirano mjesto sadržaja 2"/>
          <p:cNvSpPr>
            <a:spLocks noGrp="1"/>
          </p:cNvSpPr>
          <p:nvPr>
            <p:ph idx="1"/>
          </p:nvPr>
        </p:nvSpPr>
        <p:spPr>
          <a:xfrm>
            <a:off x="838200" y="974724"/>
            <a:ext cx="10604500" cy="5248275"/>
          </a:xfrm>
        </p:spPr>
        <p:txBody>
          <a:bodyPr>
            <a:normAutofit fontScale="77500" lnSpcReduction="20000"/>
          </a:bodyPr>
          <a:lstStyle/>
          <a:p>
            <a:pPr marL="0" indent="0">
              <a:buNone/>
            </a:pPr>
            <a:r>
              <a:rPr lang="hr-HR" sz="3400" dirty="0" smtClean="0"/>
              <a:t>Djed </a:t>
            </a:r>
            <a:r>
              <a:rPr lang="hr-HR" sz="3400" dirty="0"/>
              <a:t>dabar nije naročito vješt u radu na računalu. Pomozite mu odabrati zaporku!</a:t>
            </a:r>
            <a:br>
              <a:rPr lang="hr-HR" sz="3400" dirty="0"/>
            </a:br>
            <a:endParaRPr lang="hr-HR" sz="3400" dirty="0"/>
          </a:p>
          <a:p>
            <a:pPr marL="0" indent="0">
              <a:buNone/>
            </a:pPr>
            <a:r>
              <a:rPr lang="hr-HR" sz="3400" dirty="0"/>
              <a:t>Potrebno je poštivati sljedeća pravila:</a:t>
            </a:r>
          </a:p>
          <a:p>
            <a:r>
              <a:rPr lang="hr-HR" sz="3400" dirty="0"/>
              <a:t>zaporka mora imati barem 2 velika slova</a:t>
            </a:r>
          </a:p>
          <a:p>
            <a:r>
              <a:rPr lang="hr-HR" sz="3400" dirty="0"/>
              <a:t>zaporka mora imati više slova nego brojeva</a:t>
            </a:r>
          </a:p>
          <a:p>
            <a:r>
              <a:rPr lang="hr-HR" sz="3400" dirty="0"/>
              <a:t>zaporka mora imati barem 3 znaka koji nisu ni slovo ni broj.</a:t>
            </a:r>
          </a:p>
          <a:p>
            <a:pPr marL="0" indent="0">
              <a:buNone/>
            </a:pPr>
            <a:endParaRPr lang="hr-HR" sz="3400" dirty="0" smtClean="0"/>
          </a:p>
          <a:p>
            <a:pPr marL="0" indent="0">
              <a:buNone/>
            </a:pPr>
            <a:r>
              <a:rPr lang="hr-HR" sz="3400" dirty="0" smtClean="0"/>
              <a:t>Koja </a:t>
            </a:r>
            <a:r>
              <a:rPr lang="hr-HR" sz="3400" dirty="0"/>
              <a:t>od sljedećih zaporki ispunjava zadane uvjete?</a:t>
            </a:r>
            <a:br>
              <a:rPr lang="hr-HR" sz="3400" dirty="0"/>
            </a:br>
            <a:endParaRPr lang="hr-HR" sz="3400" dirty="0"/>
          </a:p>
          <a:p>
            <a:pPr marL="514350" indent="-514350">
              <a:buFont typeface="+mj-lt"/>
              <a:buAutoNum type="alphaLcParenR"/>
            </a:pPr>
            <a:r>
              <a:rPr lang="hr-HR" sz="3400" dirty="0"/>
              <a:t>HloD@mb2953</a:t>
            </a:r>
            <a:r>
              <a:rPr lang="hr-HR" sz="3400" dirty="0" smtClean="0"/>
              <a:t>?</a:t>
            </a:r>
            <a:endParaRPr lang="hr-HR" sz="3400" dirty="0"/>
          </a:p>
          <a:p>
            <a:pPr marL="514350" indent="-514350">
              <a:buFont typeface="+mj-lt"/>
              <a:buAutoNum type="alphaLcParenR"/>
            </a:pPr>
            <a:r>
              <a:rPr lang="hr-HR" sz="3400" dirty="0"/>
              <a:t>##BelBob3r</a:t>
            </a:r>
          </a:p>
          <a:p>
            <a:pPr marL="514350" indent="-514350">
              <a:buFont typeface="+mj-lt"/>
              <a:buAutoNum type="alphaLcParenR"/>
            </a:pPr>
            <a:r>
              <a:rPr lang="hr-HR" sz="3400" dirty="0"/>
              <a:t>R5#X&amp;v73r68</a:t>
            </a:r>
            <a:r>
              <a:rPr lang="hr-HR" sz="3400" dirty="0" smtClean="0"/>
              <a:t>?!</a:t>
            </a:r>
            <a:endParaRPr lang="hr-HR" sz="3400" dirty="0"/>
          </a:p>
          <a:p>
            <a:pPr marL="514350" indent="-514350">
              <a:buFont typeface="+mj-lt"/>
              <a:buAutoNum type="alphaLcParenR"/>
            </a:pPr>
            <a:r>
              <a:rPr lang="hr-HR" sz="3400" dirty="0"/>
              <a:t>*h9n3ytR33*</a:t>
            </a:r>
          </a:p>
          <a:p>
            <a:pPr marL="0" indent="0">
              <a:buNone/>
            </a:pPr>
            <a:endParaRPr lang="hr-HR" dirty="0"/>
          </a:p>
        </p:txBody>
      </p:sp>
    </p:spTree>
    <p:extLst>
      <p:ext uri="{BB962C8B-B14F-4D97-AF65-F5344CB8AC3E}">
        <p14:creationId xmlns:p14="http://schemas.microsoft.com/office/powerpoint/2010/main" val="3285065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7500" y="365125"/>
            <a:ext cx="11036300" cy="346075"/>
          </a:xfrm>
        </p:spPr>
        <p:txBody>
          <a:bodyPr>
            <a:normAutofit fontScale="90000"/>
          </a:bodyPr>
          <a:lstStyle/>
          <a:p>
            <a:r>
              <a:rPr lang="hr-HR" dirty="0" smtClean="0"/>
              <a:t>Drveni vrtuljak</a:t>
            </a:r>
            <a:endParaRPr lang="hr-HR" dirty="0"/>
          </a:p>
        </p:txBody>
      </p:sp>
      <p:sp>
        <p:nvSpPr>
          <p:cNvPr id="3" name="Rezervirano mjesto sadržaja 2"/>
          <p:cNvSpPr>
            <a:spLocks noGrp="1"/>
          </p:cNvSpPr>
          <p:nvPr>
            <p:ph idx="1"/>
          </p:nvPr>
        </p:nvSpPr>
        <p:spPr>
          <a:xfrm>
            <a:off x="577850" y="809625"/>
            <a:ext cx="10515600" cy="4351338"/>
          </a:xfrm>
        </p:spPr>
        <p:txBody>
          <a:bodyPr/>
          <a:lstStyle/>
          <a:p>
            <a:pPr marL="0" indent="0">
              <a:buNone/>
            </a:pPr>
            <a:r>
              <a:rPr lang="hr-HR" dirty="0" err="1" smtClean="0"/>
              <a:t>Dabrići</a:t>
            </a:r>
            <a:r>
              <a:rPr lang="hr-HR" dirty="0" smtClean="0"/>
              <a:t> </a:t>
            </a:r>
            <a:r>
              <a:rPr lang="hr-HR" dirty="0"/>
              <a:t>se igraju s komadom drveta kojega su nagrizli crvi. Postavili su ga na stalak, kako bi ga mogli okretati lijevo i desno. U sredinu su stavili kuglicu. </a:t>
            </a:r>
            <a:endParaRPr lang="hr-HR" dirty="0" smtClean="0"/>
          </a:p>
          <a:p>
            <a:pPr marL="0" indent="0">
              <a:buNone/>
            </a:pPr>
            <a:endParaRPr lang="hr-HR" dirty="0"/>
          </a:p>
          <a:p>
            <a:pPr marL="0" indent="0">
              <a:buNone/>
            </a:pPr>
            <a:r>
              <a:rPr lang="hr-HR" dirty="0" smtClean="0"/>
              <a:t>Kojim </a:t>
            </a:r>
            <a:r>
              <a:rPr lang="hr-HR" dirty="0"/>
              <a:t>okretima su uspjeli izbaciti kuglicu van?</a:t>
            </a:r>
          </a:p>
          <a:p>
            <a:r>
              <a:rPr lang="hr-HR" dirty="0"/>
              <a:t>D - 90</a:t>
            </a:r>
            <a:r>
              <a:rPr lang="hr-HR" baseline="30000" dirty="0"/>
              <a:t>0</a:t>
            </a:r>
            <a:r>
              <a:rPr lang="hr-HR" dirty="0"/>
              <a:t> u desno</a:t>
            </a:r>
          </a:p>
          <a:p>
            <a:r>
              <a:rPr lang="hr-HR" dirty="0"/>
              <a:t>L - 90</a:t>
            </a:r>
            <a:r>
              <a:rPr lang="hr-HR" baseline="30000" dirty="0"/>
              <a:t>0</a:t>
            </a:r>
            <a:r>
              <a:rPr lang="hr-HR" dirty="0"/>
              <a:t> u lijevo</a:t>
            </a:r>
          </a:p>
          <a:p>
            <a:pPr marL="0" indent="0">
              <a:buNone/>
            </a:pPr>
            <a:endParaRPr lang="hr-HR" dirty="0"/>
          </a:p>
        </p:txBody>
      </p:sp>
      <p:pic>
        <p:nvPicPr>
          <p:cNvPr id="4" name="Slika 3"/>
          <p:cNvPicPr>
            <a:picLocks noChangeAspect="1"/>
          </p:cNvPicPr>
          <p:nvPr/>
        </p:nvPicPr>
        <p:blipFill>
          <a:blip r:embed="rId2"/>
          <a:stretch>
            <a:fillRect/>
          </a:stretch>
        </p:blipFill>
        <p:spPr>
          <a:xfrm>
            <a:off x="6881812" y="2032000"/>
            <a:ext cx="3457575" cy="4495800"/>
          </a:xfrm>
          <a:prstGeom prst="rect">
            <a:avLst/>
          </a:prstGeom>
        </p:spPr>
      </p:pic>
      <p:sp>
        <p:nvSpPr>
          <p:cNvPr id="5" name="TekstniOkvir 4"/>
          <p:cNvSpPr txBox="1"/>
          <p:nvPr/>
        </p:nvSpPr>
        <p:spPr>
          <a:xfrm>
            <a:off x="1541463" y="4290457"/>
            <a:ext cx="5340349" cy="2092881"/>
          </a:xfrm>
          <a:prstGeom prst="rect">
            <a:avLst/>
          </a:prstGeom>
          <a:noFill/>
        </p:spPr>
        <p:txBody>
          <a:bodyPr wrap="square" rtlCol="0">
            <a:spAutoFit/>
          </a:bodyPr>
          <a:lstStyle/>
          <a:p>
            <a:pPr marL="514350" indent="-514350">
              <a:buFont typeface="+mj-lt"/>
              <a:buAutoNum type="alphaLcParenR"/>
            </a:pPr>
            <a:r>
              <a:rPr lang="hr-HR" sz="2800" dirty="0"/>
              <a:t>L D </a:t>
            </a:r>
            <a:r>
              <a:rPr lang="hr-HR" sz="2800" dirty="0" err="1"/>
              <a:t>D</a:t>
            </a:r>
            <a:r>
              <a:rPr lang="hr-HR" sz="2800" dirty="0"/>
              <a:t> L </a:t>
            </a:r>
            <a:r>
              <a:rPr lang="hr-HR" sz="2800" dirty="0" smtClean="0"/>
              <a:t>D</a:t>
            </a:r>
            <a:endParaRPr lang="hr-HR" sz="2800" dirty="0"/>
          </a:p>
          <a:p>
            <a:pPr marL="514350" indent="-514350">
              <a:buFont typeface="+mj-lt"/>
              <a:buAutoNum type="alphaLcParenR"/>
            </a:pPr>
            <a:r>
              <a:rPr lang="hr-HR" sz="2800" dirty="0"/>
              <a:t>D L D L </a:t>
            </a:r>
            <a:r>
              <a:rPr lang="hr-HR" sz="2800" dirty="0" err="1" smtClean="0"/>
              <a:t>L</a:t>
            </a:r>
            <a:endParaRPr lang="hr-HR" sz="2800" dirty="0"/>
          </a:p>
          <a:p>
            <a:pPr marL="514350" indent="-514350">
              <a:buFont typeface="+mj-lt"/>
              <a:buAutoNum type="alphaLcParenR"/>
            </a:pPr>
            <a:r>
              <a:rPr lang="hr-HR" sz="2800" dirty="0"/>
              <a:t>L D </a:t>
            </a:r>
            <a:r>
              <a:rPr lang="hr-HR" sz="2800" dirty="0" err="1"/>
              <a:t>D</a:t>
            </a:r>
            <a:r>
              <a:rPr lang="hr-HR" sz="2800" dirty="0"/>
              <a:t> L D </a:t>
            </a:r>
            <a:r>
              <a:rPr lang="hr-HR" sz="2800" dirty="0" smtClean="0"/>
              <a:t>L</a:t>
            </a:r>
            <a:endParaRPr lang="hr-HR" sz="2800" dirty="0"/>
          </a:p>
          <a:p>
            <a:pPr marL="514350" indent="-514350">
              <a:buFont typeface="+mj-lt"/>
              <a:buAutoNum type="alphaLcParenR"/>
            </a:pPr>
            <a:r>
              <a:rPr lang="hr-HR" sz="2800" dirty="0"/>
              <a:t>L D </a:t>
            </a:r>
            <a:r>
              <a:rPr lang="hr-HR" sz="2800" dirty="0" err="1"/>
              <a:t>D</a:t>
            </a:r>
            <a:r>
              <a:rPr lang="hr-HR" sz="2800" dirty="0"/>
              <a:t> </a:t>
            </a:r>
            <a:r>
              <a:rPr lang="hr-HR" sz="2800" dirty="0" err="1"/>
              <a:t>D</a:t>
            </a:r>
            <a:r>
              <a:rPr lang="hr-HR" sz="2800" dirty="0"/>
              <a:t> </a:t>
            </a:r>
            <a:r>
              <a:rPr lang="hr-HR" sz="2800" dirty="0" err="1"/>
              <a:t>D</a:t>
            </a:r>
            <a:r>
              <a:rPr lang="hr-HR" sz="2800" dirty="0"/>
              <a:t> L</a:t>
            </a:r>
          </a:p>
          <a:p>
            <a:endParaRPr lang="hr-HR" dirty="0"/>
          </a:p>
        </p:txBody>
      </p:sp>
    </p:spTree>
    <p:extLst>
      <p:ext uri="{BB962C8B-B14F-4D97-AF65-F5344CB8AC3E}">
        <p14:creationId xmlns:p14="http://schemas.microsoft.com/office/powerpoint/2010/main" val="308671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42900" y="365125"/>
            <a:ext cx="11010900" cy="460375"/>
          </a:xfrm>
        </p:spPr>
        <p:txBody>
          <a:bodyPr>
            <a:normAutofit fontScale="90000"/>
          </a:bodyPr>
          <a:lstStyle/>
          <a:p>
            <a:r>
              <a:rPr lang="hr-HR" dirty="0" smtClean="0"/>
              <a:t>Francuski sendviči</a:t>
            </a:r>
            <a:endParaRPr lang="hr-HR" dirty="0"/>
          </a:p>
        </p:txBody>
      </p:sp>
      <p:sp>
        <p:nvSpPr>
          <p:cNvPr id="3" name="Rezervirano mjesto sadržaja 2"/>
          <p:cNvSpPr>
            <a:spLocks noGrp="1"/>
          </p:cNvSpPr>
          <p:nvPr>
            <p:ph idx="1"/>
          </p:nvPr>
        </p:nvSpPr>
        <p:spPr>
          <a:xfrm>
            <a:off x="838200" y="949325"/>
            <a:ext cx="10515600" cy="4351338"/>
          </a:xfrm>
        </p:spPr>
        <p:txBody>
          <a:bodyPr>
            <a:normAutofit/>
          </a:bodyPr>
          <a:lstStyle/>
          <a:p>
            <a:pPr marL="0" indent="0">
              <a:buNone/>
            </a:pPr>
            <a:r>
              <a:rPr lang="hr-HR" sz="2600" dirty="0" smtClean="0"/>
              <a:t>Dabrovi </a:t>
            </a:r>
            <a:r>
              <a:rPr lang="hr-HR" sz="2600" dirty="0"/>
              <a:t>u Francuskoj ne jedu žablje krakove ni puževe, ali vole spravljati sendviče od francuskog kruha. Pune ga salatom, sirom, rajčicom i kobasicom. Pri tome poštuju sljedeća pravila:</a:t>
            </a:r>
          </a:p>
          <a:p>
            <a:r>
              <a:rPr lang="hr-HR" sz="2600" dirty="0"/>
              <a:t>bar svaki treći sloj mora biti sir</a:t>
            </a:r>
          </a:p>
          <a:p>
            <a:r>
              <a:rPr lang="hr-HR" sz="2600" dirty="0"/>
              <a:t>ispod sloja kobasice mora biti sloj salate</a:t>
            </a:r>
          </a:p>
          <a:p>
            <a:r>
              <a:rPr lang="hr-HR" sz="2600" dirty="0"/>
              <a:t>svaki sendvič ima točno jedan sloj rajčice manje od slojeva salate.</a:t>
            </a:r>
          </a:p>
          <a:p>
            <a:pPr marL="0" indent="0">
              <a:buNone/>
            </a:pPr>
            <a:r>
              <a:rPr lang="hr-HR" sz="2600" dirty="0"/>
              <a:t>Koji od sljedećih sendviča su napravili francuski dabrovi?</a:t>
            </a:r>
          </a:p>
          <a:p>
            <a:pPr marL="0" indent="0">
              <a:buNone/>
            </a:pPr>
            <a:endParaRPr lang="hr-HR" sz="2600" dirty="0"/>
          </a:p>
        </p:txBody>
      </p:sp>
      <p:pic>
        <p:nvPicPr>
          <p:cNvPr id="4" name="Slika 3"/>
          <p:cNvPicPr>
            <a:picLocks noChangeAspect="1"/>
          </p:cNvPicPr>
          <p:nvPr/>
        </p:nvPicPr>
        <p:blipFill>
          <a:blip r:embed="rId2"/>
          <a:stretch>
            <a:fillRect/>
          </a:stretch>
        </p:blipFill>
        <p:spPr>
          <a:xfrm>
            <a:off x="2921001" y="4366388"/>
            <a:ext cx="4252912" cy="2310637"/>
          </a:xfrm>
          <a:prstGeom prst="rect">
            <a:avLst/>
          </a:prstGeom>
        </p:spPr>
      </p:pic>
    </p:spTree>
    <p:extLst>
      <p:ext uri="{BB962C8B-B14F-4D97-AF65-F5344CB8AC3E}">
        <p14:creationId xmlns:p14="http://schemas.microsoft.com/office/powerpoint/2010/main" val="999384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9400" y="365125"/>
            <a:ext cx="11074400" cy="384175"/>
          </a:xfrm>
        </p:spPr>
        <p:txBody>
          <a:bodyPr>
            <a:normAutofit fontScale="90000"/>
          </a:bodyPr>
          <a:lstStyle/>
          <a:p>
            <a:r>
              <a:rPr lang="hr-HR" dirty="0" smtClean="0"/>
              <a:t>Igra riječima</a:t>
            </a:r>
            <a:endParaRPr lang="hr-HR" dirty="0"/>
          </a:p>
        </p:txBody>
      </p:sp>
      <p:sp>
        <p:nvSpPr>
          <p:cNvPr id="3" name="Rezervirano mjesto sadržaja 2"/>
          <p:cNvSpPr>
            <a:spLocks noGrp="1"/>
          </p:cNvSpPr>
          <p:nvPr>
            <p:ph idx="1"/>
          </p:nvPr>
        </p:nvSpPr>
        <p:spPr>
          <a:xfrm>
            <a:off x="533400" y="949324"/>
            <a:ext cx="10693400" cy="5337175"/>
          </a:xfrm>
        </p:spPr>
        <p:txBody>
          <a:bodyPr>
            <a:normAutofit/>
          </a:bodyPr>
          <a:lstStyle/>
          <a:p>
            <a:pPr marL="0" indent="0">
              <a:buNone/>
            </a:pPr>
            <a:r>
              <a:rPr lang="hr-HR" sz="2400" dirty="0" err="1" smtClean="0"/>
              <a:t>Dabrići</a:t>
            </a:r>
            <a:r>
              <a:rPr lang="hr-HR" sz="2400" dirty="0" smtClean="0"/>
              <a:t> </a:t>
            </a:r>
            <a:r>
              <a:rPr lang="hr-HR" sz="2400" dirty="0"/>
              <a:t>se igraju riječima:</a:t>
            </a:r>
          </a:p>
          <a:p>
            <a:pPr marL="0" indent="0">
              <a:buNone/>
            </a:pPr>
            <a:r>
              <a:rPr lang="hr-HR" sz="2400" dirty="0"/>
              <a:t>→ prvo slovo ostaje nepromijenjeno, drugo slovo ponove još jednom, treće još dva puta i tako redom.... </a:t>
            </a:r>
          </a:p>
          <a:p>
            <a:pPr marL="0" indent="0">
              <a:buNone/>
            </a:pPr>
            <a:r>
              <a:rPr lang="hr-HR" sz="2400" dirty="0"/>
              <a:t>     npr. HANA → HAANNNAAAA</a:t>
            </a:r>
          </a:p>
          <a:p>
            <a:pPr marL="0" indent="0">
              <a:buNone/>
            </a:pPr>
            <a:r>
              <a:rPr lang="hr-HR" sz="2400" dirty="0"/>
              <a:t>→ nakon toga, slova slažu po abecedi</a:t>
            </a:r>
          </a:p>
          <a:p>
            <a:pPr marL="0" indent="0">
              <a:buNone/>
            </a:pPr>
            <a:r>
              <a:rPr lang="hr-HR" sz="2400" dirty="0"/>
              <a:t>     HAANNNAAAA → AAAAAANNNH</a:t>
            </a:r>
          </a:p>
          <a:p>
            <a:pPr marL="0" indent="0">
              <a:buNone/>
            </a:pPr>
            <a:r>
              <a:rPr lang="hr-HR" sz="2400" dirty="0"/>
              <a:t>→ slova mijenjaju slovom i brojkom koja označava koliko se puta to slovo ponavlja</a:t>
            </a:r>
          </a:p>
          <a:p>
            <a:pPr marL="0" indent="0">
              <a:buNone/>
            </a:pPr>
            <a:r>
              <a:rPr lang="hr-HR" sz="2400" dirty="0"/>
              <a:t>     AAAAAANNNH → </a:t>
            </a:r>
            <a:r>
              <a:rPr lang="hr-HR" sz="2400" dirty="0" smtClean="0"/>
              <a:t>A6N3H1</a:t>
            </a:r>
            <a:endParaRPr lang="hr-HR" sz="2400" dirty="0"/>
          </a:p>
          <a:p>
            <a:pPr marL="0" indent="0">
              <a:buNone/>
            </a:pPr>
            <a:r>
              <a:rPr lang="hr-HR" sz="2400" dirty="0"/>
              <a:t>     </a:t>
            </a:r>
            <a:r>
              <a:rPr lang="hr-HR" sz="2400" dirty="0" smtClean="0"/>
              <a:t>Tako </a:t>
            </a:r>
            <a:r>
              <a:rPr lang="hr-HR" sz="2400" dirty="0"/>
              <a:t>je HANA postala A6N3H1.</a:t>
            </a:r>
          </a:p>
          <a:p>
            <a:pPr marL="0" indent="0">
              <a:buNone/>
            </a:pPr>
            <a:endParaRPr lang="hr-HR" dirty="0"/>
          </a:p>
        </p:txBody>
      </p:sp>
      <p:sp>
        <p:nvSpPr>
          <p:cNvPr id="4" name="TekstniOkvir 3"/>
          <p:cNvSpPr txBox="1"/>
          <p:nvPr/>
        </p:nvSpPr>
        <p:spPr>
          <a:xfrm>
            <a:off x="6057900" y="4272677"/>
            <a:ext cx="8775700" cy="2585323"/>
          </a:xfrm>
          <a:prstGeom prst="rect">
            <a:avLst/>
          </a:prstGeom>
          <a:noFill/>
        </p:spPr>
        <p:txBody>
          <a:bodyPr wrap="square" rtlCol="0">
            <a:spAutoFit/>
          </a:bodyPr>
          <a:lstStyle/>
          <a:p>
            <a:r>
              <a:rPr lang="hr-HR" sz="2400" dirty="0"/>
              <a:t>Koja se riječ krije u riječi A4B4I2?</a:t>
            </a:r>
            <a:br>
              <a:rPr lang="hr-HR" sz="2400" dirty="0"/>
            </a:br>
            <a:endParaRPr lang="hr-HR" sz="2400" dirty="0"/>
          </a:p>
          <a:p>
            <a:pPr marL="285750" indent="-285750">
              <a:buFont typeface="Arial" panose="020B0604020202020204" pitchFamily="34" charset="0"/>
              <a:buChar char="•"/>
            </a:pPr>
            <a:r>
              <a:rPr lang="hr-HR" sz="2400" dirty="0" smtClean="0"/>
              <a:t>BIBA</a:t>
            </a:r>
            <a:endParaRPr lang="hr-HR" sz="2400" dirty="0"/>
          </a:p>
          <a:p>
            <a:pPr marL="285750" indent="-285750">
              <a:buFont typeface="Arial" panose="020B0604020202020204" pitchFamily="34" charset="0"/>
              <a:buChar char="•"/>
            </a:pPr>
            <a:r>
              <a:rPr lang="hr-HR" sz="2400" dirty="0" smtClean="0"/>
              <a:t>BABI</a:t>
            </a:r>
            <a:endParaRPr lang="hr-HR" sz="2400" dirty="0"/>
          </a:p>
          <a:p>
            <a:pPr marL="285750" indent="-285750">
              <a:buFont typeface="Arial" panose="020B0604020202020204" pitchFamily="34" charset="0"/>
              <a:buChar char="•"/>
            </a:pPr>
            <a:r>
              <a:rPr lang="hr-HR" sz="2400" dirty="0" smtClean="0"/>
              <a:t>ABIB</a:t>
            </a:r>
            <a:endParaRPr lang="hr-HR" sz="2400" dirty="0"/>
          </a:p>
          <a:p>
            <a:pPr marL="285750" indent="-285750">
              <a:buFont typeface="Arial" panose="020B0604020202020204" pitchFamily="34" charset="0"/>
              <a:buChar char="•"/>
            </a:pPr>
            <a:r>
              <a:rPr lang="hr-HR" sz="2400" dirty="0"/>
              <a:t>AIBI</a:t>
            </a:r>
          </a:p>
          <a:p>
            <a:endParaRPr lang="hr-HR" dirty="0"/>
          </a:p>
        </p:txBody>
      </p:sp>
    </p:spTree>
    <p:extLst>
      <p:ext uri="{BB962C8B-B14F-4D97-AF65-F5344CB8AC3E}">
        <p14:creationId xmlns:p14="http://schemas.microsoft.com/office/powerpoint/2010/main" val="834735401"/>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1833</Words>
  <Application>Microsoft Office PowerPoint</Application>
  <PresentationFormat>Široki zaslon</PresentationFormat>
  <Paragraphs>239</Paragraphs>
  <Slides>32</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32</vt:i4>
      </vt:variant>
    </vt:vector>
  </HeadingPairs>
  <TitlesOfParts>
    <vt:vector size="36" baseType="lpstr">
      <vt:lpstr>Arial</vt:lpstr>
      <vt:lpstr>Calibri</vt:lpstr>
      <vt:lpstr>Calibri Light</vt:lpstr>
      <vt:lpstr>Tema sustava Office</vt:lpstr>
      <vt:lpstr>Dabar je više od natjecanja, </vt:lpstr>
      <vt:lpstr>Uvjeti korištenja</vt:lpstr>
      <vt:lpstr>Brašno</vt:lpstr>
      <vt:lpstr>Cvijeće</vt:lpstr>
      <vt:lpstr>Darovi</vt:lpstr>
      <vt:lpstr>Djedovo pravilo</vt:lpstr>
      <vt:lpstr>Drveni vrtuljak</vt:lpstr>
      <vt:lpstr>Francuski sendviči</vt:lpstr>
      <vt:lpstr>Igra riječima</vt:lpstr>
      <vt:lpstr>Igraonica</vt:lpstr>
      <vt:lpstr>Isprobavanje cipela</vt:lpstr>
      <vt:lpstr>Jabuke</vt:lpstr>
      <vt:lpstr>Konobar</vt:lpstr>
      <vt:lpstr>Kuhanje</vt:lpstr>
      <vt:lpstr>Kupaonica</vt:lpstr>
      <vt:lpstr>Labirint</vt:lpstr>
      <vt:lpstr>Majčin dan</vt:lpstr>
      <vt:lpstr>Najviše stablo</vt:lpstr>
      <vt:lpstr>Ogrlica</vt:lpstr>
      <vt:lpstr>Pakiranje ukrasnih kugli </vt:lpstr>
      <vt:lpstr>Popravljanje brane</vt:lpstr>
      <vt:lpstr>Putovanje</vt:lpstr>
      <vt:lpstr>Robobojalo</vt:lpstr>
      <vt:lpstr>Sat</vt:lpstr>
      <vt:lpstr>Slatki kutak</vt:lpstr>
      <vt:lpstr>Tamo i natrag</vt:lpstr>
      <vt:lpstr>Teniski reket</vt:lpstr>
      <vt:lpstr>Trgovina </vt:lpstr>
      <vt:lpstr>Trokutošifra</vt:lpstr>
      <vt:lpstr>Lješnjaci</vt:lpstr>
      <vt:lpstr>Riječni put </vt:lpstr>
      <vt:lpstr>Dodatne informacije su na portalu ucitelji.hr http://www.ucitelji.hr/Naslovnica/Dabar.aspx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Brašno</dc:title>
  <dc:creator>Korisnik</dc:creator>
  <cp:lastModifiedBy>Lidija Kralj</cp:lastModifiedBy>
  <cp:revision>33</cp:revision>
  <dcterms:created xsi:type="dcterms:W3CDTF">2016-09-12T06:34:00Z</dcterms:created>
  <dcterms:modified xsi:type="dcterms:W3CDTF">2016-10-03T08:23:20Z</dcterms:modified>
</cp:coreProperties>
</file>