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2" r:id="rId3"/>
    <p:sldId id="261" r:id="rId4"/>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279" r:id="rId26"/>
    <p:sldId id="280" r:id="rId27"/>
    <p:sldId id="281" r:id="rId28"/>
    <p:sldId id="282" r:id="rId29"/>
    <p:sldId id="277"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300" r:id="rId4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93167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133483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23214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414179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0EE4B920-8FF8-45FC-AF8F-C25E3FBCBAF4}"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100346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0EE4B920-8FF8-45FC-AF8F-C25E3FBCBAF4}" type="datetimeFigureOut">
              <a:rPr lang="hr-HR" smtClean="0"/>
              <a:t>3.10.2016.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51957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0EE4B920-8FF8-45FC-AF8F-C25E3FBCBAF4}" type="datetimeFigureOut">
              <a:rPr lang="hr-HR" smtClean="0"/>
              <a:t>3.10.2016.</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88565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0EE4B920-8FF8-45FC-AF8F-C25E3FBCBAF4}" type="datetimeFigureOut">
              <a:rPr lang="hr-HR" smtClean="0"/>
              <a:t>3.10.2016.</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76365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0EE4B920-8FF8-45FC-AF8F-C25E3FBCBAF4}" type="datetimeFigureOut">
              <a:rPr lang="hr-HR" smtClean="0"/>
              <a:t>3.10.2016.</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81509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0EE4B920-8FF8-45FC-AF8F-C25E3FBCBAF4}" type="datetimeFigureOut">
              <a:rPr lang="hr-HR" smtClean="0"/>
              <a:t>3.10.2016.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186123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0EE4B920-8FF8-45FC-AF8F-C25E3FBCBAF4}" type="datetimeFigureOut">
              <a:rPr lang="hr-HR" smtClean="0"/>
              <a:t>3.10.2016.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427795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4B920-8FF8-45FC-AF8F-C25E3FBCBAF4}" type="datetimeFigureOut">
              <a:rPr lang="hr-HR" smtClean="0"/>
              <a:t>3.10.2016.</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ACEA6-C458-4F6B-939E-9CE1035A6346}" type="slidenum">
              <a:rPr lang="hr-HR" smtClean="0"/>
              <a:t>‹#›</a:t>
            </a:fld>
            <a:endParaRPr lang="hr-HR"/>
          </a:p>
        </p:txBody>
      </p:sp>
    </p:spTree>
    <p:extLst>
      <p:ext uri="{BB962C8B-B14F-4D97-AF65-F5344CB8AC3E}">
        <p14:creationId xmlns:p14="http://schemas.microsoft.com/office/powerpoint/2010/main" val="2698268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reativecommons.org/licenses/by-sa/3.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ucitelji.hr/Naslovnica/Dabar.aspx" TargetMode="Externa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482284"/>
            <a:ext cx="9144000" cy="1372643"/>
          </a:xfrm>
        </p:spPr>
        <p:txBody>
          <a:bodyPr>
            <a:noAutofit/>
          </a:bodyPr>
          <a:lstStyle/>
          <a:p>
            <a:r>
              <a:rPr lang="nl-NL" sz="5800" b="1" dirty="0">
                <a:solidFill>
                  <a:srgbClr val="0070C0"/>
                </a:solidFill>
                <a:effectLst>
                  <a:outerShdw blurRad="38100" dist="38100" dir="2700000" algn="tl">
                    <a:srgbClr val="000000">
                      <a:alpha val="43137"/>
                    </a:srgbClr>
                  </a:outerShdw>
                </a:effectLst>
              </a:rPr>
              <a:t>Dabar je više od natjecanja, </a:t>
            </a:r>
            <a:endParaRPr lang="hr-HR" sz="5800" dirty="0">
              <a:solidFill>
                <a:srgbClr val="0070C0"/>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2667000" y="3526972"/>
            <a:ext cx="6858000" cy="855617"/>
          </a:xfrm>
        </p:spPr>
        <p:txBody>
          <a:bodyPr/>
          <a:lstStyle/>
          <a:p>
            <a:r>
              <a:rPr lang="hr-HR" dirty="0" smtClean="0"/>
              <a:t>Rujan 2016.</a:t>
            </a:r>
            <a:endParaRPr lang="hr-HR" dirty="0"/>
          </a:p>
        </p:txBody>
      </p:sp>
      <p:sp>
        <p:nvSpPr>
          <p:cNvPr id="4" name="Pravokutnik 3"/>
          <p:cNvSpPr/>
          <p:nvPr/>
        </p:nvSpPr>
        <p:spPr>
          <a:xfrm>
            <a:off x="1524000" y="1854927"/>
            <a:ext cx="9144000" cy="1015663"/>
          </a:xfrm>
          <a:prstGeom prst="rect">
            <a:avLst/>
          </a:prstGeom>
          <a:noFill/>
        </p:spPr>
        <p:txBody>
          <a:bodyPr wrap="square" lIns="91440" tIns="45720" rIns="91440" bIns="45720">
            <a:spAutoFit/>
          </a:bodyPr>
          <a:lstStyle/>
          <a:p>
            <a:pPr algn="ctr"/>
            <a:r>
              <a:rPr lang="nl-NL" sz="6000" b="1" dirty="0">
                <a:solidFill>
                  <a:srgbClr val="0070C0"/>
                </a:solidFill>
                <a:effectLst>
                  <a:outerShdw blurRad="38100" dist="38100" dir="2700000" algn="tl">
                    <a:srgbClr val="000000">
                      <a:alpha val="43137"/>
                    </a:srgbClr>
                  </a:outerShdw>
                  <a:reflection blurRad="6350" stA="55000" endA="300" endPos="45500" dir="5400000" sy="-100000" algn="bl" rotWithShape="0"/>
                </a:effectLst>
              </a:rPr>
              <a:t>Dabar je izazov!</a:t>
            </a:r>
            <a:endParaRPr lang="hr-HR" sz="6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5000" endA="300" endPos="45500" dir="5400000" sy="-100000" algn="bl" rotWithShape="0"/>
              </a:effectLst>
            </a:endParaRPr>
          </a:p>
        </p:txBody>
      </p:sp>
      <p:pic>
        <p:nvPicPr>
          <p:cNvPr id="5" name="Slika 4"/>
          <p:cNvPicPr>
            <a:picLocks noChangeAspect="1"/>
          </p:cNvPicPr>
          <p:nvPr/>
        </p:nvPicPr>
        <p:blipFill>
          <a:blip r:embed="rId2"/>
          <a:stretch>
            <a:fillRect/>
          </a:stretch>
        </p:blipFill>
        <p:spPr>
          <a:xfrm>
            <a:off x="1524000" y="4327942"/>
            <a:ext cx="9144000" cy="2530059"/>
          </a:xfrm>
          <a:prstGeom prst="rect">
            <a:avLst/>
          </a:prstGeom>
        </p:spPr>
      </p:pic>
    </p:spTree>
    <p:extLst>
      <p:ext uri="{BB962C8B-B14F-4D97-AF65-F5344CB8AC3E}">
        <p14:creationId xmlns:p14="http://schemas.microsoft.com/office/powerpoint/2010/main" val="145053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98500" y="533400"/>
            <a:ext cx="10655300" cy="5643563"/>
          </a:xfrm>
        </p:spPr>
        <p:txBody>
          <a:bodyPr>
            <a:normAutofit lnSpcReduction="10000"/>
          </a:bodyPr>
          <a:lstStyle/>
          <a:p>
            <a:pPr marL="0" indent="0">
              <a:buNone/>
            </a:pPr>
            <a:r>
              <a:rPr lang="hr-HR" dirty="0"/>
              <a:t>Kad Sergej kuha ovo jelo u svom domu, ima na raspolaganju više ploča za kuhanje i jelo je brže kuhano. </a:t>
            </a:r>
            <a:br>
              <a:rPr lang="hr-HR" dirty="0"/>
            </a:br>
            <a:endParaRPr lang="hr-HR" dirty="0"/>
          </a:p>
          <a:p>
            <a:pPr marL="0" indent="0">
              <a:buNone/>
            </a:pPr>
            <a:r>
              <a:rPr lang="hr-HR" dirty="0"/>
              <a:t>Koja  od sljedećih tvrdnji nije točna?</a:t>
            </a:r>
          </a:p>
          <a:p>
            <a:endParaRPr lang="hr-HR" dirty="0"/>
          </a:p>
          <a:p>
            <a:pPr marL="514350" indent="-514350">
              <a:buFont typeface="+mj-lt"/>
              <a:buAutoNum type="alphaLcParenR"/>
            </a:pPr>
            <a:r>
              <a:rPr lang="hr-HR" dirty="0"/>
              <a:t>Vrijeme kuhanja smanjuje se za 10 minuta ako koristi dvije ploče za kuhanje. </a:t>
            </a:r>
          </a:p>
          <a:p>
            <a:pPr marL="514350" indent="-514350">
              <a:buFont typeface="+mj-lt"/>
              <a:buAutoNum type="alphaLcParenR"/>
            </a:pPr>
            <a:r>
              <a:rPr lang="hr-HR" dirty="0"/>
              <a:t>Vrijeme kuhanja smanjuje se za 30 minuta ako koristi dvije ploče za kuhanje.</a:t>
            </a:r>
          </a:p>
          <a:p>
            <a:pPr marL="514350" indent="-514350">
              <a:buFont typeface="+mj-lt"/>
              <a:buAutoNum type="alphaLcParenR"/>
            </a:pPr>
            <a:r>
              <a:rPr lang="hr-HR" dirty="0"/>
              <a:t>Vrijeme kuhanja smanjuje se za 40 minuta ako koristi tri ploče za kuhanje.</a:t>
            </a:r>
          </a:p>
          <a:p>
            <a:pPr marL="514350" indent="-514350">
              <a:buFont typeface="+mj-lt"/>
              <a:buAutoNum type="alphaLcParenR"/>
            </a:pPr>
            <a:r>
              <a:rPr lang="hr-HR" dirty="0"/>
              <a:t>Vrijeme kuhanja smanjuje se za 50 minuta ako koristi četiri ploče za kuhanje.</a:t>
            </a:r>
          </a:p>
          <a:p>
            <a:endParaRPr lang="hr-HR" dirty="0" smtClean="0"/>
          </a:p>
          <a:p>
            <a:endParaRPr lang="hr-HR" dirty="0"/>
          </a:p>
        </p:txBody>
      </p:sp>
    </p:spTree>
    <p:extLst>
      <p:ext uri="{BB962C8B-B14F-4D97-AF65-F5344CB8AC3E}">
        <p14:creationId xmlns:p14="http://schemas.microsoft.com/office/powerpoint/2010/main" val="225934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352425"/>
            <a:ext cx="10515600" cy="473075"/>
          </a:xfrm>
        </p:spPr>
        <p:txBody>
          <a:bodyPr>
            <a:normAutofit fontScale="90000"/>
          </a:bodyPr>
          <a:lstStyle/>
          <a:p>
            <a:r>
              <a:rPr lang="hr-HR" dirty="0" smtClean="0"/>
              <a:t>Cijevi</a:t>
            </a:r>
            <a:endParaRPr lang="hr-HR" dirty="0"/>
          </a:p>
        </p:txBody>
      </p:sp>
      <p:sp>
        <p:nvSpPr>
          <p:cNvPr id="3" name="Rezervirano mjesto sadržaja 2"/>
          <p:cNvSpPr>
            <a:spLocks noGrp="1"/>
          </p:cNvSpPr>
          <p:nvPr>
            <p:ph idx="1"/>
          </p:nvPr>
        </p:nvSpPr>
        <p:spPr>
          <a:xfrm>
            <a:off x="749300" y="1000125"/>
            <a:ext cx="10515600" cy="1768475"/>
          </a:xfrm>
        </p:spPr>
        <p:txBody>
          <a:bodyPr/>
          <a:lstStyle/>
          <a:p>
            <a:pPr marL="0" indent="0">
              <a:buNone/>
            </a:pPr>
            <a:r>
              <a:rPr lang="hr-HR" dirty="0" smtClean="0"/>
              <a:t>Kristijan </a:t>
            </a:r>
            <a:r>
              <a:rPr lang="hr-HR" dirty="0"/>
              <a:t>ima cijevi dužine 4m, 7m i 100m. Za novi projekt treba cijev dužine 13m. Na žalost, Kristijan je izgubio metar. Sve što ima, je stroj koji siječe cijevi koristeći postojeće cijevi ili koristeći neku novu dužinu dobivenu spajanjem cijevi koje ima.</a:t>
            </a:r>
          </a:p>
          <a:p>
            <a:endParaRPr lang="hr-HR" dirty="0"/>
          </a:p>
        </p:txBody>
      </p:sp>
      <p:pic>
        <p:nvPicPr>
          <p:cNvPr id="6" name="Slika 5"/>
          <p:cNvPicPr>
            <a:picLocks noChangeAspect="1"/>
          </p:cNvPicPr>
          <p:nvPr/>
        </p:nvPicPr>
        <p:blipFill>
          <a:blip r:embed="rId2"/>
          <a:stretch>
            <a:fillRect/>
          </a:stretch>
        </p:blipFill>
        <p:spPr>
          <a:xfrm>
            <a:off x="6557962" y="2301875"/>
            <a:ext cx="2809875" cy="933450"/>
          </a:xfrm>
          <a:prstGeom prst="rect">
            <a:avLst/>
          </a:prstGeom>
        </p:spPr>
      </p:pic>
      <p:sp>
        <p:nvSpPr>
          <p:cNvPr id="7" name="TekstniOkvir 6"/>
          <p:cNvSpPr txBox="1"/>
          <p:nvPr/>
        </p:nvSpPr>
        <p:spPr>
          <a:xfrm>
            <a:off x="749300" y="3270250"/>
            <a:ext cx="10706100" cy="3816429"/>
          </a:xfrm>
          <a:prstGeom prst="rect">
            <a:avLst/>
          </a:prstGeom>
          <a:noFill/>
        </p:spPr>
        <p:txBody>
          <a:bodyPr wrap="square" rtlCol="0">
            <a:spAutoFit/>
          </a:bodyPr>
          <a:lstStyle/>
          <a:p>
            <a:r>
              <a:rPr lang="hr-HR" sz="2800" dirty="0"/>
              <a:t>Kristijan želi sačuvati što je više moguće cijevi od cijevi dužine 100m..</a:t>
            </a:r>
            <a:br>
              <a:rPr lang="hr-HR" sz="2800" dirty="0"/>
            </a:br>
            <a:r>
              <a:rPr lang="hr-HR" sz="2800" dirty="0"/>
              <a:t>Kolika je maksimalna moguća dužina cijevi, nakon što odreže cijev dužine 13m?</a:t>
            </a:r>
            <a:br>
              <a:rPr lang="hr-HR" sz="2800" dirty="0"/>
            </a:br>
            <a:endParaRPr lang="hr-HR" sz="2800" dirty="0"/>
          </a:p>
          <a:p>
            <a:pPr marL="514350" indent="-514350">
              <a:buFont typeface="Arial" panose="020B0604020202020204" pitchFamily="34" charset="0"/>
              <a:buChar char="•"/>
            </a:pPr>
            <a:r>
              <a:rPr lang="hr-HR" sz="2800" dirty="0" smtClean="0"/>
              <a:t>87</a:t>
            </a:r>
            <a:endParaRPr lang="hr-HR" sz="2800" dirty="0"/>
          </a:p>
          <a:p>
            <a:pPr marL="514350" indent="-514350">
              <a:buFont typeface="Arial" panose="020B0604020202020204" pitchFamily="34" charset="0"/>
              <a:buChar char="•"/>
            </a:pPr>
            <a:r>
              <a:rPr lang="hr-HR" sz="2800" dirty="0" smtClean="0"/>
              <a:t>82</a:t>
            </a:r>
            <a:endParaRPr lang="hr-HR" sz="2800" dirty="0"/>
          </a:p>
          <a:p>
            <a:pPr marL="514350" indent="-514350">
              <a:buFont typeface="Arial" panose="020B0604020202020204" pitchFamily="34" charset="0"/>
              <a:buChar char="•"/>
            </a:pPr>
            <a:r>
              <a:rPr lang="hr-HR" sz="2800" dirty="0" smtClean="0"/>
              <a:t>85</a:t>
            </a:r>
            <a:endParaRPr lang="hr-HR" sz="2800" dirty="0"/>
          </a:p>
          <a:p>
            <a:pPr marL="514350" indent="-514350">
              <a:buFont typeface="Arial" panose="020B0604020202020204" pitchFamily="34" charset="0"/>
              <a:buChar char="•"/>
            </a:pPr>
            <a:r>
              <a:rPr lang="hr-HR" sz="2800" dirty="0"/>
              <a:t>76</a:t>
            </a:r>
          </a:p>
          <a:p>
            <a:endParaRPr lang="hr-HR" dirty="0"/>
          </a:p>
        </p:txBody>
      </p:sp>
    </p:spTree>
    <p:extLst>
      <p:ext uri="{BB962C8B-B14F-4D97-AF65-F5344CB8AC3E}">
        <p14:creationId xmlns:p14="http://schemas.microsoft.com/office/powerpoint/2010/main" val="319468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3700" y="339725"/>
            <a:ext cx="10668000" cy="473075"/>
          </a:xfrm>
        </p:spPr>
        <p:txBody>
          <a:bodyPr>
            <a:normAutofit fontScale="90000"/>
          </a:bodyPr>
          <a:lstStyle/>
          <a:p>
            <a:r>
              <a:rPr lang="hr-HR" dirty="0" smtClean="0"/>
              <a:t>Čip</a:t>
            </a:r>
            <a:endParaRPr lang="hr-HR" dirty="0"/>
          </a:p>
        </p:txBody>
      </p:sp>
      <p:sp>
        <p:nvSpPr>
          <p:cNvPr id="3" name="Rezervirano mjesto sadržaja 2"/>
          <p:cNvSpPr>
            <a:spLocks noGrp="1"/>
          </p:cNvSpPr>
          <p:nvPr>
            <p:ph idx="1"/>
          </p:nvPr>
        </p:nvSpPr>
        <p:spPr>
          <a:xfrm>
            <a:off x="749300" y="1000125"/>
            <a:ext cx="10515600" cy="4351338"/>
          </a:xfrm>
        </p:spPr>
        <p:txBody>
          <a:bodyPr/>
          <a:lstStyle/>
          <a:p>
            <a:pPr marL="0" indent="0">
              <a:buNone/>
            </a:pPr>
            <a:r>
              <a:rPr lang="hr-HR" dirty="0" smtClean="0"/>
              <a:t>Neki </a:t>
            </a:r>
            <a:r>
              <a:rPr lang="hr-HR" dirty="0"/>
              <a:t>su kontakti na čipu povezani konektorima i na slici su prikazani žutom linijom. Konektori mogu povezati samo susjedne kontakte, horizontalno ili vertikalno. </a:t>
            </a:r>
          </a:p>
          <a:p>
            <a:pPr marL="0" indent="0">
              <a:buNone/>
            </a:pPr>
            <a:r>
              <a:rPr lang="hr-HR" dirty="0"/>
              <a:t>Treba povezati točke S i R neprekinutim nizom </a:t>
            </a:r>
            <a:r>
              <a:rPr lang="hr-HR" dirty="0" smtClean="0"/>
              <a:t>konektora</a:t>
            </a:r>
            <a:r>
              <a:rPr lang="hr-HR" dirty="0"/>
              <a:t>, koji ne dodiruju već povezane kontakte na pločici.</a:t>
            </a:r>
          </a:p>
          <a:p>
            <a:endParaRPr lang="hr-HR" dirty="0"/>
          </a:p>
        </p:txBody>
      </p:sp>
      <p:pic>
        <p:nvPicPr>
          <p:cNvPr id="4" name="Slika 3"/>
          <p:cNvPicPr>
            <a:picLocks noChangeAspect="1"/>
          </p:cNvPicPr>
          <p:nvPr/>
        </p:nvPicPr>
        <p:blipFill>
          <a:blip r:embed="rId2"/>
          <a:stretch>
            <a:fillRect/>
          </a:stretch>
        </p:blipFill>
        <p:spPr>
          <a:xfrm>
            <a:off x="8424863" y="2748558"/>
            <a:ext cx="2028825" cy="1457325"/>
          </a:xfrm>
          <a:prstGeom prst="rect">
            <a:avLst/>
          </a:prstGeom>
        </p:spPr>
      </p:pic>
      <p:sp>
        <p:nvSpPr>
          <p:cNvPr id="5" name="TekstniOkvir 4"/>
          <p:cNvSpPr txBox="1"/>
          <p:nvPr/>
        </p:nvSpPr>
        <p:spPr>
          <a:xfrm>
            <a:off x="749300" y="3400366"/>
            <a:ext cx="9588500" cy="2954655"/>
          </a:xfrm>
          <a:prstGeom prst="rect">
            <a:avLst/>
          </a:prstGeom>
          <a:noFill/>
        </p:spPr>
        <p:txBody>
          <a:bodyPr wrap="square" rtlCol="0">
            <a:spAutoFit/>
          </a:bodyPr>
          <a:lstStyle/>
          <a:p>
            <a:r>
              <a:rPr lang="hr-HR" sz="2800" dirty="0"/>
              <a:t>Koliko ima različitih puteva kako bi se </a:t>
            </a:r>
            <a:endParaRPr lang="hr-HR" sz="2800" dirty="0" smtClean="0"/>
          </a:p>
          <a:p>
            <a:r>
              <a:rPr lang="hr-HR" sz="2800" dirty="0" smtClean="0"/>
              <a:t>povezale </a:t>
            </a:r>
            <a:r>
              <a:rPr lang="hr-HR" sz="2800" dirty="0"/>
              <a:t>točke S i R najmanjim brojem konektora</a:t>
            </a:r>
            <a:r>
              <a:rPr lang="hr-HR" sz="2800" dirty="0" smtClean="0"/>
              <a:t>?</a:t>
            </a:r>
            <a:endParaRPr lang="hr-HR" sz="2800" dirty="0"/>
          </a:p>
          <a:p>
            <a:pPr marL="457200" indent="-457200">
              <a:buFont typeface="Arial" panose="020B0604020202020204" pitchFamily="34" charset="0"/>
              <a:buChar char="•"/>
            </a:pPr>
            <a:r>
              <a:rPr lang="hr-HR" sz="2800" dirty="0" smtClean="0"/>
              <a:t>5</a:t>
            </a:r>
            <a:endParaRPr lang="hr-HR" sz="2800" dirty="0"/>
          </a:p>
          <a:p>
            <a:pPr marL="457200" indent="-457200">
              <a:buFont typeface="Arial" panose="020B0604020202020204" pitchFamily="34" charset="0"/>
              <a:buChar char="•"/>
            </a:pPr>
            <a:r>
              <a:rPr lang="hr-HR" sz="2800" dirty="0" smtClean="0"/>
              <a:t>13</a:t>
            </a:r>
            <a:endParaRPr lang="hr-HR" sz="2800" dirty="0"/>
          </a:p>
          <a:p>
            <a:pPr marL="457200" indent="-457200">
              <a:buFont typeface="Arial" panose="020B0604020202020204" pitchFamily="34" charset="0"/>
              <a:buChar char="•"/>
            </a:pPr>
            <a:r>
              <a:rPr lang="hr-HR" sz="2800" dirty="0" smtClean="0"/>
              <a:t>15</a:t>
            </a:r>
            <a:endParaRPr lang="hr-HR" sz="2800" dirty="0"/>
          </a:p>
          <a:p>
            <a:pPr marL="457200" indent="-457200">
              <a:buFont typeface="Arial" panose="020B0604020202020204" pitchFamily="34" charset="0"/>
              <a:buChar char="•"/>
            </a:pPr>
            <a:r>
              <a:rPr lang="hr-HR" sz="2800" dirty="0"/>
              <a:t>16</a:t>
            </a:r>
          </a:p>
          <a:p>
            <a:endParaRPr lang="hr-HR" dirty="0"/>
          </a:p>
        </p:txBody>
      </p:sp>
    </p:spTree>
    <p:extLst>
      <p:ext uri="{BB962C8B-B14F-4D97-AF65-F5344CB8AC3E}">
        <p14:creationId xmlns:p14="http://schemas.microsoft.com/office/powerpoint/2010/main" val="220356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9900" y="276225"/>
            <a:ext cx="10388600" cy="511175"/>
          </a:xfrm>
        </p:spPr>
        <p:txBody>
          <a:bodyPr>
            <a:normAutofit fontScale="90000"/>
          </a:bodyPr>
          <a:lstStyle/>
          <a:p>
            <a:r>
              <a:rPr lang="hr-HR" dirty="0" smtClean="0"/>
              <a:t>Dabar alkemičar</a:t>
            </a:r>
            <a:endParaRPr lang="hr-HR" dirty="0"/>
          </a:p>
        </p:txBody>
      </p:sp>
      <p:sp>
        <p:nvSpPr>
          <p:cNvPr id="3" name="Rezervirano mjesto sadržaja 2"/>
          <p:cNvSpPr>
            <a:spLocks noGrp="1"/>
          </p:cNvSpPr>
          <p:nvPr>
            <p:ph idx="1"/>
          </p:nvPr>
        </p:nvSpPr>
        <p:spPr>
          <a:xfrm>
            <a:off x="876300" y="987425"/>
            <a:ext cx="10515600" cy="2949575"/>
          </a:xfrm>
        </p:spPr>
        <p:txBody>
          <a:bodyPr/>
          <a:lstStyle/>
          <a:p>
            <a:pPr marL="0" indent="0">
              <a:buNone/>
            </a:pPr>
            <a:r>
              <a:rPr lang="hr-HR" dirty="0" smtClean="0"/>
              <a:t>Dabar </a:t>
            </a:r>
            <a:r>
              <a:rPr lang="hr-HR" dirty="0"/>
              <a:t>alkemičar može pretvarati predmete u drugi predmet. On može pretvoriti:</a:t>
            </a:r>
            <a:br>
              <a:rPr lang="hr-HR" dirty="0"/>
            </a:br>
            <a:r>
              <a:rPr lang="hr-HR" dirty="0"/>
              <a:t>- dvije djeteline u novčić,</a:t>
            </a:r>
            <a:br>
              <a:rPr lang="hr-HR" dirty="0"/>
            </a:br>
            <a:r>
              <a:rPr lang="hr-HR" dirty="0"/>
              <a:t>- novčić i dvije djeteline u rubin,</a:t>
            </a:r>
            <a:br>
              <a:rPr lang="hr-HR" dirty="0"/>
            </a:br>
            <a:r>
              <a:rPr lang="hr-HR" dirty="0"/>
              <a:t>- djetelinu i rubin u krunu,</a:t>
            </a:r>
            <a:br>
              <a:rPr lang="hr-HR" dirty="0"/>
            </a:br>
            <a:r>
              <a:rPr lang="hr-HR" dirty="0"/>
              <a:t>- novčić, rubin i krunu u mačku.</a:t>
            </a:r>
            <a:br>
              <a:rPr lang="hr-HR" dirty="0"/>
            </a:br>
            <a:r>
              <a:rPr lang="hr-HR" dirty="0"/>
              <a:t>Nakon što se objekt pretvori u drugi objekt, oni nestaju.</a:t>
            </a:r>
          </a:p>
          <a:p>
            <a:pPr marL="0" indent="0">
              <a:buNone/>
            </a:pPr>
            <a:endParaRPr lang="hr-HR" dirty="0"/>
          </a:p>
        </p:txBody>
      </p:sp>
      <p:pic>
        <p:nvPicPr>
          <p:cNvPr id="4" name="Slika 3"/>
          <p:cNvPicPr>
            <a:picLocks noChangeAspect="1"/>
          </p:cNvPicPr>
          <p:nvPr/>
        </p:nvPicPr>
        <p:blipFill>
          <a:blip r:embed="rId2"/>
          <a:stretch>
            <a:fillRect/>
          </a:stretch>
        </p:blipFill>
        <p:spPr>
          <a:xfrm>
            <a:off x="8361362" y="1643062"/>
            <a:ext cx="2352675" cy="1638300"/>
          </a:xfrm>
          <a:prstGeom prst="rect">
            <a:avLst/>
          </a:prstGeom>
        </p:spPr>
      </p:pic>
      <p:sp>
        <p:nvSpPr>
          <p:cNvPr id="5" name="TekstniOkvir 4"/>
          <p:cNvSpPr txBox="1"/>
          <p:nvPr/>
        </p:nvSpPr>
        <p:spPr>
          <a:xfrm>
            <a:off x="876300" y="3784600"/>
            <a:ext cx="10744200" cy="2954655"/>
          </a:xfrm>
          <a:prstGeom prst="rect">
            <a:avLst/>
          </a:prstGeom>
          <a:noFill/>
        </p:spPr>
        <p:txBody>
          <a:bodyPr wrap="square" rtlCol="0">
            <a:spAutoFit/>
          </a:bodyPr>
          <a:lstStyle/>
          <a:p>
            <a:r>
              <a:rPr lang="hr-HR" sz="2800" dirty="0"/>
              <a:t>Koliko je djetelina potrebno dabru alkemičaru da kreira mačku?</a:t>
            </a:r>
            <a:br>
              <a:rPr lang="hr-HR" sz="2800" dirty="0"/>
            </a:br>
            <a:endParaRPr lang="hr-HR" sz="2800" dirty="0"/>
          </a:p>
          <a:p>
            <a:pPr marL="285750" indent="-285750">
              <a:buFont typeface="Arial" panose="020B0604020202020204" pitchFamily="34" charset="0"/>
              <a:buChar char="•"/>
            </a:pPr>
            <a:r>
              <a:rPr lang="hr-HR" sz="2800" dirty="0" smtClean="0"/>
              <a:t>5</a:t>
            </a:r>
            <a:endParaRPr lang="hr-HR" sz="2800" dirty="0"/>
          </a:p>
          <a:p>
            <a:pPr marL="285750" indent="-285750">
              <a:buFont typeface="Arial" panose="020B0604020202020204" pitchFamily="34" charset="0"/>
              <a:buChar char="•"/>
            </a:pPr>
            <a:r>
              <a:rPr lang="hr-HR" sz="2800" dirty="0" smtClean="0"/>
              <a:t>10</a:t>
            </a:r>
            <a:endParaRPr lang="hr-HR" sz="2800" dirty="0"/>
          </a:p>
          <a:p>
            <a:pPr marL="285750" indent="-285750">
              <a:buFont typeface="Arial" panose="020B0604020202020204" pitchFamily="34" charset="0"/>
              <a:buChar char="•"/>
            </a:pPr>
            <a:r>
              <a:rPr lang="hr-HR" sz="2800" dirty="0" smtClean="0"/>
              <a:t>11</a:t>
            </a:r>
            <a:endParaRPr lang="hr-HR" sz="2800" dirty="0"/>
          </a:p>
          <a:p>
            <a:pPr marL="285750" indent="-285750">
              <a:buFont typeface="Arial" panose="020B0604020202020204" pitchFamily="34" charset="0"/>
              <a:buChar char="•"/>
            </a:pPr>
            <a:r>
              <a:rPr lang="hr-HR" sz="2800" dirty="0"/>
              <a:t>12</a:t>
            </a:r>
          </a:p>
          <a:p>
            <a:endParaRPr lang="hr-HR" dirty="0"/>
          </a:p>
        </p:txBody>
      </p:sp>
    </p:spTree>
    <p:extLst>
      <p:ext uri="{BB962C8B-B14F-4D97-AF65-F5344CB8AC3E}">
        <p14:creationId xmlns:p14="http://schemas.microsoft.com/office/powerpoint/2010/main" val="3847275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1600" y="234553"/>
            <a:ext cx="10668000" cy="409575"/>
          </a:xfrm>
        </p:spPr>
        <p:txBody>
          <a:bodyPr>
            <a:normAutofit fontScale="90000"/>
          </a:bodyPr>
          <a:lstStyle/>
          <a:p>
            <a:r>
              <a:rPr lang="hr-HR" dirty="0" err="1" smtClean="0"/>
              <a:t>Dabropiramida</a:t>
            </a:r>
            <a:endParaRPr lang="hr-HR" dirty="0"/>
          </a:p>
        </p:txBody>
      </p:sp>
      <p:sp>
        <p:nvSpPr>
          <p:cNvPr id="3" name="Rezervirano mjesto sadržaja 2"/>
          <p:cNvSpPr>
            <a:spLocks noGrp="1"/>
          </p:cNvSpPr>
          <p:nvPr>
            <p:ph idx="1"/>
          </p:nvPr>
        </p:nvSpPr>
        <p:spPr>
          <a:xfrm>
            <a:off x="355600" y="885825"/>
            <a:ext cx="10515600" cy="2136775"/>
          </a:xfrm>
        </p:spPr>
        <p:txBody>
          <a:bodyPr>
            <a:normAutofit fontScale="92500" lnSpcReduction="20000"/>
          </a:bodyPr>
          <a:lstStyle/>
          <a:p>
            <a:pPr marL="0" indent="0">
              <a:buNone/>
            </a:pPr>
            <a:r>
              <a:rPr lang="hr-HR" dirty="0" smtClean="0"/>
              <a:t>Dabrovi </a:t>
            </a:r>
            <a:r>
              <a:rPr lang="hr-HR" dirty="0"/>
              <a:t>su se složili u redove. U 1. redu je jedan dabar. Svaki sljedeći red ima duplo više dabrova. Dabrovi koji stoje u neparnom redu (redak 1, 3, 5.....) gledaju u stranu. </a:t>
            </a:r>
            <a:br>
              <a:rPr lang="hr-HR" dirty="0"/>
            </a:br>
            <a:endParaRPr lang="hr-HR" dirty="0"/>
          </a:p>
          <a:p>
            <a:pPr marL="0" indent="0">
              <a:buNone/>
            </a:pPr>
            <a:r>
              <a:rPr lang="hr-HR" dirty="0"/>
              <a:t>Dabrovi koji stoje u parnim redovima gledaju </a:t>
            </a:r>
            <a:endParaRPr lang="hr-HR" dirty="0" smtClean="0"/>
          </a:p>
          <a:p>
            <a:pPr marL="0" indent="0">
              <a:buNone/>
            </a:pPr>
            <a:r>
              <a:rPr lang="hr-HR" dirty="0" smtClean="0"/>
              <a:t>naprijed</a:t>
            </a:r>
            <a:r>
              <a:rPr lang="hr-HR" dirty="0"/>
              <a:t>.</a:t>
            </a:r>
          </a:p>
          <a:p>
            <a:endParaRPr lang="hr-HR" dirty="0"/>
          </a:p>
        </p:txBody>
      </p:sp>
      <p:pic>
        <p:nvPicPr>
          <p:cNvPr id="4" name="Slika 3"/>
          <p:cNvPicPr>
            <a:picLocks noChangeAspect="1"/>
          </p:cNvPicPr>
          <p:nvPr/>
        </p:nvPicPr>
        <p:blipFill>
          <a:blip r:embed="rId2"/>
          <a:stretch>
            <a:fillRect/>
          </a:stretch>
        </p:blipFill>
        <p:spPr>
          <a:xfrm>
            <a:off x="7374402" y="1934766"/>
            <a:ext cx="4817598" cy="3729434"/>
          </a:xfrm>
          <a:prstGeom prst="rect">
            <a:avLst/>
          </a:prstGeom>
        </p:spPr>
      </p:pic>
      <p:sp>
        <p:nvSpPr>
          <p:cNvPr id="5" name="TekstniOkvir 4"/>
          <p:cNvSpPr txBox="1"/>
          <p:nvPr/>
        </p:nvSpPr>
        <p:spPr>
          <a:xfrm>
            <a:off x="355600" y="2887682"/>
            <a:ext cx="6841002" cy="3970318"/>
          </a:xfrm>
          <a:prstGeom prst="rect">
            <a:avLst/>
          </a:prstGeom>
          <a:noFill/>
        </p:spPr>
        <p:txBody>
          <a:bodyPr wrap="square" rtlCol="0">
            <a:spAutoFit/>
          </a:bodyPr>
          <a:lstStyle/>
          <a:p>
            <a:r>
              <a:rPr lang="hr-HR" sz="2800" dirty="0"/>
              <a:t>U prva 4 reda, ukupno je 15 dabrova. </a:t>
            </a:r>
            <a:br>
              <a:rPr lang="hr-HR" sz="2800" dirty="0"/>
            </a:br>
            <a:endParaRPr lang="hr-HR" sz="2800" dirty="0"/>
          </a:p>
          <a:p>
            <a:r>
              <a:rPr lang="hr-HR" sz="2800" dirty="0"/>
              <a:t>Ako se formira piramida od ukupno 511 dabrova, koliko dabrova gleda u stranu?</a:t>
            </a:r>
            <a:br>
              <a:rPr lang="hr-HR" sz="2800" dirty="0"/>
            </a:br>
            <a:endParaRPr lang="hr-HR" sz="2800" dirty="0"/>
          </a:p>
          <a:p>
            <a:pPr marL="285750" indent="-285750">
              <a:buFont typeface="Arial" panose="020B0604020202020204" pitchFamily="34" charset="0"/>
              <a:buChar char="•"/>
            </a:pPr>
            <a:r>
              <a:rPr lang="hr-HR" sz="2800" dirty="0" smtClean="0"/>
              <a:t>161</a:t>
            </a:r>
            <a:endParaRPr lang="hr-HR" sz="2800" dirty="0"/>
          </a:p>
          <a:p>
            <a:pPr marL="285750" indent="-285750">
              <a:buFont typeface="Arial" panose="020B0604020202020204" pitchFamily="34" charset="0"/>
              <a:buChar char="•"/>
            </a:pPr>
            <a:r>
              <a:rPr lang="hr-HR" sz="2800" dirty="0" smtClean="0"/>
              <a:t>255</a:t>
            </a:r>
            <a:endParaRPr lang="hr-HR" sz="2800" dirty="0"/>
          </a:p>
          <a:p>
            <a:pPr marL="285750" indent="-285750">
              <a:buFont typeface="Arial" panose="020B0604020202020204" pitchFamily="34" charset="0"/>
              <a:buChar char="•"/>
            </a:pPr>
            <a:r>
              <a:rPr lang="hr-HR" sz="2800" dirty="0" smtClean="0"/>
              <a:t>341</a:t>
            </a:r>
            <a:endParaRPr lang="hr-HR" sz="2800" dirty="0"/>
          </a:p>
          <a:p>
            <a:pPr marL="285750" indent="-285750">
              <a:buFont typeface="Arial" panose="020B0604020202020204" pitchFamily="34" charset="0"/>
              <a:buChar char="•"/>
            </a:pPr>
            <a:r>
              <a:rPr lang="hr-HR" sz="2800" dirty="0" smtClean="0"/>
              <a:t>363</a:t>
            </a:r>
            <a:endParaRPr lang="hr-HR" sz="2800" dirty="0"/>
          </a:p>
        </p:txBody>
      </p:sp>
    </p:spTree>
    <p:extLst>
      <p:ext uri="{BB962C8B-B14F-4D97-AF65-F5344CB8AC3E}">
        <p14:creationId xmlns:p14="http://schemas.microsoft.com/office/powerpoint/2010/main" val="139427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6700" y="238125"/>
            <a:ext cx="10515600" cy="574675"/>
          </a:xfrm>
        </p:spPr>
        <p:txBody>
          <a:bodyPr>
            <a:normAutofit fontScale="90000"/>
          </a:bodyPr>
          <a:lstStyle/>
          <a:p>
            <a:r>
              <a:rPr lang="hr-HR" dirty="0" smtClean="0"/>
              <a:t>Dimni signali</a:t>
            </a:r>
            <a:endParaRPr lang="hr-HR" dirty="0"/>
          </a:p>
        </p:txBody>
      </p:sp>
      <p:sp>
        <p:nvSpPr>
          <p:cNvPr id="3" name="Rezervirano mjesto sadržaja 2"/>
          <p:cNvSpPr>
            <a:spLocks noGrp="1"/>
          </p:cNvSpPr>
          <p:nvPr>
            <p:ph idx="1"/>
          </p:nvPr>
        </p:nvSpPr>
        <p:spPr>
          <a:xfrm>
            <a:off x="546100" y="812800"/>
            <a:ext cx="10515600" cy="4351338"/>
          </a:xfrm>
        </p:spPr>
        <p:txBody>
          <a:bodyPr>
            <a:normAutofit/>
          </a:bodyPr>
          <a:lstStyle/>
          <a:p>
            <a:pPr marL="0" indent="0">
              <a:buNone/>
            </a:pPr>
            <a:r>
              <a:rPr lang="hr-HR" dirty="0" smtClean="0"/>
              <a:t>U </a:t>
            </a:r>
            <a:r>
              <a:rPr lang="hr-HR" dirty="0"/>
              <a:t>davna vremena, vojnici su komunicirali pomoću dimnih signala. Na mapi, kružićima su prikazana brda na kojima se palila vatra, a linijom su povezana ona mjesta s kojima je bilo moguće na takav način komunicirati. </a:t>
            </a:r>
          </a:p>
          <a:p>
            <a:pPr marL="0" indent="0">
              <a:buNone/>
            </a:pPr>
            <a:r>
              <a:rPr lang="hr-HR" dirty="0"/>
              <a:t>Jednoga dana, vojnici su zapalili vatru na brdu koje je označeno crvenim krugom. Vatra se rasplamsala i izbio je požar. U sljedećoj minuti izgorjela su i sva brda povezana s njim.</a:t>
            </a:r>
          </a:p>
          <a:p>
            <a:pPr marL="0" indent="0">
              <a:buNone/>
            </a:pPr>
            <a:r>
              <a:rPr lang="hr-HR" dirty="0"/>
              <a:t>Koliko je minuta bilo potrebno da izgore sva mjesta prikazana na karti?</a:t>
            </a:r>
          </a:p>
          <a:p>
            <a:pPr marL="0" indent="0">
              <a:buNone/>
            </a:pPr>
            <a:endParaRPr lang="hr-HR" dirty="0"/>
          </a:p>
        </p:txBody>
      </p:sp>
      <p:pic>
        <p:nvPicPr>
          <p:cNvPr id="4" name="Slika 3"/>
          <p:cNvPicPr>
            <a:picLocks noChangeAspect="1"/>
          </p:cNvPicPr>
          <p:nvPr/>
        </p:nvPicPr>
        <p:blipFill>
          <a:blip r:embed="rId2"/>
          <a:stretch>
            <a:fillRect/>
          </a:stretch>
        </p:blipFill>
        <p:spPr>
          <a:xfrm>
            <a:off x="8375650" y="4252913"/>
            <a:ext cx="2686050" cy="2514600"/>
          </a:xfrm>
          <a:prstGeom prst="rect">
            <a:avLst/>
          </a:prstGeom>
        </p:spPr>
      </p:pic>
      <p:sp>
        <p:nvSpPr>
          <p:cNvPr id="5" name="TekstniOkvir 4"/>
          <p:cNvSpPr txBox="1"/>
          <p:nvPr/>
        </p:nvSpPr>
        <p:spPr>
          <a:xfrm>
            <a:off x="1993900" y="4602272"/>
            <a:ext cx="33528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a:t>10 </a:t>
            </a:r>
            <a:r>
              <a:rPr lang="hr-HR" sz="2800" dirty="0" smtClean="0"/>
              <a:t>minuta</a:t>
            </a:r>
            <a:endParaRPr lang="hr-HR" sz="2800" dirty="0"/>
          </a:p>
          <a:p>
            <a:pPr marL="457200" indent="-457200">
              <a:buFont typeface="Arial" panose="020B0604020202020204" pitchFamily="34" charset="0"/>
              <a:buChar char="•"/>
            </a:pPr>
            <a:r>
              <a:rPr lang="hr-HR" sz="2800" dirty="0"/>
              <a:t>5 </a:t>
            </a:r>
            <a:r>
              <a:rPr lang="hr-HR" sz="2800" dirty="0" smtClean="0"/>
              <a:t>minuta</a:t>
            </a:r>
            <a:endParaRPr lang="hr-HR" sz="2800" dirty="0"/>
          </a:p>
          <a:p>
            <a:pPr marL="457200" indent="-457200">
              <a:buFont typeface="Arial" panose="020B0604020202020204" pitchFamily="34" charset="0"/>
              <a:buChar char="•"/>
            </a:pPr>
            <a:r>
              <a:rPr lang="hr-HR" sz="2800" dirty="0"/>
              <a:t>7 </a:t>
            </a:r>
            <a:r>
              <a:rPr lang="hr-HR" sz="2800" dirty="0" smtClean="0"/>
              <a:t>minuta</a:t>
            </a:r>
            <a:endParaRPr lang="hr-HR" sz="2800" dirty="0"/>
          </a:p>
          <a:p>
            <a:pPr marL="457200" indent="-457200">
              <a:buFont typeface="Arial" panose="020B0604020202020204" pitchFamily="34" charset="0"/>
              <a:buChar char="•"/>
            </a:pPr>
            <a:r>
              <a:rPr lang="hr-HR" sz="2800" dirty="0"/>
              <a:t>4 minute</a:t>
            </a:r>
          </a:p>
        </p:txBody>
      </p:sp>
    </p:spTree>
    <p:extLst>
      <p:ext uri="{BB962C8B-B14F-4D97-AF65-F5344CB8AC3E}">
        <p14:creationId xmlns:p14="http://schemas.microsoft.com/office/powerpoint/2010/main" val="385382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223043"/>
            <a:ext cx="10998200" cy="485775"/>
          </a:xfrm>
        </p:spPr>
        <p:txBody>
          <a:bodyPr>
            <a:normAutofit fontScale="90000"/>
          </a:bodyPr>
          <a:lstStyle/>
          <a:p>
            <a:r>
              <a:rPr lang="hr-HR" dirty="0" smtClean="0"/>
              <a:t>Dizalica</a:t>
            </a:r>
            <a:endParaRPr lang="hr-HR" dirty="0"/>
          </a:p>
        </p:txBody>
      </p:sp>
      <p:sp>
        <p:nvSpPr>
          <p:cNvPr id="3" name="Rezervirano mjesto sadržaja 2"/>
          <p:cNvSpPr>
            <a:spLocks noGrp="1"/>
          </p:cNvSpPr>
          <p:nvPr>
            <p:ph idx="1"/>
          </p:nvPr>
        </p:nvSpPr>
        <p:spPr>
          <a:xfrm>
            <a:off x="438150" y="691356"/>
            <a:ext cx="10515600" cy="845344"/>
          </a:xfrm>
        </p:spPr>
        <p:txBody>
          <a:bodyPr>
            <a:normAutofit lnSpcReduction="10000"/>
          </a:bodyPr>
          <a:lstStyle/>
          <a:p>
            <a:pPr marL="0" indent="0">
              <a:buNone/>
            </a:pPr>
            <a:r>
              <a:rPr lang="hr-HR" dirty="0" smtClean="0"/>
              <a:t>Dizalicom </a:t>
            </a:r>
            <a:r>
              <a:rPr lang="hr-HR" dirty="0"/>
              <a:t>se rukuje sa 6 različitih naredbi:  lijevo, desno, gore, dolje, uhvati, ispusti</a:t>
            </a:r>
          </a:p>
          <a:p>
            <a:pPr marL="0" indent="0">
              <a:buNone/>
            </a:pPr>
            <a:endParaRPr lang="hr-HR" dirty="0"/>
          </a:p>
        </p:txBody>
      </p:sp>
      <p:pic>
        <p:nvPicPr>
          <p:cNvPr id="4" name="Slika 3"/>
          <p:cNvPicPr>
            <a:picLocks noChangeAspect="1"/>
          </p:cNvPicPr>
          <p:nvPr/>
        </p:nvPicPr>
        <p:blipFill>
          <a:blip r:embed="rId2"/>
          <a:stretch>
            <a:fillRect/>
          </a:stretch>
        </p:blipFill>
        <p:spPr>
          <a:xfrm>
            <a:off x="8763000" y="1072355"/>
            <a:ext cx="3124200" cy="1362075"/>
          </a:xfrm>
          <a:prstGeom prst="rect">
            <a:avLst/>
          </a:prstGeom>
        </p:spPr>
      </p:pic>
      <p:sp>
        <p:nvSpPr>
          <p:cNvPr id="5" name="TekstniOkvir 4"/>
          <p:cNvSpPr txBox="1"/>
          <p:nvPr/>
        </p:nvSpPr>
        <p:spPr>
          <a:xfrm>
            <a:off x="438150" y="2413000"/>
            <a:ext cx="11569700" cy="4247317"/>
          </a:xfrm>
          <a:prstGeom prst="rect">
            <a:avLst/>
          </a:prstGeom>
          <a:noFill/>
        </p:spPr>
        <p:txBody>
          <a:bodyPr wrap="square" rtlCol="0">
            <a:spAutoFit/>
          </a:bodyPr>
          <a:lstStyle/>
          <a:p>
            <a:pPr marL="457200" indent="-457200">
              <a:buFont typeface="Arial" panose="020B0604020202020204" pitchFamily="34" charset="0"/>
              <a:buChar char="•"/>
            </a:pPr>
            <a:r>
              <a:rPr lang="hr-HR" sz="2800" dirty="0" smtClean="0"/>
              <a:t>dolje</a:t>
            </a:r>
            <a:r>
              <a:rPr lang="hr-HR" sz="2800" dirty="0"/>
              <a:t>, uhvati, gore, desno, dolje, pusti, gore, desno, dolje, uhvati, gore, lijevo, lijevo, dolje, pusti, gore, desno, dolje, uhvati, gore, desno, dolje, </a:t>
            </a:r>
            <a:r>
              <a:rPr lang="hr-HR" sz="2800" dirty="0" smtClean="0"/>
              <a:t>pusti</a:t>
            </a:r>
            <a:endParaRPr lang="hr-HR" sz="2800" dirty="0"/>
          </a:p>
          <a:p>
            <a:pPr marL="457200" indent="-457200">
              <a:buFont typeface="Arial" panose="020B0604020202020204" pitchFamily="34" charset="0"/>
              <a:buChar char="•"/>
            </a:pPr>
            <a:r>
              <a:rPr lang="hr-HR" sz="2800" dirty="0"/>
              <a:t>dolje, uhvati, gore, desno, dolje, pusti, gore, desno, dolje, uhvati, gore, lijevo, dolje, pusti, gore, desno, dolje, uhvati, gore, desno, dolje, </a:t>
            </a:r>
            <a:r>
              <a:rPr lang="hr-HR" sz="2800" dirty="0" smtClean="0"/>
              <a:t>pusti</a:t>
            </a:r>
            <a:endParaRPr lang="hr-HR" sz="2800" dirty="0"/>
          </a:p>
          <a:p>
            <a:pPr marL="457200" indent="-457200">
              <a:buFont typeface="Arial" panose="020B0604020202020204" pitchFamily="34" charset="0"/>
              <a:buChar char="•"/>
            </a:pPr>
            <a:r>
              <a:rPr lang="hr-HR" sz="2800" dirty="0"/>
              <a:t>dolje, uhvati, gore, desno, dolje, pusti, gore, desno, desno, dolje, uhvati, gore, lijevo, lijevo, dolje, pusti, gore, desno, dolje, uhvati, gore, desno, dolje, </a:t>
            </a:r>
            <a:r>
              <a:rPr lang="hr-HR" sz="2800" dirty="0" smtClean="0"/>
              <a:t>pusti</a:t>
            </a:r>
            <a:endParaRPr lang="hr-HR" sz="2800" dirty="0"/>
          </a:p>
          <a:p>
            <a:pPr marL="457200" indent="-457200">
              <a:buFont typeface="Arial" panose="020B0604020202020204" pitchFamily="34" charset="0"/>
              <a:buChar char="•"/>
            </a:pPr>
            <a:r>
              <a:rPr lang="hr-HR" sz="2800" dirty="0"/>
              <a:t>dolje, uhvati, gore, dolje, pusti, gore, desno, dolje, uhvati, gore, lijevo, dolje, pusti, gore, desno, dolje, uhvati, gore, desno, dolje, pusti, gore, desno</a:t>
            </a:r>
          </a:p>
          <a:p>
            <a:endParaRPr lang="hr-HR" dirty="0"/>
          </a:p>
        </p:txBody>
      </p:sp>
      <p:sp>
        <p:nvSpPr>
          <p:cNvPr id="6" name="TekstniOkvir 5"/>
          <p:cNvSpPr txBox="1"/>
          <p:nvPr/>
        </p:nvSpPr>
        <p:spPr>
          <a:xfrm>
            <a:off x="438150" y="1458893"/>
            <a:ext cx="8096250" cy="954107"/>
          </a:xfrm>
          <a:prstGeom prst="rect">
            <a:avLst/>
          </a:prstGeom>
          <a:noFill/>
        </p:spPr>
        <p:txBody>
          <a:bodyPr wrap="square" rtlCol="0">
            <a:spAutoFit/>
          </a:bodyPr>
          <a:lstStyle/>
          <a:p>
            <a:r>
              <a:rPr lang="hr-HR" sz="2800" dirty="0" smtClean="0"/>
              <a:t>Koristeći navedene naredbe, zamijeni položaj ova dva sanduka.</a:t>
            </a:r>
            <a:endParaRPr lang="hr-HR" sz="2800" dirty="0"/>
          </a:p>
        </p:txBody>
      </p:sp>
    </p:spTree>
    <p:extLst>
      <p:ext uri="{BB962C8B-B14F-4D97-AF65-F5344CB8AC3E}">
        <p14:creationId xmlns:p14="http://schemas.microsoft.com/office/powerpoint/2010/main" val="4263613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8000" y="365125"/>
            <a:ext cx="10845800" cy="600075"/>
          </a:xfrm>
        </p:spPr>
        <p:txBody>
          <a:bodyPr>
            <a:normAutofit fontScale="90000"/>
          </a:bodyPr>
          <a:lstStyle/>
          <a:p>
            <a:r>
              <a:rPr lang="hr-HR" dirty="0" smtClean="0"/>
              <a:t>Dizalo</a:t>
            </a:r>
            <a:endParaRPr lang="hr-HR" dirty="0"/>
          </a:p>
        </p:txBody>
      </p:sp>
      <p:sp>
        <p:nvSpPr>
          <p:cNvPr id="3" name="Rezervirano mjesto sadržaja 2"/>
          <p:cNvSpPr>
            <a:spLocks noGrp="1"/>
          </p:cNvSpPr>
          <p:nvPr>
            <p:ph idx="1"/>
          </p:nvPr>
        </p:nvSpPr>
        <p:spPr>
          <a:xfrm>
            <a:off x="838200" y="965200"/>
            <a:ext cx="10515600" cy="1909690"/>
          </a:xfrm>
        </p:spPr>
        <p:txBody>
          <a:bodyPr>
            <a:normAutofit/>
          </a:bodyPr>
          <a:lstStyle/>
          <a:p>
            <a:pPr marL="0" indent="0">
              <a:buNone/>
            </a:pPr>
            <a:r>
              <a:rPr lang="hr-HR" dirty="0" smtClean="0"/>
              <a:t>3 </a:t>
            </a:r>
            <a:r>
              <a:rPr lang="hr-HR" dirty="0"/>
              <a:t>dabra ulaze u lift. Na 9 su katu. Jedan treba ići na 1., drugi na 16. a treći na 20. kat. </a:t>
            </a:r>
            <a:br>
              <a:rPr lang="hr-HR" dirty="0"/>
            </a:br>
            <a:endParaRPr lang="hr-HR" dirty="0" smtClean="0"/>
          </a:p>
          <a:p>
            <a:pPr marL="0" indent="0">
              <a:buNone/>
            </a:pPr>
            <a:r>
              <a:rPr lang="hr-HR" dirty="0" smtClean="0"/>
              <a:t>Kojim </a:t>
            </a:r>
            <a:r>
              <a:rPr lang="hr-HR" dirty="0"/>
              <a:t>redom treba lift ići, da bi put bio najkraći?</a:t>
            </a:r>
          </a:p>
          <a:p>
            <a:endParaRPr lang="hr-HR" dirty="0"/>
          </a:p>
        </p:txBody>
      </p:sp>
      <p:pic>
        <p:nvPicPr>
          <p:cNvPr id="4" name="Slika 3"/>
          <p:cNvPicPr>
            <a:picLocks noChangeAspect="1"/>
          </p:cNvPicPr>
          <p:nvPr/>
        </p:nvPicPr>
        <p:blipFill>
          <a:blip r:embed="rId2"/>
          <a:stretch>
            <a:fillRect/>
          </a:stretch>
        </p:blipFill>
        <p:spPr>
          <a:xfrm>
            <a:off x="8647113" y="1695450"/>
            <a:ext cx="2224088" cy="2358881"/>
          </a:xfrm>
          <a:prstGeom prst="rect">
            <a:avLst/>
          </a:prstGeom>
        </p:spPr>
      </p:pic>
      <p:sp>
        <p:nvSpPr>
          <p:cNvPr id="5" name="TekstniOkvir 4"/>
          <p:cNvSpPr txBox="1"/>
          <p:nvPr/>
        </p:nvSpPr>
        <p:spPr>
          <a:xfrm>
            <a:off x="1453357" y="2874890"/>
            <a:ext cx="6578600" cy="3385542"/>
          </a:xfrm>
          <a:prstGeom prst="rect">
            <a:avLst/>
          </a:prstGeom>
          <a:noFill/>
        </p:spPr>
        <p:txBody>
          <a:bodyPr wrap="square" rtlCol="0">
            <a:spAutoFit/>
          </a:bodyPr>
          <a:lstStyle/>
          <a:p>
            <a:pPr marL="342900" indent="-342900">
              <a:buFont typeface="+mj-lt"/>
              <a:buAutoNum type="alphaLcParenR"/>
            </a:pPr>
            <a:r>
              <a:rPr lang="hr-HR" sz="2800" dirty="0"/>
              <a:t>9 -&gt; 16 -&gt; 20 -&gt; 1</a:t>
            </a:r>
            <a:br>
              <a:rPr lang="hr-HR" sz="2800" dirty="0"/>
            </a:br>
            <a:endParaRPr lang="hr-HR" sz="2800" dirty="0"/>
          </a:p>
          <a:p>
            <a:pPr marL="342900" indent="-342900">
              <a:buFont typeface="+mj-lt"/>
              <a:buAutoNum type="alphaLcParenR"/>
            </a:pPr>
            <a:r>
              <a:rPr lang="hr-HR" sz="2800" dirty="0"/>
              <a:t>9 -&gt; 20 -&gt; 16 -&gt; 1</a:t>
            </a:r>
            <a:br>
              <a:rPr lang="hr-HR" sz="2800" dirty="0"/>
            </a:br>
            <a:endParaRPr lang="hr-HR" sz="2800" dirty="0"/>
          </a:p>
          <a:p>
            <a:pPr marL="342900" indent="-342900">
              <a:buFont typeface="+mj-lt"/>
              <a:buAutoNum type="alphaLcParenR"/>
            </a:pPr>
            <a:r>
              <a:rPr lang="hr-HR" sz="2800" dirty="0"/>
              <a:t>9 -&gt; 1 -&gt; 16 -&gt; 20</a:t>
            </a:r>
            <a:br>
              <a:rPr lang="hr-HR" sz="2800" dirty="0"/>
            </a:br>
            <a:endParaRPr lang="hr-HR" sz="2800" dirty="0"/>
          </a:p>
          <a:p>
            <a:pPr marL="342900" indent="-342900">
              <a:buFont typeface="+mj-lt"/>
              <a:buAutoNum type="alphaLcParenR"/>
            </a:pPr>
            <a:r>
              <a:rPr lang="hr-HR" sz="2800" dirty="0"/>
              <a:t>9 -&gt; 16 -&gt; 1 -&gt; 20</a:t>
            </a:r>
          </a:p>
          <a:p>
            <a:pPr marL="342900" indent="-342900">
              <a:buFont typeface="+mj-lt"/>
              <a:buAutoNum type="alphaLcParenR"/>
            </a:pPr>
            <a:endParaRPr lang="hr-HR" dirty="0"/>
          </a:p>
        </p:txBody>
      </p:sp>
    </p:spTree>
    <p:extLst>
      <p:ext uri="{BB962C8B-B14F-4D97-AF65-F5344CB8AC3E}">
        <p14:creationId xmlns:p14="http://schemas.microsoft.com/office/powerpoint/2010/main" val="7698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365125"/>
            <a:ext cx="11061700" cy="447675"/>
          </a:xfrm>
        </p:spPr>
        <p:txBody>
          <a:bodyPr>
            <a:normAutofit fontScale="90000"/>
          </a:bodyPr>
          <a:lstStyle/>
          <a:p>
            <a:r>
              <a:rPr lang="hr-HR" dirty="0" smtClean="0"/>
              <a:t>Donošenje vode</a:t>
            </a:r>
            <a:endParaRPr lang="hr-HR" dirty="0"/>
          </a:p>
        </p:txBody>
      </p:sp>
      <p:sp>
        <p:nvSpPr>
          <p:cNvPr id="3" name="Rezervirano mjesto sadržaja 2"/>
          <p:cNvSpPr>
            <a:spLocks noGrp="1"/>
          </p:cNvSpPr>
          <p:nvPr>
            <p:ph idx="1"/>
          </p:nvPr>
        </p:nvSpPr>
        <p:spPr>
          <a:xfrm>
            <a:off x="565150" y="811213"/>
            <a:ext cx="10515600" cy="3279775"/>
          </a:xfrm>
        </p:spPr>
        <p:txBody>
          <a:bodyPr/>
          <a:lstStyle/>
          <a:p>
            <a:pPr marL="0" indent="0">
              <a:buNone/>
            </a:pPr>
            <a:r>
              <a:rPr lang="hr-HR" dirty="0" smtClean="0"/>
              <a:t>Svakog </a:t>
            </a:r>
            <a:r>
              <a:rPr lang="hr-HR" dirty="0"/>
              <a:t>dana poslije škole, Sara puni svoju kadu za kupanje vodom.</a:t>
            </a:r>
            <a:br>
              <a:rPr lang="hr-HR" dirty="0"/>
            </a:br>
            <a:r>
              <a:rPr lang="hr-HR" dirty="0"/>
              <a:t>Sara ima dvije kante koje koristi kako bi donijela vodu s obližnjeg izvora. Velika kanta ima 2x veći kapacitet od male. Kada za kupanje ima kapacitet sedam malih kanti vode.</a:t>
            </a:r>
            <a:br>
              <a:rPr lang="hr-HR" dirty="0"/>
            </a:br>
            <a:r>
              <a:rPr lang="hr-HR" dirty="0"/>
              <a:t>Sari je potrebno 3 minuta hoda, od kade do izvora, kada nosi bilo koju praznu kantu. Svaki puta nosi po jednu kantu vode. Kad se vraća s malom ili velikom kantom punom vode, potrebno joj je 4 ili 5 minuta od izvora do kade, ovisno o veličine kante.</a:t>
            </a:r>
          </a:p>
          <a:p>
            <a:endParaRPr lang="hr-HR" dirty="0"/>
          </a:p>
        </p:txBody>
      </p:sp>
      <p:pic>
        <p:nvPicPr>
          <p:cNvPr id="4" name="Slika 3"/>
          <p:cNvPicPr>
            <a:picLocks noChangeAspect="1"/>
          </p:cNvPicPr>
          <p:nvPr/>
        </p:nvPicPr>
        <p:blipFill>
          <a:blip r:embed="rId2"/>
          <a:stretch>
            <a:fillRect/>
          </a:stretch>
        </p:blipFill>
        <p:spPr>
          <a:xfrm>
            <a:off x="9105901" y="3848030"/>
            <a:ext cx="2743200" cy="2251146"/>
          </a:xfrm>
          <a:prstGeom prst="rect">
            <a:avLst/>
          </a:prstGeom>
        </p:spPr>
      </p:pic>
      <p:sp>
        <p:nvSpPr>
          <p:cNvPr id="5" name="TekstniOkvir 4"/>
          <p:cNvSpPr txBox="1"/>
          <p:nvPr/>
        </p:nvSpPr>
        <p:spPr>
          <a:xfrm>
            <a:off x="565150" y="3962400"/>
            <a:ext cx="8223250" cy="2677656"/>
          </a:xfrm>
          <a:prstGeom prst="rect">
            <a:avLst/>
          </a:prstGeom>
          <a:noFill/>
        </p:spPr>
        <p:txBody>
          <a:bodyPr wrap="square" rtlCol="0">
            <a:spAutoFit/>
          </a:bodyPr>
          <a:lstStyle/>
          <a:p>
            <a:r>
              <a:rPr lang="hr-HR" sz="2800" dirty="0"/>
              <a:t>Koliko je najmanje vremena potrebno Sari da napuni kadu za kupanje vodom s izvora</a:t>
            </a:r>
            <a:r>
              <a:rPr lang="hr-HR" sz="2800" dirty="0" smtClean="0"/>
              <a:t>?</a:t>
            </a:r>
            <a:endParaRPr lang="hr-HR" sz="2800" dirty="0"/>
          </a:p>
          <a:p>
            <a:pPr marL="285750" indent="-285750">
              <a:buFont typeface="Arial" panose="020B0604020202020204" pitchFamily="34" charset="0"/>
              <a:buChar char="•"/>
            </a:pPr>
            <a:r>
              <a:rPr lang="hr-HR" sz="2800" dirty="0"/>
              <a:t>19 </a:t>
            </a:r>
            <a:r>
              <a:rPr lang="hr-HR" sz="2800" dirty="0" smtClean="0"/>
              <a:t>minuta</a:t>
            </a:r>
            <a:endParaRPr lang="hr-HR" sz="2800" dirty="0"/>
          </a:p>
          <a:p>
            <a:pPr marL="285750" indent="-285750">
              <a:buFont typeface="Arial" panose="020B0604020202020204" pitchFamily="34" charset="0"/>
              <a:buChar char="•"/>
            </a:pPr>
            <a:r>
              <a:rPr lang="hr-HR" sz="2800" dirty="0"/>
              <a:t>31 </a:t>
            </a:r>
            <a:r>
              <a:rPr lang="hr-HR" sz="2800" dirty="0" smtClean="0"/>
              <a:t>minuta</a:t>
            </a:r>
            <a:endParaRPr lang="hr-HR" sz="2800" dirty="0"/>
          </a:p>
          <a:p>
            <a:pPr marL="285750" indent="-285750">
              <a:buFont typeface="Arial" panose="020B0604020202020204" pitchFamily="34" charset="0"/>
              <a:buChar char="•"/>
            </a:pPr>
            <a:r>
              <a:rPr lang="hr-HR" sz="2800" dirty="0"/>
              <a:t>28 </a:t>
            </a:r>
            <a:r>
              <a:rPr lang="hr-HR" sz="2800" dirty="0" smtClean="0"/>
              <a:t>minuta</a:t>
            </a:r>
            <a:endParaRPr lang="hr-HR" sz="2800" dirty="0"/>
          </a:p>
          <a:p>
            <a:pPr marL="285750" indent="-285750">
              <a:buFont typeface="Arial" panose="020B0604020202020204" pitchFamily="34" charset="0"/>
              <a:buChar char="•"/>
            </a:pPr>
            <a:r>
              <a:rPr lang="hr-HR" sz="2800" dirty="0"/>
              <a:t>49 </a:t>
            </a:r>
            <a:r>
              <a:rPr lang="hr-HR" sz="2800" dirty="0" smtClean="0"/>
              <a:t>minuta</a:t>
            </a:r>
            <a:endParaRPr lang="hr-HR" sz="2800" dirty="0"/>
          </a:p>
        </p:txBody>
      </p:sp>
    </p:spTree>
    <p:extLst>
      <p:ext uri="{BB962C8B-B14F-4D97-AF65-F5344CB8AC3E}">
        <p14:creationId xmlns:p14="http://schemas.microsoft.com/office/powerpoint/2010/main" val="268426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365125"/>
            <a:ext cx="11150600" cy="307975"/>
          </a:xfrm>
        </p:spPr>
        <p:txBody>
          <a:bodyPr>
            <a:normAutofit fontScale="90000"/>
          </a:bodyPr>
          <a:lstStyle/>
          <a:p>
            <a:r>
              <a:rPr lang="hr-HR" dirty="0" smtClean="0"/>
              <a:t>Društvena mreža </a:t>
            </a:r>
            <a:r>
              <a:rPr lang="hr-HR" dirty="0" err="1" smtClean="0"/>
              <a:t>Dabrograda</a:t>
            </a:r>
            <a:endParaRPr lang="hr-HR" dirty="0"/>
          </a:p>
        </p:txBody>
      </p:sp>
      <p:sp>
        <p:nvSpPr>
          <p:cNvPr id="3" name="Rezervirano mjesto sadržaja 2"/>
          <p:cNvSpPr>
            <a:spLocks noGrp="1"/>
          </p:cNvSpPr>
          <p:nvPr>
            <p:ph idx="1"/>
          </p:nvPr>
        </p:nvSpPr>
        <p:spPr>
          <a:xfrm>
            <a:off x="660400" y="860425"/>
            <a:ext cx="10515600" cy="2022475"/>
          </a:xfrm>
        </p:spPr>
        <p:txBody>
          <a:bodyPr/>
          <a:lstStyle/>
          <a:p>
            <a:pPr marL="0" indent="0">
              <a:buNone/>
            </a:pPr>
            <a:r>
              <a:rPr lang="hr-HR" dirty="0" smtClean="0"/>
              <a:t>Slike </a:t>
            </a:r>
            <a:r>
              <a:rPr lang="hr-HR" dirty="0"/>
              <a:t>prikazuju istu informaciju o prijateljstvu među dabrovima koji žive u zajednici. Na primjer, dabar A je prijatelj samo sa dabrom B (i dabar B je naravno prijatelj sa dabrom A). Ako se dabar A želi sprijateljiti sa dabrom C, mora ga predstaviti dabar B (kao zajednički prijatelj dabrova A i C).</a:t>
            </a:r>
          </a:p>
          <a:p>
            <a:pPr marL="0" indent="0">
              <a:buNone/>
            </a:pPr>
            <a:endParaRPr lang="hr-HR" dirty="0"/>
          </a:p>
        </p:txBody>
      </p:sp>
      <p:pic>
        <p:nvPicPr>
          <p:cNvPr id="4" name="Slika 3"/>
          <p:cNvPicPr>
            <a:picLocks noChangeAspect="1"/>
          </p:cNvPicPr>
          <p:nvPr/>
        </p:nvPicPr>
        <p:blipFill>
          <a:blip r:embed="rId2"/>
          <a:stretch>
            <a:fillRect/>
          </a:stretch>
        </p:blipFill>
        <p:spPr>
          <a:xfrm>
            <a:off x="3287712" y="2541587"/>
            <a:ext cx="4600575" cy="1266825"/>
          </a:xfrm>
          <a:prstGeom prst="rect">
            <a:avLst/>
          </a:prstGeom>
        </p:spPr>
      </p:pic>
      <p:sp>
        <p:nvSpPr>
          <p:cNvPr id="5" name="TekstniOkvir 4"/>
          <p:cNvSpPr txBox="1"/>
          <p:nvPr/>
        </p:nvSpPr>
        <p:spPr>
          <a:xfrm>
            <a:off x="482600" y="3808412"/>
            <a:ext cx="10693400" cy="954107"/>
          </a:xfrm>
          <a:prstGeom prst="rect">
            <a:avLst/>
          </a:prstGeom>
          <a:noFill/>
        </p:spPr>
        <p:txBody>
          <a:bodyPr wrap="square" rtlCol="0">
            <a:spAutoFit/>
          </a:bodyPr>
          <a:lstStyle/>
          <a:p>
            <a:r>
              <a:rPr lang="hr-HR" sz="2800" dirty="0"/>
              <a:t>Sljedeća tablica opisuje prijateljstvo 7 dabrova. Koji je minimalan broj predstavljanja potreban dabru A, ako se želi sprijateljiti s dabrom G?</a:t>
            </a:r>
          </a:p>
        </p:txBody>
      </p:sp>
      <p:pic>
        <p:nvPicPr>
          <p:cNvPr id="6" name="Slika 5"/>
          <p:cNvPicPr>
            <a:picLocks noChangeAspect="1"/>
          </p:cNvPicPr>
          <p:nvPr/>
        </p:nvPicPr>
        <p:blipFill>
          <a:blip r:embed="rId3"/>
          <a:stretch>
            <a:fillRect/>
          </a:stretch>
        </p:blipFill>
        <p:spPr>
          <a:xfrm>
            <a:off x="5867400" y="4659633"/>
            <a:ext cx="2273300" cy="2056796"/>
          </a:xfrm>
          <a:prstGeom prst="rect">
            <a:avLst/>
          </a:prstGeom>
        </p:spPr>
      </p:pic>
      <p:sp>
        <p:nvSpPr>
          <p:cNvPr id="7" name="TekstniOkvir 6"/>
          <p:cNvSpPr txBox="1"/>
          <p:nvPr/>
        </p:nvSpPr>
        <p:spPr>
          <a:xfrm>
            <a:off x="1981199" y="4850843"/>
            <a:ext cx="4508500" cy="2092881"/>
          </a:xfrm>
          <a:prstGeom prst="rect">
            <a:avLst/>
          </a:prstGeom>
          <a:noFill/>
        </p:spPr>
        <p:txBody>
          <a:bodyPr wrap="square" rtlCol="0">
            <a:spAutoFit/>
          </a:bodyPr>
          <a:lstStyle/>
          <a:p>
            <a:pPr marL="457200" indent="-457200">
              <a:buFont typeface="Arial" panose="020B0604020202020204" pitchFamily="34" charset="0"/>
              <a:buChar char="•"/>
            </a:pPr>
            <a:r>
              <a:rPr lang="hr-HR" sz="2800" dirty="0" smtClean="0"/>
              <a:t>Četiri</a:t>
            </a:r>
            <a:endParaRPr lang="hr-HR" sz="2800" dirty="0"/>
          </a:p>
          <a:p>
            <a:pPr marL="457200" indent="-457200">
              <a:buFont typeface="Arial" panose="020B0604020202020204" pitchFamily="34" charset="0"/>
              <a:buChar char="•"/>
            </a:pPr>
            <a:r>
              <a:rPr lang="hr-HR" sz="2800" dirty="0" smtClean="0"/>
              <a:t>Tri</a:t>
            </a:r>
            <a:endParaRPr lang="hr-HR" sz="2800" dirty="0"/>
          </a:p>
          <a:p>
            <a:pPr marL="457200" indent="-457200">
              <a:buFont typeface="Arial" panose="020B0604020202020204" pitchFamily="34" charset="0"/>
              <a:buChar char="•"/>
            </a:pPr>
            <a:r>
              <a:rPr lang="hr-HR" sz="2800" dirty="0" smtClean="0"/>
              <a:t>Dva</a:t>
            </a:r>
            <a:endParaRPr lang="hr-HR" sz="2800" dirty="0"/>
          </a:p>
          <a:p>
            <a:pPr marL="457200" indent="-457200">
              <a:buFont typeface="Arial" panose="020B0604020202020204" pitchFamily="34" charset="0"/>
              <a:buChar char="•"/>
            </a:pPr>
            <a:r>
              <a:rPr lang="hr-HR" sz="2800" dirty="0"/>
              <a:t>Jedan</a:t>
            </a:r>
          </a:p>
          <a:p>
            <a:endParaRPr lang="hr-HR" dirty="0"/>
          </a:p>
        </p:txBody>
      </p:sp>
    </p:spTree>
    <p:extLst>
      <p:ext uri="{BB962C8B-B14F-4D97-AF65-F5344CB8AC3E}">
        <p14:creationId xmlns:p14="http://schemas.microsoft.com/office/powerpoint/2010/main" val="229829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Uvjeti korištenja</a:t>
            </a:r>
            <a:endParaRPr lang="hr-HR" dirty="0"/>
          </a:p>
        </p:txBody>
      </p:sp>
      <p:sp>
        <p:nvSpPr>
          <p:cNvPr id="3" name="Rezervirano mjesto sadržaja 2"/>
          <p:cNvSpPr>
            <a:spLocks noGrp="1"/>
          </p:cNvSpPr>
          <p:nvPr>
            <p:ph idx="1"/>
          </p:nvPr>
        </p:nvSpPr>
        <p:spPr/>
        <p:txBody>
          <a:bodyPr>
            <a:normAutofit lnSpcReduction="10000"/>
          </a:bodyPr>
          <a:lstStyle/>
          <a:p>
            <a:r>
              <a:rPr lang="hr-HR" sz="3200" dirty="0" smtClean="0"/>
              <a:t>Pitanja su prevedena s prošlih natjecanja u raznim zemljama.</a:t>
            </a:r>
          </a:p>
          <a:p>
            <a:r>
              <a:rPr lang="hr-HR" sz="3200" dirty="0" smtClean="0"/>
              <a:t>Nisu lektorirana</a:t>
            </a:r>
          </a:p>
          <a:p>
            <a:r>
              <a:rPr lang="hr-HR" sz="3200" dirty="0" smtClean="0"/>
              <a:t>Sva pitanja se pojavljuju u kolegiju Dabar na </a:t>
            </a:r>
            <a:r>
              <a:rPr lang="hr-HR" sz="3200" dirty="0" err="1" smtClean="0"/>
              <a:t>CARNetovom</a:t>
            </a:r>
            <a:r>
              <a:rPr lang="hr-HR" sz="3200" dirty="0" smtClean="0"/>
              <a:t> </a:t>
            </a:r>
            <a:r>
              <a:rPr lang="hr-HR" sz="3200" dirty="0" err="1" smtClean="0"/>
              <a:t>Loomenu</a:t>
            </a:r>
            <a:endParaRPr lang="hr-HR" sz="3200" dirty="0" smtClean="0"/>
          </a:p>
          <a:p>
            <a:r>
              <a:rPr lang="en-US" sz="3200" dirty="0" smtClean="0"/>
              <a:t>Copyright </a:t>
            </a:r>
            <a:r>
              <a:rPr lang="en-US" sz="3200" dirty="0"/>
              <a:t>© 2016 </a:t>
            </a:r>
            <a:r>
              <a:rPr lang="en-US" sz="3200" dirty="0" err="1"/>
              <a:t>Bebras</a:t>
            </a:r>
            <a:r>
              <a:rPr lang="en-US" sz="3200" dirty="0"/>
              <a:t> – International Contest on Informatics and Computer Fluency. This work is licensed under a Creative Commons Attribution-</a:t>
            </a:r>
            <a:r>
              <a:rPr lang="en-US" sz="3200" dirty="0" err="1"/>
              <a:t>ShareAlike</a:t>
            </a:r>
            <a:r>
              <a:rPr lang="en-US" sz="3200" dirty="0"/>
              <a:t> 3.0 </a:t>
            </a:r>
            <a:r>
              <a:rPr lang="en-US" sz="3200" dirty="0" err="1"/>
              <a:t>Unported</a:t>
            </a:r>
            <a:r>
              <a:rPr lang="en-US" sz="3200" dirty="0"/>
              <a:t> License (CC BY-SA 3.0). Visit: </a:t>
            </a:r>
            <a:r>
              <a:rPr lang="en-US" sz="3200" dirty="0">
                <a:hlinkClick r:id="rId2"/>
              </a:rPr>
              <a:t>http://creativecommons.org/licenses/by-sa/3.0/</a:t>
            </a:r>
            <a:endParaRPr lang="hr-HR" sz="3200" dirty="0"/>
          </a:p>
          <a:p>
            <a:endParaRPr lang="hr-HR" dirty="0"/>
          </a:p>
        </p:txBody>
      </p:sp>
    </p:spTree>
    <p:extLst>
      <p:ext uri="{BB962C8B-B14F-4D97-AF65-F5344CB8AC3E}">
        <p14:creationId xmlns:p14="http://schemas.microsoft.com/office/powerpoint/2010/main" val="3517775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65125"/>
            <a:ext cx="11036300" cy="219075"/>
          </a:xfrm>
        </p:spPr>
        <p:txBody>
          <a:bodyPr>
            <a:normAutofit fontScale="90000"/>
          </a:bodyPr>
          <a:lstStyle/>
          <a:p>
            <a:r>
              <a:rPr lang="hr-HR" dirty="0" smtClean="0"/>
              <a:t>Drveće u šumi</a:t>
            </a:r>
            <a:endParaRPr lang="hr-HR" dirty="0"/>
          </a:p>
        </p:txBody>
      </p:sp>
      <p:sp>
        <p:nvSpPr>
          <p:cNvPr id="3" name="Rezervirano mjesto sadržaja 2"/>
          <p:cNvSpPr>
            <a:spLocks noGrp="1"/>
          </p:cNvSpPr>
          <p:nvPr>
            <p:ph idx="1"/>
          </p:nvPr>
        </p:nvSpPr>
        <p:spPr>
          <a:xfrm>
            <a:off x="577850" y="822325"/>
            <a:ext cx="10515600" cy="1628775"/>
          </a:xfrm>
        </p:spPr>
        <p:txBody>
          <a:bodyPr/>
          <a:lstStyle/>
          <a:p>
            <a:pPr marL="0" indent="0">
              <a:buNone/>
            </a:pPr>
            <a:r>
              <a:rPr lang="hr-HR" dirty="0" smtClean="0"/>
              <a:t>U </a:t>
            </a:r>
            <a:r>
              <a:rPr lang="hr-HR" dirty="0"/>
              <a:t>šumi rastu dvije vrste stabala. Stablo tipa A živi samo jednu godinu (od faze sjemena), na kraju godine nestaje i ostavlja sjeme za stablo tipa B. Stablo tipa B živi vječno, a na kraju svake godine ostavlja sjeme za stablo tipa A.</a:t>
            </a:r>
          </a:p>
          <a:p>
            <a:pPr marL="0" indent="0">
              <a:buNone/>
            </a:pPr>
            <a:endParaRPr lang="hr-HR" dirty="0"/>
          </a:p>
        </p:txBody>
      </p:sp>
      <p:pic>
        <p:nvPicPr>
          <p:cNvPr id="4" name="Slika 3"/>
          <p:cNvPicPr>
            <a:picLocks noChangeAspect="1"/>
          </p:cNvPicPr>
          <p:nvPr/>
        </p:nvPicPr>
        <p:blipFill>
          <a:blip r:embed="rId2"/>
          <a:stretch>
            <a:fillRect/>
          </a:stretch>
        </p:blipFill>
        <p:spPr>
          <a:xfrm>
            <a:off x="3570287" y="2178050"/>
            <a:ext cx="4314825" cy="1790700"/>
          </a:xfrm>
          <a:prstGeom prst="rect">
            <a:avLst/>
          </a:prstGeom>
        </p:spPr>
      </p:pic>
      <p:sp>
        <p:nvSpPr>
          <p:cNvPr id="5" name="TekstniOkvir 4"/>
          <p:cNvSpPr txBox="1"/>
          <p:nvPr/>
        </p:nvSpPr>
        <p:spPr>
          <a:xfrm>
            <a:off x="577850" y="3806825"/>
            <a:ext cx="10801350" cy="2954655"/>
          </a:xfrm>
          <a:prstGeom prst="rect">
            <a:avLst/>
          </a:prstGeom>
          <a:noFill/>
        </p:spPr>
        <p:txBody>
          <a:bodyPr wrap="square" rtlCol="0">
            <a:spAutoFit/>
          </a:bodyPr>
          <a:lstStyle/>
          <a:p>
            <a:r>
              <a:rPr lang="hr-HR" sz="2800" dirty="0"/>
              <a:t>Ako na početku imamo samo jedno sjeme tipa A, koliko ćemo stabala tipa A i stabala tipa B imati nakon 10 godina</a:t>
            </a:r>
            <a:r>
              <a:rPr lang="hr-HR" sz="2800" dirty="0" smtClean="0"/>
              <a:t>?</a:t>
            </a:r>
            <a:endParaRPr lang="hr-HR" sz="2800" dirty="0"/>
          </a:p>
          <a:p>
            <a:pPr marL="342900" indent="-342900">
              <a:buFont typeface="+mj-lt"/>
              <a:buAutoNum type="alphaLcParenR"/>
            </a:pPr>
            <a:r>
              <a:rPr lang="hr-HR" sz="2800" dirty="0"/>
              <a:t>34 A , 20 </a:t>
            </a:r>
            <a:r>
              <a:rPr lang="hr-HR" sz="2800" dirty="0" smtClean="0"/>
              <a:t>B</a:t>
            </a:r>
            <a:endParaRPr lang="hr-HR" sz="2800" dirty="0"/>
          </a:p>
          <a:p>
            <a:pPr marL="342900" indent="-342900">
              <a:buFont typeface="+mj-lt"/>
              <a:buAutoNum type="alphaLcParenR"/>
            </a:pPr>
            <a:r>
              <a:rPr lang="hr-HR" sz="2800" dirty="0"/>
              <a:t>54 A , 144 </a:t>
            </a:r>
            <a:r>
              <a:rPr lang="hr-HR" sz="2800" dirty="0" smtClean="0"/>
              <a:t>B</a:t>
            </a:r>
            <a:endParaRPr lang="hr-HR" sz="2800" dirty="0"/>
          </a:p>
          <a:p>
            <a:pPr marL="342900" indent="-342900">
              <a:buFont typeface="+mj-lt"/>
              <a:buAutoNum type="alphaLcParenR"/>
            </a:pPr>
            <a:r>
              <a:rPr lang="hr-HR" sz="2800" dirty="0"/>
              <a:t>34 A , 55 </a:t>
            </a:r>
            <a:r>
              <a:rPr lang="hr-HR" sz="2800" dirty="0" smtClean="0"/>
              <a:t>B</a:t>
            </a:r>
            <a:endParaRPr lang="hr-HR" sz="2800" dirty="0"/>
          </a:p>
          <a:p>
            <a:pPr marL="342900" indent="-342900">
              <a:buFont typeface="+mj-lt"/>
              <a:buAutoNum type="alphaLcParenR"/>
            </a:pPr>
            <a:r>
              <a:rPr lang="hr-HR" sz="2800" dirty="0"/>
              <a:t>121 A , 55 B</a:t>
            </a:r>
          </a:p>
          <a:p>
            <a:endParaRPr lang="hr-HR" dirty="0"/>
          </a:p>
        </p:txBody>
      </p:sp>
    </p:spTree>
    <p:extLst>
      <p:ext uri="{BB962C8B-B14F-4D97-AF65-F5344CB8AC3E}">
        <p14:creationId xmlns:p14="http://schemas.microsoft.com/office/powerpoint/2010/main" val="2634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365125"/>
            <a:ext cx="11049000" cy="511175"/>
          </a:xfrm>
        </p:spPr>
        <p:txBody>
          <a:bodyPr>
            <a:normAutofit fontScale="90000"/>
          </a:bodyPr>
          <a:lstStyle/>
          <a:p>
            <a:r>
              <a:rPr lang="pl-PL" dirty="0" smtClean="0"/>
              <a:t>Gljive</a:t>
            </a:r>
            <a:endParaRPr lang="hr-HR" dirty="0"/>
          </a:p>
        </p:txBody>
      </p:sp>
      <p:sp>
        <p:nvSpPr>
          <p:cNvPr id="3" name="Rezervirano mjesto sadržaja 2"/>
          <p:cNvSpPr>
            <a:spLocks noGrp="1"/>
          </p:cNvSpPr>
          <p:nvPr>
            <p:ph idx="1"/>
          </p:nvPr>
        </p:nvSpPr>
        <p:spPr>
          <a:xfrm>
            <a:off x="571501" y="1038904"/>
            <a:ext cx="10515600" cy="574675"/>
          </a:xfrm>
        </p:spPr>
        <p:txBody>
          <a:bodyPr/>
          <a:lstStyle/>
          <a:p>
            <a:pPr marL="0" indent="0">
              <a:buNone/>
            </a:pPr>
            <a:r>
              <a:rPr lang="pl-PL" dirty="0" smtClean="0"/>
              <a:t>Dabrovi </a:t>
            </a:r>
            <a:r>
              <a:rPr lang="pl-PL" dirty="0"/>
              <a:t>su na pozicijama kako je prikazano na slici:</a:t>
            </a:r>
          </a:p>
          <a:p>
            <a:endParaRPr lang="hr-HR" dirty="0"/>
          </a:p>
        </p:txBody>
      </p:sp>
      <p:pic>
        <p:nvPicPr>
          <p:cNvPr id="4" name="Slika 3"/>
          <p:cNvPicPr>
            <a:picLocks noChangeAspect="1"/>
          </p:cNvPicPr>
          <p:nvPr/>
        </p:nvPicPr>
        <p:blipFill>
          <a:blip r:embed="rId2"/>
          <a:stretch>
            <a:fillRect/>
          </a:stretch>
        </p:blipFill>
        <p:spPr>
          <a:xfrm>
            <a:off x="8382001" y="620712"/>
            <a:ext cx="2755900" cy="2558167"/>
          </a:xfrm>
          <a:prstGeom prst="rect">
            <a:avLst/>
          </a:prstGeom>
        </p:spPr>
      </p:pic>
      <p:sp>
        <p:nvSpPr>
          <p:cNvPr id="5" name="TekstniOkvir 4"/>
          <p:cNvSpPr txBox="1"/>
          <p:nvPr/>
        </p:nvSpPr>
        <p:spPr>
          <a:xfrm>
            <a:off x="571501" y="1638185"/>
            <a:ext cx="7543800" cy="523220"/>
          </a:xfrm>
          <a:prstGeom prst="rect">
            <a:avLst/>
          </a:prstGeom>
          <a:noFill/>
        </p:spPr>
        <p:txBody>
          <a:bodyPr wrap="square" rtlCol="0">
            <a:spAutoFit/>
          </a:bodyPr>
          <a:lstStyle/>
          <a:p>
            <a:r>
              <a:rPr lang="hr-HR" sz="2800" dirty="0"/>
              <a:t>Skupljaju gljive i kreću se na sljedeći način:</a:t>
            </a:r>
          </a:p>
        </p:txBody>
      </p:sp>
      <p:pic>
        <p:nvPicPr>
          <p:cNvPr id="6" name="Slika 5"/>
          <p:cNvPicPr>
            <a:picLocks noChangeAspect="1"/>
          </p:cNvPicPr>
          <p:nvPr/>
        </p:nvPicPr>
        <p:blipFill>
          <a:blip r:embed="rId3"/>
          <a:stretch>
            <a:fillRect/>
          </a:stretch>
        </p:blipFill>
        <p:spPr>
          <a:xfrm>
            <a:off x="2946400" y="2239544"/>
            <a:ext cx="1685925" cy="1562100"/>
          </a:xfrm>
          <a:prstGeom prst="rect">
            <a:avLst/>
          </a:prstGeom>
        </p:spPr>
      </p:pic>
      <p:sp>
        <p:nvSpPr>
          <p:cNvPr id="7" name="TekstniOkvir 6"/>
          <p:cNvSpPr txBox="1"/>
          <p:nvPr/>
        </p:nvSpPr>
        <p:spPr>
          <a:xfrm>
            <a:off x="571500" y="3749732"/>
            <a:ext cx="11036299" cy="523220"/>
          </a:xfrm>
          <a:prstGeom prst="rect">
            <a:avLst/>
          </a:prstGeom>
          <a:noFill/>
        </p:spPr>
        <p:txBody>
          <a:bodyPr wrap="square" rtlCol="0">
            <a:spAutoFit/>
          </a:bodyPr>
          <a:lstStyle/>
          <a:p>
            <a:r>
              <a:rPr lang="hr-HR" sz="2800" dirty="0"/>
              <a:t>Koliko je gljiva skupio svaki dabar, redom kako su prikazani na donjoj slici?</a:t>
            </a:r>
          </a:p>
        </p:txBody>
      </p:sp>
      <p:pic>
        <p:nvPicPr>
          <p:cNvPr id="8" name="Slika 7"/>
          <p:cNvPicPr>
            <a:picLocks noChangeAspect="1"/>
          </p:cNvPicPr>
          <p:nvPr/>
        </p:nvPicPr>
        <p:blipFill>
          <a:blip r:embed="rId4"/>
          <a:stretch>
            <a:fillRect/>
          </a:stretch>
        </p:blipFill>
        <p:spPr>
          <a:xfrm>
            <a:off x="2668618" y="4315363"/>
            <a:ext cx="2241488" cy="761885"/>
          </a:xfrm>
          <a:prstGeom prst="rect">
            <a:avLst/>
          </a:prstGeom>
        </p:spPr>
      </p:pic>
      <p:sp>
        <p:nvSpPr>
          <p:cNvPr id="9" name="TekstniOkvir 8"/>
          <p:cNvSpPr txBox="1"/>
          <p:nvPr/>
        </p:nvSpPr>
        <p:spPr>
          <a:xfrm>
            <a:off x="6178549" y="4487011"/>
            <a:ext cx="8318499" cy="2092881"/>
          </a:xfrm>
          <a:prstGeom prst="rect">
            <a:avLst/>
          </a:prstGeom>
          <a:noFill/>
        </p:spPr>
        <p:txBody>
          <a:bodyPr wrap="square" rtlCol="0">
            <a:spAutoFit/>
          </a:bodyPr>
          <a:lstStyle/>
          <a:p>
            <a:pPr marL="342900" indent="-342900">
              <a:buFont typeface="+mj-lt"/>
              <a:buAutoNum type="alphaLcParenR"/>
            </a:pPr>
            <a:r>
              <a:rPr lang="hr-HR" sz="2800" dirty="0" smtClean="0"/>
              <a:t>2,4,1</a:t>
            </a:r>
            <a:endParaRPr lang="hr-HR" sz="2800" dirty="0"/>
          </a:p>
          <a:p>
            <a:pPr marL="342900" indent="-342900">
              <a:buFont typeface="+mj-lt"/>
              <a:buAutoNum type="alphaLcParenR"/>
            </a:pPr>
            <a:r>
              <a:rPr lang="hr-HR" sz="2800" dirty="0" smtClean="0"/>
              <a:t>2,1,4</a:t>
            </a:r>
            <a:endParaRPr lang="hr-HR" sz="2800" dirty="0"/>
          </a:p>
          <a:p>
            <a:pPr marL="342900" indent="-342900">
              <a:buFont typeface="+mj-lt"/>
              <a:buAutoNum type="alphaLcParenR"/>
            </a:pPr>
            <a:r>
              <a:rPr lang="hr-HR" sz="2800" dirty="0" smtClean="0"/>
              <a:t>5,4,1</a:t>
            </a:r>
            <a:endParaRPr lang="hr-HR" sz="2800" dirty="0"/>
          </a:p>
          <a:p>
            <a:pPr marL="342900" indent="-342900">
              <a:buFont typeface="+mj-lt"/>
              <a:buAutoNum type="alphaLcParenR"/>
            </a:pPr>
            <a:r>
              <a:rPr lang="hr-HR" sz="2800" dirty="0"/>
              <a:t>3,4,5</a:t>
            </a:r>
          </a:p>
          <a:p>
            <a:endParaRPr lang="hr-HR" dirty="0"/>
          </a:p>
        </p:txBody>
      </p:sp>
    </p:spTree>
    <p:extLst>
      <p:ext uri="{BB962C8B-B14F-4D97-AF65-F5344CB8AC3E}">
        <p14:creationId xmlns:p14="http://schemas.microsoft.com/office/powerpoint/2010/main" val="410598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14325"/>
            <a:ext cx="10287000" cy="434975"/>
          </a:xfrm>
        </p:spPr>
        <p:txBody>
          <a:bodyPr>
            <a:normAutofit fontScale="90000"/>
          </a:bodyPr>
          <a:lstStyle/>
          <a:p>
            <a:r>
              <a:rPr lang="hr-HR" dirty="0" smtClean="0"/>
              <a:t>Grupni zadatak</a:t>
            </a:r>
            <a:endParaRPr lang="hr-HR" dirty="0"/>
          </a:p>
        </p:txBody>
      </p:sp>
      <p:sp>
        <p:nvSpPr>
          <p:cNvPr id="3" name="Rezervirano mjesto sadržaja 2"/>
          <p:cNvSpPr>
            <a:spLocks noGrp="1"/>
          </p:cNvSpPr>
          <p:nvPr>
            <p:ph idx="1"/>
          </p:nvPr>
        </p:nvSpPr>
        <p:spPr>
          <a:xfrm>
            <a:off x="749300" y="949325"/>
            <a:ext cx="10515600" cy="4351338"/>
          </a:xfrm>
        </p:spPr>
        <p:txBody>
          <a:bodyPr>
            <a:normAutofit fontScale="92500" lnSpcReduction="10000"/>
          </a:bodyPr>
          <a:lstStyle/>
          <a:p>
            <a:pPr marL="0" indent="0">
              <a:buNone/>
            </a:pPr>
            <a:r>
              <a:rPr lang="hr-HR" dirty="0" smtClean="0"/>
              <a:t>Za </a:t>
            </a:r>
            <a:r>
              <a:rPr lang="hr-HR" dirty="0"/>
              <a:t>potrebe projekta, razred je podijeljen u 4 grupe. Svaki član grupe dobio je određeni zadatak. 3 su grupe uspjele završiti zadatak, 1 grupa nije.</a:t>
            </a:r>
            <a:br>
              <a:rPr lang="hr-HR" dirty="0"/>
            </a:br>
            <a:endParaRPr lang="hr-HR" dirty="0"/>
          </a:p>
          <a:p>
            <a:pPr marL="0" indent="0">
              <a:buNone/>
            </a:pPr>
            <a:r>
              <a:rPr lang="hr-HR" dirty="0"/>
              <a:t>Dabrovi Bruno i Barbara pokušali su otkriti zašto jedna grupa nije dovršila zadatak. Ustanovili su da većina članova mora čekati drugog člana grupe kako bi napravio svoj dio zadatka. </a:t>
            </a:r>
            <a:br>
              <a:rPr lang="hr-HR" dirty="0"/>
            </a:br>
            <a:endParaRPr lang="hr-HR" dirty="0"/>
          </a:p>
          <a:p>
            <a:pPr marL="0" indent="0">
              <a:buNone/>
            </a:pPr>
            <a:r>
              <a:rPr lang="hr-HR" dirty="0"/>
              <a:t>Bruno i Barbara su napravili dijagram koji prikazuje svaku grupu i njihove međusobne odnose. Kružnica predstavlja učenika, a strjelica od učenika 1 do učenika 2 znači da učenik 2 čeka da učenik 1 završi svoj dio zadatka. </a:t>
            </a:r>
            <a:br>
              <a:rPr lang="hr-HR" dirty="0"/>
            </a:br>
            <a:endParaRPr lang="hr-HR" dirty="0"/>
          </a:p>
          <a:p>
            <a:pPr marL="0" indent="0">
              <a:buNone/>
            </a:pPr>
            <a:r>
              <a:rPr lang="hr-HR" dirty="0"/>
              <a:t>Koji dijagram predstavlja grupu koja nije uspjela završiti zadatak?</a:t>
            </a:r>
          </a:p>
        </p:txBody>
      </p:sp>
      <p:pic>
        <p:nvPicPr>
          <p:cNvPr id="4" name="Slika 3"/>
          <p:cNvPicPr>
            <a:picLocks noChangeAspect="1"/>
          </p:cNvPicPr>
          <p:nvPr/>
        </p:nvPicPr>
        <p:blipFill>
          <a:blip r:embed="rId2"/>
          <a:stretch>
            <a:fillRect/>
          </a:stretch>
        </p:blipFill>
        <p:spPr>
          <a:xfrm>
            <a:off x="2819400" y="5500688"/>
            <a:ext cx="6102350" cy="993168"/>
          </a:xfrm>
          <a:prstGeom prst="rect">
            <a:avLst/>
          </a:prstGeom>
        </p:spPr>
      </p:pic>
    </p:spTree>
    <p:extLst>
      <p:ext uri="{BB962C8B-B14F-4D97-AF65-F5344CB8AC3E}">
        <p14:creationId xmlns:p14="http://schemas.microsoft.com/office/powerpoint/2010/main" val="299332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500" y="339725"/>
            <a:ext cx="10515600" cy="371475"/>
          </a:xfrm>
        </p:spPr>
        <p:txBody>
          <a:bodyPr>
            <a:normAutofit fontScale="90000"/>
          </a:bodyPr>
          <a:lstStyle/>
          <a:p>
            <a:r>
              <a:rPr lang="hr-HR" dirty="0" smtClean="0"/>
              <a:t>Hotel-kuća</a:t>
            </a:r>
            <a:endParaRPr lang="hr-HR" dirty="0"/>
          </a:p>
        </p:txBody>
      </p:sp>
      <p:sp>
        <p:nvSpPr>
          <p:cNvPr id="3" name="Rezervirano mjesto sadržaja 2"/>
          <p:cNvSpPr>
            <a:spLocks noGrp="1"/>
          </p:cNvSpPr>
          <p:nvPr>
            <p:ph idx="1"/>
          </p:nvPr>
        </p:nvSpPr>
        <p:spPr>
          <a:xfrm>
            <a:off x="596900" y="923924"/>
            <a:ext cx="10744200" cy="4879975"/>
          </a:xfrm>
        </p:spPr>
        <p:txBody>
          <a:bodyPr/>
          <a:lstStyle/>
          <a:p>
            <a:pPr marL="0" indent="0">
              <a:buNone/>
            </a:pPr>
            <a:r>
              <a:rPr lang="hr-HR" dirty="0" err="1" smtClean="0"/>
              <a:t>Dabrica</a:t>
            </a:r>
            <a:r>
              <a:rPr lang="hr-HR" dirty="0" smtClean="0"/>
              <a:t> </a:t>
            </a:r>
            <a:r>
              <a:rPr lang="hr-HR" dirty="0" err="1"/>
              <a:t>Bea</a:t>
            </a:r>
            <a:r>
              <a:rPr lang="hr-HR" dirty="0"/>
              <a:t> želi doći brzo doći kući iz hotela. No, njezin auto ne može skretati ulijevo. Na karti je prikazano koliko traje putovanje, u minutama, na svakom dijelu ceste:</a:t>
            </a:r>
          </a:p>
          <a:p>
            <a:endParaRPr lang="hr-HR" dirty="0"/>
          </a:p>
        </p:txBody>
      </p:sp>
      <p:pic>
        <p:nvPicPr>
          <p:cNvPr id="4" name="Slika 3"/>
          <p:cNvPicPr>
            <a:picLocks noChangeAspect="1"/>
          </p:cNvPicPr>
          <p:nvPr/>
        </p:nvPicPr>
        <p:blipFill>
          <a:blip r:embed="rId2"/>
          <a:stretch>
            <a:fillRect/>
          </a:stretch>
        </p:blipFill>
        <p:spPr>
          <a:xfrm>
            <a:off x="5969000" y="1973261"/>
            <a:ext cx="3086100" cy="2781300"/>
          </a:xfrm>
          <a:prstGeom prst="rect">
            <a:avLst/>
          </a:prstGeom>
        </p:spPr>
      </p:pic>
      <p:sp>
        <p:nvSpPr>
          <p:cNvPr id="5" name="TekstniOkvir 4"/>
          <p:cNvSpPr txBox="1"/>
          <p:nvPr/>
        </p:nvSpPr>
        <p:spPr>
          <a:xfrm>
            <a:off x="508000" y="3903345"/>
            <a:ext cx="10579100" cy="2954655"/>
          </a:xfrm>
          <a:prstGeom prst="rect">
            <a:avLst/>
          </a:prstGeom>
          <a:noFill/>
        </p:spPr>
        <p:txBody>
          <a:bodyPr wrap="square" rtlCol="0">
            <a:spAutoFit/>
          </a:bodyPr>
          <a:lstStyle/>
          <a:p>
            <a:r>
              <a:rPr lang="fi-FI" sz="2800" dirty="0"/>
              <a:t>Za koliko će vremena Bea doći kući?</a:t>
            </a:r>
            <a:br>
              <a:rPr lang="fi-FI" sz="2800" dirty="0"/>
            </a:br>
            <a:endParaRPr lang="fi-FI" sz="2800" dirty="0"/>
          </a:p>
          <a:p>
            <a:pPr marL="457200" indent="-457200">
              <a:buFont typeface="Arial" panose="020B0604020202020204" pitchFamily="34" charset="0"/>
              <a:buChar char="•"/>
            </a:pPr>
            <a:r>
              <a:rPr lang="fi-FI" sz="2800" dirty="0"/>
              <a:t>35 </a:t>
            </a:r>
            <a:r>
              <a:rPr lang="hr-HR" sz="2800" dirty="0" smtClean="0"/>
              <a:t>m</a:t>
            </a:r>
            <a:r>
              <a:rPr lang="fi-FI" sz="2800" dirty="0" smtClean="0"/>
              <a:t>inuta</a:t>
            </a:r>
            <a:endParaRPr lang="fi-FI" sz="2800" dirty="0"/>
          </a:p>
          <a:p>
            <a:pPr marL="457200" indent="-457200">
              <a:buFont typeface="Arial" panose="020B0604020202020204" pitchFamily="34" charset="0"/>
              <a:buChar char="•"/>
            </a:pPr>
            <a:r>
              <a:rPr lang="fi-FI" sz="2800" dirty="0"/>
              <a:t>33 </a:t>
            </a:r>
            <a:r>
              <a:rPr lang="fi-FI" sz="2800" dirty="0" smtClean="0"/>
              <a:t>minute</a:t>
            </a:r>
            <a:endParaRPr lang="fi-FI" sz="2800" dirty="0"/>
          </a:p>
          <a:p>
            <a:pPr marL="457200" indent="-457200">
              <a:buFont typeface="Arial" panose="020B0604020202020204" pitchFamily="34" charset="0"/>
              <a:buChar char="•"/>
            </a:pPr>
            <a:r>
              <a:rPr lang="fi-FI" sz="2800" dirty="0"/>
              <a:t>32 </a:t>
            </a:r>
            <a:r>
              <a:rPr lang="fi-FI" sz="2800" dirty="0" smtClean="0"/>
              <a:t>minute</a:t>
            </a:r>
            <a:endParaRPr lang="fi-FI" sz="2800" dirty="0"/>
          </a:p>
          <a:p>
            <a:pPr marL="457200" indent="-457200">
              <a:buFont typeface="Arial" panose="020B0604020202020204" pitchFamily="34" charset="0"/>
              <a:buChar char="•"/>
            </a:pPr>
            <a:r>
              <a:rPr lang="fi-FI" sz="2800" dirty="0"/>
              <a:t>30 minuta</a:t>
            </a:r>
          </a:p>
          <a:p>
            <a:endParaRPr lang="hr-HR" dirty="0"/>
          </a:p>
        </p:txBody>
      </p:sp>
    </p:spTree>
    <p:extLst>
      <p:ext uri="{BB962C8B-B14F-4D97-AF65-F5344CB8AC3E}">
        <p14:creationId xmlns:p14="http://schemas.microsoft.com/office/powerpoint/2010/main" val="107968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3700" y="339725"/>
            <a:ext cx="10820400" cy="523875"/>
          </a:xfrm>
        </p:spPr>
        <p:txBody>
          <a:bodyPr>
            <a:normAutofit fontScale="90000"/>
          </a:bodyPr>
          <a:lstStyle/>
          <a:p>
            <a:r>
              <a:rPr lang="hr-HR" dirty="0"/>
              <a:t>Igra s </a:t>
            </a:r>
            <a:r>
              <a:rPr lang="hr-HR" dirty="0" smtClean="0"/>
              <a:t>gumbima</a:t>
            </a:r>
            <a:endParaRPr lang="hr-HR" dirty="0"/>
          </a:p>
        </p:txBody>
      </p:sp>
      <p:sp>
        <p:nvSpPr>
          <p:cNvPr id="3" name="Rezervirano mjesto sadržaja 2"/>
          <p:cNvSpPr>
            <a:spLocks noGrp="1"/>
          </p:cNvSpPr>
          <p:nvPr>
            <p:ph idx="1"/>
          </p:nvPr>
        </p:nvSpPr>
        <p:spPr>
          <a:xfrm>
            <a:off x="901700" y="1025524"/>
            <a:ext cx="10515600" cy="5616575"/>
          </a:xfrm>
        </p:spPr>
        <p:txBody>
          <a:bodyPr>
            <a:normAutofit/>
          </a:bodyPr>
          <a:lstStyle/>
          <a:p>
            <a:pPr marL="0" indent="0">
              <a:buNone/>
            </a:pPr>
            <a:r>
              <a:rPr lang="hr-HR" dirty="0" smtClean="0"/>
              <a:t>Igra </a:t>
            </a:r>
            <a:r>
              <a:rPr lang="hr-HR" dirty="0"/>
              <a:t>s gumbima igra se na specijalnoj ploči.</a:t>
            </a:r>
          </a:p>
          <a:p>
            <a:pPr marL="0" indent="0">
              <a:buNone/>
            </a:pPr>
            <a:r>
              <a:rPr lang="hr-HR" dirty="0"/>
              <a:t>Pored ploče, postoje gumbi različitih oblika i boja. Gumbi su smješteni na različitim poljima. Gumb se može pomjerati samo za jedno polje. Dozvoljeno je pomicanje gumba na polje iznad, ispod, lijevo ili desno unutar ploče. </a:t>
            </a:r>
            <a:br>
              <a:rPr lang="hr-HR" dirty="0"/>
            </a:br>
            <a:endParaRPr lang="hr-HR" dirty="0"/>
          </a:p>
          <a:p>
            <a:pPr marL="0" indent="0">
              <a:buNone/>
            </a:pPr>
            <a:r>
              <a:rPr lang="hr-HR" dirty="0"/>
              <a:t>Koji je najmanji broj koraka potreban da se svi zeleni gumbi smjeste u red broj 1, ako je trenutna situacija prikazana na slici</a:t>
            </a:r>
            <a:r>
              <a:rPr lang="hr-HR" dirty="0" smtClean="0"/>
              <a:t>?</a:t>
            </a:r>
          </a:p>
          <a:p>
            <a:r>
              <a:rPr lang="hr-HR" dirty="0" smtClean="0"/>
              <a:t>9</a:t>
            </a:r>
            <a:endParaRPr lang="hr-HR" dirty="0"/>
          </a:p>
          <a:p>
            <a:r>
              <a:rPr lang="hr-HR" dirty="0" smtClean="0"/>
              <a:t>10</a:t>
            </a:r>
            <a:endParaRPr lang="hr-HR" dirty="0"/>
          </a:p>
          <a:p>
            <a:r>
              <a:rPr lang="hr-HR" dirty="0" smtClean="0"/>
              <a:t>11</a:t>
            </a:r>
            <a:endParaRPr lang="hr-HR" dirty="0"/>
          </a:p>
          <a:p>
            <a:r>
              <a:rPr lang="hr-HR" dirty="0"/>
              <a:t>12</a:t>
            </a:r>
          </a:p>
          <a:p>
            <a:pPr marL="0" indent="0">
              <a:buNone/>
            </a:pPr>
            <a:endParaRPr lang="hr-HR" dirty="0"/>
          </a:p>
          <a:p>
            <a:endParaRPr lang="hr-HR" dirty="0"/>
          </a:p>
        </p:txBody>
      </p:sp>
      <p:pic>
        <p:nvPicPr>
          <p:cNvPr id="4" name="Slika 3"/>
          <p:cNvPicPr>
            <a:picLocks noChangeAspect="1"/>
          </p:cNvPicPr>
          <p:nvPr/>
        </p:nvPicPr>
        <p:blipFill>
          <a:blip r:embed="rId2"/>
          <a:stretch>
            <a:fillRect/>
          </a:stretch>
        </p:blipFill>
        <p:spPr>
          <a:xfrm>
            <a:off x="8801100" y="3988999"/>
            <a:ext cx="2413000" cy="2653100"/>
          </a:xfrm>
          <a:prstGeom prst="rect">
            <a:avLst/>
          </a:prstGeom>
        </p:spPr>
      </p:pic>
    </p:spTree>
    <p:extLst>
      <p:ext uri="{BB962C8B-B14F-4D97-AF65-F5344CB8AC3E}">
        <p14:creationId xmlns:p14="http://schemas.microsoft.com/office/powerpoint/2010/main" val="1561856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03225"/>
            <a:ext cx="10515600" cy="434975"/>
          </a:xfrm>
        </p:spPr>
        <p:txBody>
          <a:bodyPr>
            <a:normAutofit fontScale="90000"/>
          </a:bodyPr>
          <a:lstStyle/>
          <a:p>
            <a:r>
              <a:rPr lang="hr-HR" dirty="0" smtClean="0"/>
              <a:t>Istina</a:t>
            </a:r>
            <a:endParaRPr lang="hr-HR" dirty="0"/>
          </a:p>
        </p:txBody>
      </p:sp>
      <p:sp>
        <p:nvSpPr>
          <p:cNvPr id="3" name="Rezervirano mjesto sadržaja 2"/>
          <p:cNvSpPr>
            <a:spLocks noGrp="1"/>
          </p:cNvSpPr>
          <p:nvPr>
            <p:ph idx="1"/>
          </p:nvPr>
        </p:nvSpPr>
        <p:spPr>
          <a:xfrm>
            <a:off x="736600" y="1114425"/>
            <a:ext cx="10515600" cy="1019175"/>
          </a:xfrm>
        </p:spPr>
        <p:txBody>
          <a:bodyPr/>
          <a:lstStyle/>
          <a:p>
            <a:pPr marL="0" indent="0">
              <a:buNone/>
            </a:pPr>
            <a:r>
              <a:rPr lang="hr-HR" dirty="0" smtClean="0"/>
              <a:t>Dabar </a:t>
            </a:r>
            <a:r>
              <a:rPr lang="hr-HR" dirty="0"/>
              <a:t>Borna govori istinu samo ponedjeljkom, srijedom i petkom. Danas je rekao: "Sutra ću govoriti istinu."</a:t>
            </a:r>
          </a:p>
          <a:p>
            <a:endParaRPr lang="hr-HR" dirty="0"/>
          </a:p>
        </p:txBody>
      </p:sp>
      <p:pic>
        <p:nvPicPr>
          <p:cNvPr id="4" name="Slika 3"/>
          <p:cNvPicPr>
            <a:picLocks noChangeAspect="1"/>
          </p:cNvPicPr>
          <p:nvPr/>
        </p:nvPicPr>
        <p:blipFill>
          <a:blip r:embed="rId2"/>
          <a:stretch>
            <a:fillRect/>
          </a:stretch>
        </p:blipFill>
        <p:spPr>
          <a:xfrm>
            <a:off x="7499350" y="1789112"/>
            <a:ext cx="1657350" cy="1552575"/>
          </a:xfrm>
          <a:prstGeom prst="rect">
            <a:avLst/>
          </a:prstGeom>
        </p:spPr>
      </p:pic>
      <p:sp>
        <p:nvSpPr>
          <p:cNvPr id="5" name="TekstniOkvir 4"/>
          <p:cNvSpPr txBox="1"/>
          <p:nvPr/>
        </p:nvSpPr>
        <p:spPr>
          <a:xfrm>
            <a:off x="1727200" y="2984500"/>
            <a:ext cx="11811000" cy="2954655"/>
          </a:xfrm>
          <a:prstGeom prst="rect">
            <a:avLst/>
          </a:prstGeom>
          <a:noFill/>
        </p:spPr>
        <p:txBody>
          <a:bodyPr wrap="square" rtlCol="0">
            <a:spAutoFit/>
          </a:bodyPr>
          <a:lstStyle/>
          <a:p>
            <a:r>
              <a:rPr lang="hr-HR" sz="2800" dirty="0"/>
              <a:t>Koji je danas dan</a:t>
            </a:r>
            <a:r>
              <a:rPr lang="hr-HR" sz="2800" dirty="0" smtClean="0"/>
              <a:t>?</a:t>
            </a:r>
          </a:p>
          <a:p>
            <a:endParaRPr lang="hr-HR" sz="2800" dirty="0"/>
          </a:p>
          <a:p>
            <a:pPr marL="457200" indent="-457200">
              <a:buFont typeface="Arial" panose="020B0604020202020204" pitchFamily="34" charset="0"/>
              <a:buChar char="•"/>
            </a:pPr>
            <a:r>
              <a:rPr lang="hr-HR" sz="2800" dirty="0" smtClean="0"/>
              <a:t>Utorak</a:t>
            </a:r>
            <a:endParaRPr lang="hr-HR" sz="2800" dirty="0"/>
          </a:p>
          <a:p>
            <a:pPr marL="457200" indent="-457200">
              <a:buFont typeface="Arial" panose="020B0604020202020204" pitchFamily="34" charset="0"/>
              <a:buChar char="•"/>
            </a:pPr>
            <a:r>
              <a:rPr lang="hr-HR" sz="2800" dirty="0" smtClean="0"/>
              <a:t>Petak</a:t>
            </a:r>
            <a:endParaRPr lang="hr-HR" sz="2800" dirty="0"/>
          </a:p>
          <a:p>
            <a:pPr marL="457200" indent="-457200">
              <a:buFont typeface="Arial" panose="020B0604020202020204" pitchFamily="34" charset="0"/>
              <a:buChar char="•"/>
            </a:pPr>
            <a:r>
              <a:rPr lang="hr-HR" sz="2800" dirty="0" smtClean="0"/>
              <a:t>Subota</a:t>
            </a:r>
            <a:endParaRPr lang="hr-HR" sz="2800" dirty="0"/>
          </a:p>
          <a:p>
            <a:pPr marL="457200" indent="-457200">
              <a:buFont typeface="Arial" panose="020B0604020202020204" pitchFamily="34" charset="0"/>
              <a:buChar char="•"/>
            </a:pPr>
            <a:r>
              <a:rPr lang="hr-HR" sz="2800" dirty="0"/>
              <a:t>Nedjelja</a:t>
            </a:r>
          </a:p>
          <a:p>
            <a:endParaRPr lang="hr-HR" dirty="0"/>
          </a:p>
        </p:txBody>
      </p:sp>
    </p:spTree>
    <p:extLst>
      <p:ext uri="{BB962C8B-B14F-4D97-AF65-F5344CB8AC3E}">
        <p14:creationId xmlns:p14="http://schemas.microsoft.com/office/powerpoint/2010/main" val="403029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5100" y="149225"/>
            <a:ext cx="10261600" cy="549275"/>
          </a:xfrm>
        </p:spPr>
        <p:txBody>
          <a:bodyPr>
            <a:normAutofit fontScale="90000"/>
          </a:bodyPr>
          <a:lstStyle/>
          <a:p>
            <a:r>
              <a:rPr lang="hr-HR" dirty="0" smtClean="0"/>
              <a:t>Izlet</a:t>
            </a:r>
            <a:endParaRPr lang="hr-HR" dirty="0"/>
          </a:p>
        </p:txBody>
      </p:sp>
      <p:sp>
        <p:nvSpPr>
          <p:cNvPr id="3" name="Rezervirano mjesto sadržaja 2"/>
          <p:cNvSpPr>
            <a:spLocks noGrp="1"/>
          </p:cNvSpPr>
          <p:nvPr>
            <p:ph idx="1"/>
          </p:nvPr>
        </p:nvSpPr>
        <p:spPr>
          <a:xfrm>
            <a:off x="254000" y="698500"/>
            <a:ext cx="10655300" cy="5689599"/>
          </a:xfrm>
        </p:spPr>
        <p:txBody>
          <a:bodyPr>
            <a:normAutofit fontScale="55000" lnSpcReduction="20000"/>
          </a:bodyPr>
          <a:lstStyle/>
          <a:p>
            <a:pPr marL="0" indent="0">
              <a:buNone/>
            </a:pPr>
            <a:r>
              <a:rPr lang="hr-HR" sz="4500" dirty="0" err="1" smtClean="0"/>
              <a:t>Dabroškola</a:t>
            </a:r>
            <a:r>
              <a:rPr lang="hr-HR" sz="4500" dirty="0" smtClean="0"/>
              <a:t> </a:t>
            </a:r>
            <a:r>
              <a:rPr lang="hr-HR" sz="4500" dirty="0"/>
              <a:t>organizira izlet. Kiki je školski robot koji pomaže nastavniku odrediti koji će učenici ići na izlet. Robot Kiki izvršava naredbe, a za određivanje tko ide na izlet ima samo dvije naredbe:</a:t>
            </a:r>
            <a:br>
              <a:rPr lang="hr-HR" sz="4500" dirty="0"/>
            </a:br>
            <a:endParaRPr lang="hr-HR" sz="4500" dirty="0"/>
          </a:p>
          <a:p>
            <a:r>
              <a:rPr lang="hr-HR" sz="4500" dirty="0"/>
              <a:t>naredba 1: X1 → X2 znači da ako dabar X1 ide na izlet onda ide i dabar X2</a:t>
            </a:r>
          </a:p>
          <a:p>
            <a:r>
              <a:rPr lang="hr-HR" sz="4500" dirty="0"/>
              <a:t>naredba 2: X1 &amp; X2 → X3 znači da ako i dabar X1 i dabar X2 idu na izlet, onda ide i dabar X3. U slučaju da ne idu ili dabar X1 ili dabar X2 tada ne ide ni dabar X3.</a:t>
            </a:r>
          </a:p>
          <a:p>
            <a:pPr marL="0" indent="0">
              <a:buNone/>
            </a:pPr>
            <a:r>
              <a:rPr lang="hr-HR" sz="4500" dirty="0"/>
              <a:t>Kiki ima zadatak odrediti tko ide na izlet u razredu od 9 dabrova (A, B, C, D, E, G, H, J, i L</a:t>
            </a:r>
            <a:r>
              <a:rPr lang="hr-HR" sz="4500" dirty="0" smtClean="0"/>
              <a:t>).</a:t>
            </a:r>
          </a:p>
          <a:p>
            <a:pPr marL="0" indent="0">
              <a:buNone/>
            </a:pPr>
            <a:r>
              <a:rPr lang="hr-HR" sz="4500" dirty="0" smtClean="0"/>
              <a:t/>
            </a:r>
            <a:br>
              <a:rPr lang="hr-HR" sz="4500" dirty="0" smtClean="0"/>
            </a:br>
            <a:r>
              <a:rPr lang="hr-HR" sz="4500" dirty="0"/>
              <a:t>Nastavnik je siguran da na izlet idu dabrovi: A, C, E, G, H. Dao je robotu </a:t>
            </a:r>
            <a:r>
              <a:rPr lang="hr-HR" sz="4500" dirty="0" err="1"/>
              <a:t>Kikiju</a:t>
            </a:r>
            <a:r>
              <a:rPr lang="hr-HR" sz="4500" dirty="0"/>
              <a:t> sljedeće </a:t>
            </a:r>
            <a:r>
              <a:rPr lang="hr-HR" sz="4500" dirty="0" smtClean="0"/>
              <a:t>naredbe:</a:t>
            </a:r>
            <a:endParaRPr lang="hr-HR" sz="4500" dirty="0"/>
          </a:p>
          <a:p>
            <a:r>
              <a:rPr lang="hr-HR" sz="4500" dirty="0" smtClean="0"/>
              <a:t>Naredba </a:t>
            </a:r>
            <a:r>
              <a:rPr lang="hr-HR" sz="4500" dirty="0"/>
              <a:t>1: A → D</a:t>
            </a:r>
          </a:p>
          <a:p>
            <a:r>
              <a:rPr lang="hr-HR" sz="4500" dirty="0"/>
              <a:t>Naredba 2: C &amp; D → L</a:t>
            </a:r>
          </a:p>
          <a:p>
            <a:r>
              <a:rPr lang="hr-HR" sz="4500" dirty="0"/>
              <a:t>Naredba 3: L &amp; B → J</a:t>
            </a:r>
          </a:p>
          <a:p>
            <a:pPr marL="0" indent="0">
              <a:buNone/>
            </a:pPr>
            <a:endParaRPr lang="hr-HR" dirty="0"/>
          </a:p>
        </p:txBody>
      </p:sp>
      <p:pic>
        <p:nvPicPr>
          <p:cNvPr id="4" name="Slika 3"/>
          <p:cNvPicPr>
            <a:picLocks noChangeAspect="1"/>
          </p:cNvPicPr>
          <p:nvPr/>
        </p:nvPicPr>
        <p:blipFill>
          <a:blip r:embed="rId2"/>
          <a:stretch>
            <a:fillRect/>
          </a:stretch>
        </p:blipFill>
        <p:spPr>
          <a:xfrm>
            <a:off x="10316026" y="4381500"/>
            <a:ext cx="1875974" cy="2243137"/>
          </a:xfrm>
          <a:prstGeom prst="rect">
            <a:avLst/>
          </a:prstGeom>
        </p:spPr>
      </p:pic>
      <p:sp>
        <p:nvSpPr>
          <p:cNvPr id="5" name="TekstniOkvir 4"/>
          <p:cNvSpPr txBox="1"/>
          <p:nvPr/>
        </p:nvSpPr>
        <p:spPr>
          <a:xfrm>
            <a:off x="4318000" y="4914900"/>
            <a:ext cx="5676900" cy="1815882"/>
          </a:xfrm>
          <a:prstGeom prst="rect">
            <a:avLst/>
          </a:prstGeom>
          <a:noFill/>
        </p:spPr>
        <p:txBody>
          <a:bodyPr wrap="square" rtlCol="0">
            <a:spAutoFit/>
          </a:bodyPr>
          <a:lstStyle/>
          <a:p>
            <a:r>
              <a:rPr lang="hr-HR" sz="2800" dirty="0"/>
              <a:t>Koliko će dabrova ići na izlet, nakon što Kiki odabere tko ide na izlet</a:t>
            </a:r>
            <a:r>
              <a:rPr lang="hr-HR" sz="2800" dirty="0" smtClean="0"/>
              <a:t>?</a:t>
            </a:r>
          </a:p>
          <a:p>
            <a:endParaRPr lang="hr-HR" sz="2800" dirty="0"/>
          </a:p>
          <a:p>
            <a:r>
              <a:rPr lang="hr-HR" sz="2800" dirty="0" smtClean="0"/>
              <a:t>	5	6	7	8</a:t>
            </a:r>
          </a:p>
        </p:txBody>
      </p:sp>
    </p:spTree>
    <p:extLst>
      <p:ext uri="{BB962C8B-B14F-4D97-AF65-F5344CB8AC3E}">
        <p14:creationId xmlns:p14="http://schemas.microsoft.com/office/powerpoint/2010/main" val="1781876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3148012" y="1090632"/>
            <a:ext cx="4371975" cy="1685925"/>
          </a:xfrm>
          <a:prstGeom prst="rect">
            <a:avLst/>
          </a:prstGeom>
        </p:spPr>
      </p:pic>
      <p:sp>
        <p:nvSpPr>
          <p:cNvPr id="2" name="Naslov 1"/>
          <p:cNvSpPr>
            <a:spLocks noGrp="1"/>
          </p:cNvSpPr>
          <p:nvPr>
            <p:ph type="title"/>
          </p:nvPr>
        </p:nvSpPr>
        <p:spPr>
          <a:xfrm>
            <a:off x="215900" y="238125"/>
            <a:ext cx="10515600" cy="460375"/>
          </a:xfrm>
        </p:spPr>
        <p:txBody>
          <a:bodyPr>
            <a:normAutofit fontScale="90000"/>
          </a:bodyPr>
          <a:lstStyle/>
          <a:p>
            <a:r>
              <a:rPr lang="hr-HR" dirty="0" smtClean="0"/>
              <a:t>Klokan Toni</a:t>
            </a:r>
            <a:endParaRPr lang="hr-HR" dirty="0"/>
          </a:p>
        </p:txBody>
      </p:sp>
      <p:sp>
        <p:nvSpPr>
          <p:cNvPr id="3" name="Rezervirano mjesto sadržaja 2"/>
          <p:cNvSpPr>
            <a:spLocks noGrp="1"/>
          </p:cNvSpPr>
          <p:nvPr>
            <p:ph idx="1"/>
          </p:nvPr>
        </p:nvSpPr>
        <p:spPr>
          <a:xfrm>
            <a:off x="558800" y="809625"/>
            <a:ext cx="10515600" cy="4351338"/>
          </a:xfrm>
        </p:spPr>
        <p:txBody>
          <a:bodyPr/>
          <a:lstStyle/>
          <a:p>
            <a:pPr marL="0" indent="0">
              <a:buNone/>
            </a:pPr>
            <a:r>
              <a:rPr lang="hr-HR" dirty="0" smtClean="0"/>
              <a:t>Na </a:t>
            </a:r>
            <a:r>
              <a:rPr lang="hr-HR" dirty="0"/>
              <a:t>stolu se nalazi 10 tanjura složenih u jedan red. Na svakom tanjuru je jabuka.</a:t>
            </a:r>
          </a:p>
          <a:p>
            <a:endParaRPr lang="hr-HR" dirty="0"/>
          </a:p>
        </p:txBody>
      </p:sp>
      <p:sp>
        <p:nvSpPr>
          <p:cNvPr id="5" name="TekstniOkvir 4"/>
          <p:cNvSpPr txBox="1"/>
          <p:nvPr/>
        </p:nvSpPr>
        <p:spPr>
          <a:xfrm>
            <a:off x="558800" y="2776557"/>
            <a:ext cx="11379200" cy="1815882"/>
          </a:xfrm>
          <a:prstGeom prst="rect">
            <a:avLst/>
          </a:prstGeom>
          <a:noFill/>
        </p:spPr>
        <p:txBody>
          <a:bodyPr wrap="square" rtlCol="0">
            <a:spAutoFit/>
          </a:bodyPr>
          <a:lstStyle/>
          <a:p>
            <a:r>
              <a:rPr lang="hr-HR" sz="2800" dirty="0"/>
              <a:t>Klokan Toni voli skakutati. Skočio je na tanjur A. Nakon toga skače ili na drugi tanjur ispred sebe, ili na treći tanjur iza sebe. Sa tanjura uvijek uzima jabuku, a skače samo na one tanjure na kojima još stoji jabuka.</a:t>
            </a:r>
          </a:p>
          <a:p>
            <a:r>
              <a:rPr lang="hr-HR" sz="2800" dirty="0"/>
              <a:t>Ako je Toni uspio sakupiti svih 10 jabuka, koju je jabuku skupio zadnju</a:t>
            </a:r>
            <a:r>
              <a:rPr lang="hr-HR" sz="2800" dirty="0" smtClean="0"/>
              <a:t>?	</a:t>
            </a:r>
            <a:endParaRPr lang="hr-HR" sz="2800" dirty="0"/>
          </a:p>
        </p:txBody>
      </p:sp>
      <p:sp>
        <p:nvSpPr>
          <p:cNvPr id="6" name="TekstniOkvir 5"/>
          <p:cNvSpPr txBox="1"/>
          <p:nvPr/>
        </p:nvSpPr>
        <p:spPr>
          <a:xfrm>
            <a:off x="2362200" y="4868574"/>
            <a:ext cx="17780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smtClean="0"/>
              <a:t>A</a:t>
            </a:r>
          </a:p>
          <a:p>
            <a:pPr marL="457200" indent="-457200">
              <a:buFont typeface="Arial" panose="020B0604020202020204" pitchFamily="34" charset="0"/>
              <a:buChar char="•"/>
            </a:pPr>
            <a:r>
              <a:rPr lang="hr-HR" sz="2800" dirty="0" smtClean="0"/>
              <a:t>B</a:t>
            </a:r>
          </a:p>
          <a:p>
            <a:pPr marL="457200" indent="-457200">
              <a:buFont typeface="Arial" panose="020B0604020202020204" pitchFamily="34" charset="0"/>
              <a:buChar char="•"/>
            </a:pPr>
            <a:r>
              <a:rPr lang="hr-HR" sz="2800" dirty="0" smtClean="0"/>
              <a:t>C</a:t>
            </a:r>
          </a:p>
          <a:p>
            <a:pPr marL="457200" indent="-457200">
              <a:buFont typeface="Arial" panose="020B0604020202020204" pitchFamily="34" charset="0"/>
              <a:buChar char="•"/>
            </a:pPr>
            <a:r>
              <a:rPr lang="hr-HR" sz="2800" dirty="0"/>
              <a:t>D</a:t>
            </a:r>
          </a:p>
        </p:txBody>
      </p:sp>
      <p:sp>
        <p:nvSpPr>
          <p:cNvPr id="8" name="TekstniOkvir 7"/>
          <p:cNvSpPr txBox="1"/>
          <p:nvPr/>
        </p:nvSpPr>
        <p:spPr>
          <a:xfrm>
            <a:off x="4140200" y="4841443"/>
            <a:ext cx="17780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a:t>E</a:t>
            </a:r>
            <a:endParaRPr lang="hr-HR" sz="2800" dirty="0" smtClean="0"/>
          </a:p>
          <a:p>
            <a:pPr marL="457200" indent="-457200">
              <a:buFont typeface="Arial" panose="020B0604020202020204" pitchFamily="34" charset="0"/>
              <a:buChar char="•"/>
            </a:pPr>
            <a:r>
              <a:rPr lang="hr-HR" sz="2800" dirty="0"/>
              <a:t>F</a:t>
            </a:r>
            <a:endParaRPr lang="hr-HR" sz="2800" dirty="0" smtClean="0"/>
          </a:p>
          <a:p>
            <a:pPr marL="457200" indent="-457200">
              <a:buFont typeface="Arial" panose="020B0604020202020204" pitchFamily="34" charset="0"/>
              <a:buChar char="•"/>
            </a:pPr>
            <a:r>
              <a:rPr lang="hr-HR" sz="2800" dirty="0"/>
              <a:t>G</a:t>
            </a:r>
            <a:endParaRPr lang="hr-HR" sz="2800" dirty="0" smtClean="0"/>
          </a:p>
          <a:p>
            <a:pPr marL="457200" indent="-457200">
              <a:buFont typeface="Arial" panose="020B0604020202020204" pitchFamily="34" charset="0"/>
              <a:buChar char="•"/>
            </a:pPr>
            <a:r>
              <a:rPr lang="hr-HR" sz="2800" dirty="0" smtClean="0"/>
              <a:t>H</a:t>
            </a:r>
            <a:endParaRPr lang="hr-HR" sz="2800" dirty="0"/>
          </a:p>
        </p:txBody>
      </p:sp>
      <p:sp>
        <p:nvSpPr>
          <p:cNvPr id="9" name="TekstniOkvir 8"/>
          <p:cNvSpPr txBox="1"/>
          <p:nvPr/>
        </p:nvSpPr>
        <p:spPr>
          <a:xfrm>
            <a:off x="5780087" y="4841443"/>
            <a:ext cx="17780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a:t>I</a:t>
            </a:r>
            <a:endParaRPr lang="hr-HR" sz="2800" dirty="0" smtClean="0"/>
          </a:p>
          <a:p>
            <a:pPr marL="457200" indent="-457200">
              <a:buFont typeface="Arial" panose="020B0604020202020204" pitchFamily="34" charset="0"/>
              <a:buChar char="•"/>
            </a:pPr>
            <a:r>
              <a:rPr lang="hr-HR" sz="2800" dirty="0"/>
              <a:t>J</a:t>
            </a:r>
            <a:endParaRPr lang="hr-HR" sz="2800" dirty="0" smtClean="0"/>
          </a:p>
          <a:p>
            <a:endParaRPr lang="hr-HR" sz="2800" dirty="0" smtClean="0"/>
          </a:p>
          <a:p>
            <a:pPr marL="457200" indent="-457200">
              <a:buFont typeface="Arial" panose="020B0604020202020204" pitchFamily="34" charset="0"/>
              <a:buChar char="•"/>
            </a:pPr>
            <a:endParaRPr lang="hr-HR" sz="2800" dirty="0"/>
          </a:p>
        </p:txBody>
      </p:sp>
    </p:spTree>
    <p:extLst>
      <p:ext uri="{BB962C8B-B14F-4D97-AF65-F5344CB8AC3E}">
        <p14:creationId xmlns:p14="http://schemas.microsoft.com/office/powerpoint/2010/main" val="1593752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9366250" y="2269633"/>
            <a:ext cx="1733550" cy="1628486"/>
          </a:xfrm>
          <a:prstGeom prst="rect">
            <a:avLst/>
          </a:prstGeom>
        </p:spPr>
      </p:pic>
      <p:sp>
        <p:nvSpPr>
          <p:cNvPr id="2" name="Naslov 1"/>
          <p:cNvSpPr>
            <a:spLocks noGrp="1"/>
          </p:cNvSpPr>
          <p:nvPr>
            <p:ph type="title"/>
          </p:nvPr>
        </p:nvSpPr>
        <p:spPr>
          <a:xfrm>
            <a:off x="279400" y="492125"/>
            <a:ext cx="10299700" cy="536575"/>
          </a:xfrm>
        </p:spPr>
        <p:txBody>
          <a:bodyPr>
            <a:normAutofit fontScale="90000"/>
          </a:bodyPr>
          <a:lstStyle/>
          <a:p>
            <a:r>
              <a:rPr lang="hr-HR" dirty="0"/>
              <a:t>K</a:t>
            </a:r>
            <a:r>
              <a:rPr lang="hr-HR" dirty="0" smtClean="0"/>
              <a:t>odiranje</a:t>
            </a:r>
            <a:br>
              <a:rPr lang="hr-HR" dirty="0" smtClean="0"/>
            </a:br>
            <a:endParaRPr lang="hr-HR" dirty="0"/>
          </a:p>
        </p:txBody>
      </p:sp>
      <p:sp>
        <p:nvSpPr>
          <p:cNvPr id="3" name="Rezervirano mjesto sadržaja 2"/>
          <p:cNvSpPr>
            <a:spLocks noGrp="1"/>
          </p:cNvSpPr>
          <p:nvPr>
            <p:ph idx="1"/>
          </p:nvPr>
        </p:nvSpPr>
        <p:spPr>
          <a:xfrm>
            <a:off x="647700" y="684446"/>
            <a:ext cx="11226800" cy="3101975"/>
          </a:xfrm>
        </p:spPr>
        <p:txBody>
          <a:bodyPr>
            <a:normAutofit/>
          </a:bodyPr>
          <a:lstStyle/>
          <a:p>
            <a:pPr marL="0" indent="0">
              <a:buNone/>
            </a:pPr>
            <a:r>
              <a:rPr lang="hr-HR" dirty="0" smtClean="0"/>
              <a:t>Dabrovi </a:t>
            </a:r>
            <a:r>
              <a:rPr lang="hr-HR" dirty="0"/>
              <a:t>žele kodirati brojeve i razvili su Brzi-Dabar-Kod.</a:t>
            </a:r>
          </a:p>
          <a:p>
            <a:pPr marL="0" indent="0">
              <a:buNone/>
            </a:pPr>
            <a:r>
              <a:rPr lang="hr-HR" dirty="0"/>
              <a:t>BD-Kod je grafički kod koji se sastoji od kvadrata s 3 stupca i 3 reda. Svako polje ima određenu vrijednost. Od dna prema vrhu, s desne prema lijevoj strani, svako sljedeće polje uvijek ima duplo veću vrijednost u odnosu na prethodno. Primjer ispod prikazuje vrijednost prva 4 polja:</a:t>
            </a:r>
          </a:p>
          <a:p>
            <a:pPr marL="0" indent="0">
              <a:buNone/>
            </a:pPr>
            <a:r>
              <a:rPr lang="hr-HR" dirty="0" smtClean="0"/>
              <a:t/>
            </a:r>
            <a:br>
              <a:rPr lang="hr-HR" dirty="0" smtClean="0"/>
            </a:br>
            <a:endParaRPr lang="hr-HR" dirty="0"/>
          </a:p>
        </p:txBody>
      </p:sp>
      <p:sp>
        <p:nvSpPr>
          <p:cNvPr id="5" name="TekstniOkvir 4"/>
          <p:cNvSpPr txBox="1"/>
          <p:nvPr/>
        </p:nvSpPr>
        <p:spPr>
          <a:xfrm>
            <a:off x="647700" y="2761139"/>
            <a:ext cx="8718550" cy="1815882"/>
          </a:xfrm>
          <a:prstGeom prst="rect">
            <a:avLst/>
          </a:prstGeom>
          <a:noFill/>
        </p:spPr>
        <p:txBody>
          <a:bodyPr wrap="square" rtlCol="0">
            <a:spAutoFit/>
          </a:bodyPr>
          <a:lstStyle/>
          <a:p>
            <a:r>
              <a:rPr lang="hr-HR" sz="2800" dirty="0"/>
              <a:t>Kada kodiraju brojeve, dabrovi potamne neka polja. Kodirani broj je rezultat vrijednosti zbroja zatamnjenih polja</a:t>
            </a:r>
            <a:r>
              <a:rPr lang="hr-HR" sz="2800" dirty="0" smtClean="0"/>
              <a:t>.</a:t>
            </a:r>
          </a:p>
          <a:p>
            <a:r>
              <a:rPr lang="hr-HR" sz="2800" dirty="0"/>
              <a:t>Kodirani broj 17 izgleda ovako:</a:t>
            </a:r>
          </a:p>
        </p:txBody>
      </p:sp>
      <p:pic>
        <p:nvPicPr>
          <p:cNvPr id="6" name="Slika 5"/>
          <p:cNvPicPr>
            <a:picLocks noChangeAspect="1"/>
          </p:cNvPicPr>
          <p:nvPr/>
        </p:nvPicPr>
        <p:blipFill>
          <a:blip r:embed="rId3"/>
          <a:stretch>
            <a:fillRect/>
          </a:stretch>
        </p:blipFill>
        <p:spPr>
          <a:xfrm>
            <a:off x="5194300" y="3669080"/>
            <a:ext cx="857250" cy="781050"/>
          </a:xfrm>
          <a:prstGeom prst="rect">
            <a:avLst/>
          </a:prstGeom>
        </p:spPr>
      </p:pic>
      <p:sp>
        <p:nvSpPr>
          <p:cNvPr id="7" name="TekstniOkvir 6"/>
          <p:cNvSpPr txBox="1"/>
          <p:nvPr/>
        </p:nvSpPr>
        <p:spPr>
          <a:xfrm>
            <a:off x="685800" y="4484546"/>
            <a:ext cx="9017000" cy="2246769"/>
          </a:xfrm>
          <a:prstGeom prst="rect">
            <a:avLst/>
          </a:prstGeom>
          <a:noFill/>
        </p:spPr>
        <p:txBody>
          <a:bodyPr wrap="square" rtlCol="0">
            <a:spAutoFit/>
          </a:bodyPr>
          <a:lstStyle/>
          <a:p>
            <a:r>
              <a:rPr lang="hr-HR" sz="2800" dirty="0"/>
              <a:t>Na slici ispod prikazan je kvadrat s zatamnjenim poljima. Koja je najveća vrijednost koju BD-Kod može prikazati, ukoliko se cijeli kvadrat rotira za 180 stupnjeva</a:t>
            </a:r>
            <a:r>
              <a:rPr lang="hr-HR" sz="2800" dirty="0" smtClean="0"/>
              <a:t>?</a:t>
            </a:r>
          </a:p>
          <a:p>
            <a:pPr marL="457200" indent="-457200">
              <a:buFont typeface="Arial" panose="020B0604020202020204" pitchFamily="34" charset="0"/>
              <a:buChar char="•"/>
            </a:pPr>
            <a:r>
              <a:rPr lang="hr-HR" sz="2800" dirty="0" smtClean="0"/>
              <a:t>266</a:t>
            </a:r>
            <a:endParaRPr lang="hr-HR" sz="2800" dirty="0"/>
          </a:p>
          <a:p>
            <a:pPr marL="457200" indent="-457200">
              <a:buFont typeface="Arial" panose="020B0604020202020204" pitchFamily="34" charset="0"/>
              <a:buChar char="•"/>
            </a:pPr>
            <a:r>
              <a:rPr lang="hr-HR" sz="2800" dirty="0" smtClean="0"/>
              <a:t>250</a:t>
            </a:r>
            <a:endParaRPr lang="hr-HR" sz="2800" dirty="0"/>
          </a:p>
        </p:txBody>
      </p:sp>
      <p:pic>
        <p:nvPicPr>
          <p:cNvPr id="8" name="Slika 7"/>
          <p:cNvPicPr>
            <a:picLocks noChangeAspect="1"/>
          </p:cNvPicPr>
          <p:nvPr/>
        </p:nvPicPr>
        <p:blipFill>
          <a:blip r:embed="rId4"/>
          <a:stretch>
            <a:fillRect/>
          </a:stretch>
        </p:blipFill>
        <p:spPr>
          <a:xfrm>
            <a:off x="9702800" y="4792743"/>
            <a:ext cx="1514475" cy="1381125"/>
          </a:xfrm>
          <a:prstGeom prst="rect">
            <a:avLst/>
          </a:prstGeom>
        </p:spPr>
      </p:pic>
      <p:sp>
        <p:nvSpPr>
          <p:cNvPr id="9" name="TekstniOkvir 8"/>
          <p:cNvSpPr txBox="1"/>
          <p:nvPr/>
        </p:nvSpPr>
        <p:spPr>
          <a:xfrm>
            <a:off x="2154237" y="5791601"/>
            <a:ext cx="1414463" cy="1231106"/>
          </a:xfrm>
          <a:prstGeom prst="rect">
            <a:avLst/>
          </a:prstGeom>
          <a:noFill/>
        </p:spPr>
        <p:txBody>
          <a:bodyPr wrap="square" rtlCol="0">
            <a:spAutoFit/>
          </a:bodyPr>
          <a:lstStyle/>
          <a:p>
            <a:pPr marL="285750" indent="-285750">
              <a:buFont typeface="Arial" panose="020B0604020202020204" pitchFamily="34" charset="0"/>
              <a:buChar char="•"/>
            </a:pPr>
            <a:r>
              <a:rPr lang="hr-HR" sz="2800" dirty="0" smtClean="0"/>
              <a:t>300</a:t>
            </a:r>
          </a:p>
          <a:p>
            <a:pPr marL="285750" indent="-285750">
              <a:buFont typeface="Arial" panose="020B0604020202020204" pitchFamily="34" charset="0"/>
              <a:buChar char="•"/>
            </a:pPr>
            <a:r>
              <a:rPr lang="hr-HR" sz="2800" dirty="0" smtClean="0"/>
              <a:t>270</a:t>
            </a:r>
          </a:p>
          <a:p>
            <a:endParaRPr lang="hr-HR" dirty="0"/>
          </a:p>
        </p:txBody>
      </p:sp>
    </p:spTree>
    <p:extLst>
      <p:ext uri="{BB962C8B-B14F-4D97-AF65-F5344CB8AC3E}">
        <p14:creationId xmlns:p14="http://schemas.microsoft.com/office/powerpoint/2010/main" val="2754350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500" y="-257175"/>
            <a:ext cx="10515600" cy="1325563"/>
          </a:xfrm>
        </p:spPr>
        <p:txBody>
          <a:bodyPr>
            <a:normAutofit/>
          </a:bodyPr>
          <a:lstStyle/>
          <a:p>
            <a:r>
              <a:rPr lang="hr-HR" sz="4000" dirty="0" smtClean="0"/>
              <a:t>Kodiranje - tajna poruka</a:t>
            </a:r>
            <a:endParaRPr lang="hr-HR" sz="4000" dirty="0"/>
          </a:p>
        </p:txBody>
      </p:sp>
      <p:sp>
        <p:nvSpPr>
          <p:cNvPr id="3" name="Rezervirano mjesto sadržaja 2"/>
          <p:cNvSpPr>
            <a:spLocks noGrp="1"/>
          </p:cNvSpPr>
          <p:nvPr>
            <p:ph idx="1"/>
          </p:nvPr>
        </p:nvSpPr>
        <p:spPr>
          <a:xfrm>
            <a:off x="660400" y="858863"/>
            <a:ext cx="10515600" cy="4351338"/>
          </a:xfrm>
        </p:spPr>
        <p:txBody>
          <a:bodyPr/>
          <a:lstStyle/>
          <a:p>
            <a:pPr marL="0" indent="0">
              <a:buNone/>
            </a:pPr>
            <a:r>
              <a:rPr lang="hr-HR" dirty="0" smtClean="0"/>
              <a:t>Dabar </a:t>
            </a:r>
            <a:r>
              <a:rPr lang="hr-HR" dirty="0"/>
              <a:t>želi poslati tajnu poruku svom prijatelju. Smislio je tajni kod za svoju poruku. </a:t>
            </a:r>
            <a:endParaRPr lang="hr-HR" dirty="0" smtClean="0"/>
          </a:p>
          <a:p>
            <a:pPr marL="0" indent="0">
              <a:buNone/>
            </a:pPr>
            <a:r>
              <a:rPr lang="hr-HR" dirty="0" smtClean="0"/>
              <a:t>U </a:t>
            </a:r>
            <a:r>
              <a:rPr lang="hr-HR" dirty="0"/>
              <a:t>tom kodu, </a:t>
            </a:r>
            <a:r>
              <a:rPr lang="hr-HR" dirty="0" err="1"/>
              <a:t>otvornici</a:t>
            </a:r>
            <a:r>
              <a:rPr lang="hr-HR" dirty="0"/>
              <a:t> (A,E,I,O,U) se ne mijenjaju. </a:t>
            </a:r>
            <a:endParaRPr lang="hr-HR" dirty="0" smtClean="0"/>
          </a:p>
          <a:p>
            <a:pPr marL="0" indent="0">
              <a:buNone/>
            </a:pPr>
            <a:r>
              <a:rPr lang="hr-HR" dirty="0" smtClean="0"/>
              <a:t>Ostala </a:t>
            </a:r>
            <a:r>
              <a:rPr lang="hr-HR" dirty="0"/>
              <a:t>slova (engleske abecede!) zamijenjena su </a:t>
            </a:r>
            <a:r>
              <a:rPr lang="hr-HR" dirty="0" smtClean="0"/>
              <a:t>tako </a:t>
            </a:r>
            <a:r>
              <a:rPr lang="hr-HR" dirty="0"/>
              <a:t>da Z postaje slovo B, i tako redom</a:t>
            </a:r>
            <a:r>
              <a:rPr lang="hr-HR" dirty="0" smtClean="0"/>
              <a:t>....</a:t>
            </a:r>
          </a:p>
          <a:p>
            <a:pPr marL="0" indent="0">
              <a:buNone/>
            </a:pPr>
            <a:r>
              <a:rPr lang="hr-HR" dirty="0" smtClean="0"/>
              <a:t>Kako </a:t>
            </a:r>
            <a:r>
              <a:rPr lang="hr-HR" dirty="0"/>
              <a:t>će poruka GIVE ME A CALL izgledati nakon kodiranja?</a:t>
            </a:r>
          </a:p>
          <a:p>
            <a:endParaRPr lang="hr-HR" dirty="0"/>
          </a:p>
        </p:txBody>
      </p:sp>
      <p:pic>
        <p:nvPicPr>
          <p:cNvPr id="4" name="Slika 3"/>
          <p:cNvPicPr>
            <a:picLocks noChangeAspect="1"/>
          </p:cNvPicPr>
          <p:nvPr/>
        </p:nvPicPr>
        <p:blipFill>
          <a:blip r:embed="rId2"/>
          <a:stretch>
            <a:fillRect/>
          </a:stretch>
        </p:blipFill>
        <p:spPr>
          <a:xfrm>
            <a:off x="8194675" y="4459288"/>
            <a:ext cx="2867025" cy="1590675"/>
          </a:xfrm>
          <a:prstGeom prst="rect">
            <a:avLst/>
          </a:prstGeom>
        </p:spPr>
      </p:pic>
      <p:sp>
        <p:nvSpPr>
          <p:cNvPr id="5" name="TekstniOkvir 4"/>
          <p:cNvSpPr txBox="1"/>
          <p:nvPr/>
        </p:nvSpPr>
        <p:spPr>
          <a:xfrm>
            <a:off x="1462087" y="3917901"/>
            <a:ext cx="7518400" cy="2246769"/>
          </a:xfrm>
          <a:prstGeom prst="rect">
            <a:avLst/>
          </a:prstGeom>
          <a:noFill/>
        </p:spPr>
        <p:txBody>
          <a:bodyPr wrap="square" rtlCol="0">
            <a:spAutoFit/>
          </a:bodyPr>
          <a:lstStyle/>
          <a:p>
            <a:pPr marL="457200" indent="-457200">
              <a:buFont typeface="Arial" panose="020B0604020202020204" pitchFamily="34" charset="0"/>
              <a:buChar char="•"/>
            </a:pPr>
            <a:r>
              <a:rPr lang="it-IT" sz="2800" dirty="0"/>
              <a:t>GOVE ME E </a:t>
            </a:r>
            <a:r>
              <a:rPr lang="it-IT" sz="2800" dirty="0" smtClean="0"/>
              <a:t>CELL</a:t>
            </a:r>
            <a:endParaRPr lang="it-IT" sz="2800" dirty="0"/>
          </a:p>
          <a:p>
            <a:pPr marL="457200" indent="-457200">
              <a:buFont typeface="Arial" panose="020B0604020202020204" pitchFamily="34" charset="0"/>
              <a:buChar char="•"/>
            </a:pPr>
            <a:r>
              <a:rPr lang="it-IT" sz="2800" dirty="0"/>
              <a:t>FITE LE A </a:t>
            </a:r>
            <a:r>
              <a:rPr lang="it-IT" sz="2800" dirty="0" smtClean="0"/>
              <a:t>BAKK</a:t>
            </a:r>
            <a:endParaRPr lang="it-IT" sz="2800" dirty="0"/>
          </a:p>
          <a:p>
            <a:pPr marL="457200" indent="-457200">
              <a:buFont typeface="Arial" panose="020B0604020202020204" pitchFamily="34" charset="0"/>
              <a:buChar char="•"/>
            </a:pPr>
            <a:r>
              <a:rPr lang="it-IT" sz="2800" dirty="0"/>
              <a:t>HOWE NI E </a:t>
            </a:r>
            <a:r>
              <a:rPr lang="it-IT" sz="2800" dirty="0" smtClean="0"/>
              <a:t>DEMM</a:t>
            </a:r>
            <a:endParaRPr lang="it-IT" sz="2800" dirty="0"/>
          </a:p>
          <a:p>
            <a:pPr marL="457200" indent="-457200">
              <a:buFont typeface="Arial" panose="020B0604020202020204" pitchFamily="34" charset="0"/>
              <a:buChar char="•"/>
            </a:pPr>
            <a:r>
              <a:rPr lang="it-IT" sz="2800" dirty="0"/>
              <a:t>HIWE NE A DAMM</a:t>
            </a:r>
          </a:p>
          <a:p>
            <a:pPr marL="457200" indent="-457200">
              <a:buFont typeface="Arial" panose="020B0604020202020204" pitchFamily="34" charset="0"/>
              <a:buChar char="•"/>
            </a:pPr>
            <a:endParaRPr lang="hr-HR" sz="2800" dirty="0"/>
          </a:p>
        </p:txBody>
      </p:sp>
    </p:spTree>
    <p:extLst>
      <p:ext uri="{BB962C8B-B14F-4D97-AF65-F5344CB8AC3E}">
        <p14:creationId xmlns:p14="http://schemas.microsoft.com/office/powerpoint/2010/main" val="371535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1000" y="327025"/>
            <a:ext cx="10299700" cy="295275"/>
          </a:xfrm>
        </p:spPr>
        <p:txBody>
          <a:bodyPr>
            <a:normAutofit fontScale="90000"/>
          </a:bodyPr>
          <a:lstStyle/>
          <a:p>
            <a:r>
              <a:rPr lang="hr-HR" dirty="0" smtClean="0"/>
              <a:t>Animacija</a:t>
            </a:r>
            <a:endParaRPr lang="hr-HR" dirty="0"/>
          </a:p>
        </p:txBody>
      </p:sp>
      <p:sp>
        <p:nvSpPr>
          <p:cNvPr id="3" name="Rezervirano mjesto sadržaja 2"/>
          <p:cNvSpPr>
            <a:spLocks noGrp="1"/>
          </p:cNvSpPr>
          <p:nvPr>
            <p:ph idx="1"/>
          </p:nvPr>
        </p:nvSpPr>
        <p:spPr>
          <a:xfrm>
            <a:off x="381000" y="835024"/>
            <a:ext cx="11544300" cy="5934075"/>
          </a:xfrm>
        </p:spPr>
        <p:txBody>
          <a:bodyPr>
            <a:normAutofit fontScale="77500" lnSpcReduction="20000"/>
          </a:bodyPr>
          <a:lstStyle/>
          <a:p>
            <a:pPr marL="0" indent="0">
              <a:buNone/>
            </a:pPr>
            <a:r>
              <a:rPr lang="hr-HR" sz="3300" dirty="0" smtClean="0"/>
              <a:t>Tomi </a:t>
            </a:r>
            <a:r>
              <a:rPr lang="hr-HR" sz="3300" dirty="0"/>
              <a:t>želi napraviti animaciju lica, koristeći niz sličica. Kako animacija ne bi imala grube prijelaze, samo jedan dio lica se smije promijeniti na svakoj sljedećoj sličici. </a:t>
            </a:r>
            <a:r>
              <a:rPr lang="hr-HR" sz="3000" dirty="0"/>
              <a:t/>
            </a:r>
            <a:br>
              <a:rPr lang="hr-HR" sz="3000" dirty="0"/>
            </a:br>
            <a:endParaRPr lang="hr-HR" sz="3000" dirty="0"/>
          </a:p>
          <a:p>
            <a:pPr marL="0" indent="0">
              <a:buNone/>
            </a:pPr>
            <a:endParaRPr lang="hr-HR" sz="3000" dirty="0" smtClean="0"/>
          </a:p>
          <a:p>
            <a:pPr marL="0" indent="0">
              <a:buNone/>
            </a:pPr>
            <a:endParaRPr lang="hr-HR" sz="3000" dirty="0"/>
          </a:p>
          <a:p>
            <a:pPr marL="0" indent="0">
              <a:buNone/>
            </a:pPr>
            <a:endParaRPr lang="hr-HR" sz="3000" dirty="0" smtClean="0"/>
          </a:p>
          <a:p>
            <a:pPr marL="0" indent="0">
              <a:buNone/>
            </a:pPr>
            <a:endParaRPr lang="hr-HR" sz="3300" dirty="0" smtClean="0"/>
          </a:p>
          <a:p>
            <a:pPr marL="0" indent="0">
              <a:buNone/>
            </a:pPr>
            <a:r>
              <a:rPr lang="hr-HR" sz="3300" dirty="0" smtClean="0"/>
              <a:t>Nažalost</a:t>
            </a:r>
            <a:r>
              <a:rPr lang="hr-HR" sz="3300" dirty="0"/>
              <a:t>, sličice su se pomiješale i Tomi mora pronaći ispravan redoslijed sličica. Zna samo koja je sličica bila zadnja</a:t>
            </a:r>
            <a:r>
              <a:rPr lang="hr-HR" sz="3300" dirty="0" smtClean="0"/>
              <a:t>.</a:t>
            </a:r>
            <a:endParaRPr lang="hr-HR" sz="3300" dirty="0"/>
          </a:p>
          <a:p>
            <a:pPr marL="0" indent="0">
              <a:buNone/>
            </a:pPr>
            <a:r>
              <a:rPr lang="hr-HR" sz="3300" dirty="0" smtClean="0"/>
              <a:t>Koji </a:t>
            </a:r>
            <a:r>
              <a:rPr lang="hr-HR" sz="3300" dirty="0"/>
              <a:t>je pravilan redoslijed sličica, ako se poštuje dana uputa i kako bi se dobila zadana zadnja sličica</a:t>
            </a:r>
            <a:r>
              <a:rPr lang="hr-HR" sz="3300" dirty="0" smtClean="0"/>
              <a:t>?</a:t>
            </a:r>
            <a:endParaRPr lang="hr-HR" sz="3000" dirty="0" smtClean="0"/>
          </a:p>
          <a:p>
            <a:pPr marL="0" indent="0">
              <a:buNone/>
            </a:pPr>
            <a:endParaRPr lang="hr-HR" sz="3000" dirty="0"/>
          </a:p>
          <a:p>
            <a:r>
              <a:rPr lang="hr-HR" sz="3000" dirty="0"/>
              <a:t>B D C A </a:t>
            </a:r>
            <a:r>
              <a:rPr lang="hr-HR" sz="3000" dirty="0" smtClean="0"/>
              <a:t>E</a:t>
            </a:r>
          </a:p>
          <a:p>
            <a:r>
              <a:rPr lang="hr-HR" sz="3000" dirty="0" smtClean="0"/>
              <a:t>A </a:t>
            </a:r>
            <a:r>
              <a:rPr lang="hr-HR" sz="3000" dirty="0"/>
              <a:t>C E D </a:t>
            </a:r>
            <a:r>
              <a:rPr lang="hr-HR" sz="3000" dirty="0" smtClean="0"/>
              <a:t>B</a:t>
            </a:r>
          </a:p>
          <a:p>
            <a:r>
              <a:rPr lang="hr-HR" sz="3000" dirty="0" smtClean="0"/>
              <a:t>A </a:t>
            </a:r>
            <a:r>
              <a:rPr lang="hr-HR" sz="3000" dirty="0"/>
              <a:t>B C D </a:t>
            </a:r>
            <a:r>
              <a:rPr lang="hr-HR" sz="3000" dirty="0" smtClean="0"/>
              <a:t>E</a:t>
            </a:r>
          </a:p>
          <a:p>
            <a:r>
              <a:rPr lang="hr-HR" sz="3000" dirty="0" smtClean="0"/>
              <a:t>E </a:t>
            </a:r>
            <a:r>
              <a:rPr lang="hr-HR" sz="3000" dirty="0"/>
              <a:t>D C B </a:t>
            </a:r>
            <a:r>
              <a:rPr lang="hr-HR" sz="3000" dirty="0" smtClean="0"/>
              <a:t>A</a:t>
            </a:r>
            <a:endParaRPr lang="hr-HR" sz="3000" dirty="0"/>
          </a:p>
          <a:p>
            <a:pPr marL="0" indent="0">
              <a:buNone/>
            </a:pPr>
            <a:endParaRPr lang="hr-HR" dirty="0"/>
          </a:p>
        </p:txBody>
      </p:sp>
      <p:pic>
        <p:nvPicPr>
          <p:cNvPr id="4" name="Slika 3"/>
          <p:cNvPicPr>
            <a:picLocks noChangeAspect="1"/>
          </p:cNvPicPr>
          <p:nvPr/>
        </p:nvPicPr>
        <p:blipFill>
          <a:blip r:embed="rId2"/>
          <a:stretch>
            <a:fillRect/>
          </a:stretch>
        </p:blipFill>
        <p:spPr>
          <a:xfrm>
            <a:off x="3941762" y="1582737"/>
            <a:ext cx="3762375" cy="1381125"/>
          </a:xfrm>
          <a:prstGeom prst="rect">
            <a:avLst/>
          </a:prstGeom>
        </p:spPr>
      </p:pic>
    </p:spTree>
    <p:extLst>
      <p:ext uri="{BB962C8B-B14F-4D97-AF65-F5344CB8AC3E}">
        <p14:creationId xmlns:p14="http://schemas.microsoft.com/office/powerpoint/2010/main" val="158300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4000" y="327025"/>
            <a:ext cx="10515600" cy="485775"/>
          </a:xfrm>
        </p:spPr>
        <p:txBody>
          <a:bodyPr>
            <a:normAutofit fontScale="90000"/>
          </a:bodyPr>
          <a:lstStyle/>
          <a:p>
            <a:r>
              <a:rPr lang="hr-HR" dirty="0" smtClean="0"/>
              <a:t>Kodiranje riječi</a:t>
            </a:r>
            <a:endParaRPr lang="hr-HR" dirty="0"/>
          </a:p>
        </p:txBody>
      </p:sp>
      <p:sp>
        <p:nvSpPr>
          <p:cNvPr id="3" name="Rezervirano mjesto sadržaja 2"/>
          <p:cNvSpPr>
            <a:spLocks noGrp="1"/>
          </p:cNvSpPr>
          <p:nvPr>
            <p:ph idx="1"/>
          </p:nvPr>
        </p:nvSpPr>
        <p:spPr>
          <a:xfrm>
            <a:off x="419100" y="949325"/>
            <a:ext cx="10642600" cy="815975"/>
          </a:xfrm>
        </p:spPr>
        <p:txBody>
          <a:bodyPr>
            <a:normAutofit lnSpcReduction="10000"/>
          </a:bodyPr>
          <a:lstStyle/>
          <a:p>
            <a:pPr marL="0" indent="0">
              <a:buNone/>
            </a:pPr>
            <a:r>
              <a:rPr lang="hr-HR" dirty="0" smtClean="0"/>
              <a:t>Dabrovi </a:t>
            </a:r>
            <a:r>
              <a:rPr lang="hr-HR" dirty="0"/>
              <a:t>Ante i Barbara izmjenjuju poruke, ali tako da svaku riječ kodiraju na sljedeći način:</a:t>
            </a:r>
          </a:p>
          <a:p>
            <a:pPr marL="0" indent="0">
              <a:buNone/>
            </a:pPr>
            <a:endParaRPr lang="hr-HR" dirty="0"/>
          </a:p>
        </p:txBody>
      </p:sp>
      <p:pic>
        <p:nvPicPr>
          <p:cNvPr id="4" name="Slika 3"/>
          <p:cNvPicPr>
            <a:picLocks noChangeAspect="1"/>
          </p:cNvPicPr>
          <p:nvPr/>
        </p:nvPicPr>
        <p:blipFill>
          <a:blip r:embed="rId2"/>
          <a:stretch>
            <a:fillRect/>
          </a:stretch>
        </p:blipFill>
        <p:spPr>
          <a:xfrm>
            <a:off x="1789112" y="1765300"/>
            <a:ext cx="8486775" cy="1762125"/>
          </a:xfrm>
          <a:prstGeom prst="rect">
            <a:avLst/>
          </a:prstGeom>
        </p:spPr>
      </p:pic>
      <p:sp>
        <p:nvSpPr>
          <p:cNvPr id="5" name="TekstniOkvir 4"/>
          <p:cNvSpPr txBox="1"/>
          <p:nvPr/>
        </p:nvSpPr>
        <p:spPr>
          <a:xfrm>
            <a:off x="520700" y="3472458"/>
            <a:ext cx="11645900" cy="3385542"/>
          </a:xfrm>
          <a:prstGeom prst="rect">
            <a:avLst/>
          </a:prstGeom>
          <a:noFill/>
        </p:spPr>
        <p:txBody>
          <a:bodyPr wrap="square" rtlCol="0">
            <a:spAutoFit/>
          </a:bodyPr>
          <a:lstStyle/>
          <a:p>
            <a:r>
              <a:rPr lang="hr-HR" sz="2800" dirty="0"/>
              <a:t>Riječ BEAVER nakon kodiranja postaje WBFCSF.</a:t>
            </a:r>
          </a:p>
          <a:p>
            <a:r>
              <a:rPr lang="hr-HR" sz="2800" dirty="0"/>
              <a:t>Barbara prima poruku u kojoj piše PMGEP. Što joj Ante želi reći?</a:t>
            </a:r>
            <a:br>
              <a:rPr lang="hr-HR" sz="2800" dirty="0"/>
            </a:br>
            <a:endParaRPr lang="hr-HR" sz="2800" dirty="0"/>
          </a:p>
          <a:p>
            <a:pPr marL="285750" indent="-285750">
              <a:buFont typeface="Arial" panose="020B0604020202020204" pitchFamily="34" charset="0"/>
              <a:buChar char="•"/>
            </a:pPr>
            <a:r>
              <a:rPr lang="hr-HR" sz="2800" dirty="0" smtClean="0"/>
              <a:t>RIVER</a:t>
            </a:r>
            <a:endParaRPr lang="hr-HR" sz="2800" dirty="0"/>
          </a:p>
          <a:p>
            <a:pPr marL="285750" indent="-285750">
              <a:buFont typeface="Arial" panose="020B0604020202020204" pitchFamily="34" charset="0"/>
              <a:buChar char="•"/>
            </a:pPr>
            <a:r>
              <a:rPr lang="hr-HR" sz="2800" dirty="0" smtClean="0"/>
              <a:t>KNOCK</a:t>
            </a:r>
            <a:endParaRPr lang="hr-HR" sz="2800" dirty="0"/>
          </a:p>
          <a:p>
            <a:pPr marL="285750" indent="-285750">
              <a:buFont typeface="Arial" panose="020B0604020202020204" pitchFamily="34" charset="0"/>
              <a:buChar char="•"/>
            </a:pPr>
            <a:r>
              <a:rPr lang="hr-HR" sz="2800" dirty="0" smtClean="0"/>
              <a:t>FLOOD</a:t>
            </a:r>
            <a:endParaRPr lang="hr-HR" sz="2800" dirty="0"/>
          </a:p>
          <a:p>
            <a:pPr marL="285750" indent="-285750">
              <a:buFont typeface="Arial" panose="020B0604020202020204" pitchFamily="34" charset="0"/>
              <a:buChar char="•"/>
            </a:pPr>
            <a:r>
              <a:rPr lang="hr-HR" sz="2800" dirty="0"/>
              <a:t>LODGE</a:t>
            </a:r>
          </a:p>
          <a:p>
            <a:endParaRPr lang="hr-HR" dirty="0"/>
          </a:p>
        </p:txBody>
      </p:sp>
    </p:spTree>
    <p:extLst>
      <p:ext uri="{BB962C8B-B14F-4D97-AF65-F5344CB8AC3E}">
        <p14:creationId xmlns:p14="http://schemas.microsoft.com/office/powerpoint/2010/main" val="524079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7800" y="288925"/>
            <a:ext cx="10515600" cy="676275"/>
          </a:xfrm>
        </p:spPr>
        <p:txBody>
          <a:bodyPr>
            <a:normAutofit fontScale="90000"/>
          </a:bodyPr>
          <a:lstStyle/>
          <a:p>
            <a:r>
              <a:rPr lang="hr-HR" dirty="0" smtClean="0"/>
              <a:t>Kontrola dabrova</a:t>
            </a:r>
            <a:endParaRPr lang="hr-HR" dirty="0"/>
          </a:p>
        </p:txBody>
      </p:sp>
      <p:sp>
        <p:nvSpPr>
          <p:cNvPr id="3" name="Rezervirano mjesto sadržaja 2"/>
          <p:cNvSpPr>
            <a:spLocks noGrp="1"/>
          </p:cNvSpPr>
          <p:nvPr>
            <p:ph idx="1"/>
          </p:nvPr>
        </p:nvSpPr>
        <p:spPr>
          <a:xfrm>
            <a:off x="1066800" y="964406"/>
            <a:ext cx="10541000" cy="914400"/>
          </a:xfrm>
        </p:spPr>
        <p:txBody>
          <a:bodyPr/>
          <a:lstStyle/>
          <a:p>
            <a:pPr marL="0" indent="0">
              <a:buNone/>
            </a:pPr>
            <a:r>
              <a:rPr lang="hr-HR" dirty="0" smtClean="0"/>
              <a:t>Dabar </a:t>
            </a:r>
            <a:r>
              <a:rPr lang="hr-HR" dirty="0"/>
              <a:t>Niko hoda i okreće se prema danim naredbama. </a:t>
            </a:r>
            <a:br>
              <a:rPr lang="hr-HR" dirty="0"/>
            </a:br>
            <a:r>
              <a:rPr lang="hr-HR" dirty="0" smtClean="0"/>
              <a:t>Npr</a:t>
            </a:r>
            <a:r>
              <a:rPr lang="hr-HR" dirty="0"/>
              <a:t>.:</a:t>
            </a:r>
            <a:r>
              <a:rPr lang="hr-HR" b="1" dirty="0"/>
              <a:t> (Niko 100 hodaj. Niko 90 </a:t>
            </a:r>
            <a:r>
              <a:rPr lang="hr-HR" b="1" dirty="0" err="1"/>
              <a:t>lijevo_okret</a:t>
            </a:r>
            <a:r>
              <a:rPr lang="hr-HR" b="1" dirty="0"/>
              <a:t>.) Ponovi </a:t>
            </a:r>
            <a:r>
              <a:rPr lang="hr-HR" b="1" dirty="0" smtClean="0"/>
              <a:t>2x</a:t>
            </a:r>
            <a:endParaRPr lang="hr-HR" dirty="0"/>
          </a:p>
        </p:txBody>
      </p:sp>
      <p:pic>
        <p:nvPicPr>
          <p:cNvPr id="4" name="Slika 3"/>
          <p:cNvPicPr>
            <a:picLocks noChangeAspect="1"/>
          </p:cNvPicPr>
          <p:nvPr/>
        </p:nvPicPr>
        <p:blipFill>
          <a:blip r:embed="rId2"/>
          <a:stretch>
            <a:fillRect/>
          </a:stretch>
        </p:blipFill>
        <p:spPr>
          <a:xfrm>
            <a:off x="2165098" y="1858323"/>
            <a:ext cx="6318502" cy="1086092"/>
          </a:xfrm>
          <a:prstGeom prst="rect">
            <a:avLst/>
          </a:prstGeom>
        </p:spPr>
      </p:pic>
      <p:sp>
        <p:nvSpPr>
          <p:cNvPr id="5" name="TekstniOkvir 4"/>
          <p:cNvSpPr txBox="1"/>
          <p:nvPr/>
        </p:nvSpPr>
        <p:spPr>
          <a:xfrm>
            <a:off x="1339850" y="3082925"/>
            <a:ext cx="8191500" cy="1231106"/>
          </a:xfrm>
          <a:prstGeom prst="rect">
            <a:avLst/>
          </a:prstGeom>
          <a:noFill/>
        </p:spPr>
        <p:txBody>
          <a:bodyPr wrap="square" rtlCol="0">
            <a:spAutoFit/>
          </a:bodyPr>
          <a:lstStyle/>
          <a:p>
            <a:r>
              <a:rPr lang="hr-HR" sz="2800" dirty="0"/>
              <a:t>Koji ćete dobiti lik, ako Niko prati sljedeće naredbe:</a:t>
            </a:r>
          </a:p>
          <a:p>
            <a:r>
              <a:rPr lang="hr-HR" sz="2800" b="1" dirty="0"/>
              <a:t>(Niko 100 hodaj. Niko 60 </a:t>
            </a:r>
            <a:r>
              <a:rPr lang="hr-HR" sz="2800" b="1" dirty="0" err="1"/>
              <a:t>lijevo_okret</a:t>
            </a:r>
            <a:r>
              <a:rPr lang="hr-HR" sz="2800" b="1" dirty="0"/>
              <a:t>.) Ponovi 3x.</a:t>
            </a:r>
            <a:endParaRPr lang="hr-HR" sz="2800" dirty="0"/>
          </a:p>
          <a:p>
            <a:endParaRPr lang="hr-HR" dirty="0"/>
          </a:p>
        </p:txBody>
      </p:sp>
      <p:pic>
        <p:nvPicPr>
          <p:cNvPr id="6" name="Slika 5"/>
          <p:cNvPicPr>
            <a:picLocks noChangeAspect="1"/>
          </p:cNvPicPr>
          <p:nvPr/>
        </p:nvPicPr>
        <p:blipFill>
          <a:blip r:embed="rId3"/>
          <a:stretch>
            <a:fillRect/>
          </a:stretch>
        </p:blipFill>
        <p:spPr>
          <a:xfrm>
            <a:off x="3395536" y="4148534"/>
            <a:ext cx="3857625" cy="2447925"/>
          </a:xfrm>
          <a:prstGeom prst="rect">
            <a:avLst/>
          </a:prstGeom>
        </p:spPr>
      </p:pic>
    </p:spTree>
    <p:extLst>
      <p:ext uri="{BB962C8B-B14F-4D97-AF65-F5344CB8AC3E}">
        <p14:creationId xmlns:p14="http://schemas.microsoft.com/office/powerpoint/2010/main" val="2422576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27025"/>
            <a:ext cx="10617200" cy="422275"/>
          </a:xfrm>
        </p:spPr>
        <p:txBody>
          <a:bodyPr>
            <a:normAutofit fontScale="90000"/>
          </a:bodyPr>
          <a:lstStyle/>
          <a:p>
            <a:r>
              <a:rPr lang="hr-HR" dirty="0" smtClean="0"/>
              <a:t>Košnice</a:t>
            </a:r>
            <a:endParaRPr lang="hr-HR" dirty="0"/>
          </a:p>
        </p:txBody>
      </p:sp>
      <p:sp>
        <p:nvSpPr>
          <p:cNvPr id="3" name="Rezervirano mjesto sadržaja 2"/>
          <p:cNvSpPr>
            <a:spLocks noGrp="1"/>
          </p:cNvSpPr>
          <p:nvPr>
            <p:ph idx="1"/>
          </p:nvPr>
        </p:nvSpPr>
        <p:spPr>
          <a:xfrm>
            <a:off x="482600" y="898525"/>
            <a:ext cx="10604500" cy="955675"/>
          </a:xfrm>
        </p:spPr>
        <p:txBody>
          <a:bodyPr/>
          <a:lstStyle/>
          <a:p>
            <a:pPr marL="0" indent="0">
              <a:buNone/>
            </a:pPr>
            <a:r>
              <a:rPr lang="hr-HR" dirty="0" smtClean="0"/>
              <a:t>Dabar </a:t>
            </a:r>
            <a:r>
              <a:rPr lang="hr-HR" dirty="0"/>
              <a:t>Roko ima robota koji leti između košnica. Robotom upravlja pomoću tipki 1-8, kao što je prikazano na slici:</a:t>
            </a:r>
          </a:p>
          <a:p>
            <a:pPr marL="0" indent="0">
              <a:buNone/>
            </a:pPr>
            <a:endParaRPr lang="hr-HR" dirty="0"/>
          </a:p>
        </p:txBody>
      </p:sp>
      <p:pic>
        <p:nvPicPr>
          <p:cNvPr id="4" name="Slika 3"/>
          <p:cNvPicPr>
            <a:picLocks noChangeAspect="1"/>
          </p:cNvPicPr>
          <p:nvPr/>
        </p:nvPicPr>
        <p:blipFill>
          <a:blip r:embed="rId2"/>
          <a:stretch>
            <a:fillRect/>
          </a:stretch>
        </p:blipFill>
        <p:spPr>
          <a:xfrm>
            <a:off x="10296525" y="962370"/>
            <a:ext cx="1895475" cy="1724025"/>
          </a:xfrm>
          <a:prstGeom prst="rect">
            <a:avLst/>
          </a:prstGeom>
        </p:spPr>
      </p:pic>
      <p:sp>
        <p:nvSpPr>
          <p:cNvPr id="5" name="TekstniOkvir 4"/>
          <p:cNvSpPr txBox="1"/>
          <p:nvPr/>
        </p:nvSpPr>
        <p:spPr>
          <a:xfrm>
            <a:off x="482600" y="1993898"/>
            <a:ext cx="7040562" cy="1384995"/>
          </a:xfrm>
          <a:prstGeom prst="rect">
            <a:avLst/>
          </a:prstGeom>
          <a:noFill/>
        </p:spPr>
        <p:txBody>
          <a:bodyPr wrap="square" rtlCol="0">
            <a:spAutoFit/>
          </a:bodyPr>
          <a:lstStyle/>
          <a:p>
            <a:r>
              <a:rPr lang="hr-HR" sz="2800" dirty="0" smtClean="0"/>
              <a:t>Robot je kod košnice koja se nalazi dolje lijevo. Roko želi da robot pređe svim putevima samo jednom, a to može postići na različite načine. </a:t>
            </a:r>
            <a:endParaRPr lang="hr-HR" sz="2800" dirty="0"/>
          </a:p>
        </p:txBody>
      </p:sp>
      <p:pic>
        <p:nvPicPr>
          <p:cNvPr id="6" name="Slika 5"/>
          <p:cNvPicPr>
            <a:picLocks noChangeAspect="1"/>
          </p:cNvPicPr>
          <p:nvPr/>
        </p:nvPicPr>
        <p:blipFill>
          <a:blip r:embed="rId3"/>
          <a:stretch>
            <a:fillRect/>
          </a:stretch>
        </p:blipFill>
        <p:spPr>
          <a:xfrm>
            <a:off x="7750175" y="2003425"/>
            <a:ext cx="2076450" cy="2057400"/>
          </a:xfrm>
          <a:prstGeom prst="rect">
            <a:avLst/>
          </a:prstGeom>
        </p:spPr>
      </p:pic>
      <p:sp>
        <p:nvSpPr>
          <p:cNvPr id="7" name="TekstniOkvir 6"/>
          <p:cNvSpPr txBox="1"/>
          <p:nvPr/>
        </p:nvSpPr>
        <p:spPr>
          <a:xfrm>
            <a:off x="647700" y="3715095"/>
            <a:ext cx="6591300" cy="2523768"/>
          </a:xfrm>
          <a:prstGeom prst="rect">
            <a:avLst/>
          </a:prstGeom>
          <a:noFill/>
        </p:spPr>
        <p:txBody>
          <a:bodyPr wrap="square" rtlCol="0">
            <a:spAutoFit/>
          </a:bodyPr>
          <a:lstStyle/>
          <a:p>
            <a:r>
              <a:rPr lang="pl-PL" sz="2800" dirty="0"/>
              <a:t>Koji je od navedenih puteva pogrešan?</a:t>
            </a:r>
          </a:p>
          <a:p>
            <a:pPr marL="342900" indent="-342900">
              <a:buFont typeface="+mj-lt"/>
              <a:buAutoNum type="alphaLcParenR"/>
            </a:pPr>
            <a:r>
              <a:rPr lang="pl-PL" sz="2800" dirty="0" smtClean="0"/>
              <a:t>1,7,5,3,6,4,2,8</a:t>
            </a:r>
            <a:endParaRPr lang="pl-PL" sz="2800" dirty="0"/>
          </a:p>
          <a:p>
            <a:pPr marL="342900" indent="-342900">
              <a:buFont typeface="+mj-lt"/>
              <a:buAutoNum type="alphaLcParenR"/>
            </a:pPr>
            <a:r>
              <a:rPr lang="pl-PL" sz="2800" dirty="0" smtClean="0"/>
              <a:t>1,4,6,8,2,7,5,3</a:t>
            </a:r>
            <a:endParaRPr lang="pl-PL" sz="2800" dirty="0"/>
          </a:p>
          <a:p>
            <a:pPr marL="342900" indent="-342900">
              <a:buFont typeface="+mj-lt"/>
              <a:buAutoNum type="alphaLcParenR"/>
            </a:pPr>
            <a:r>
              <a:rPr lang="pl-PL" sz="2800" dirty="0" smtClean="0"/>
              <a:t>2,8,6,1,3,5,8,3</a:t>
            </a:r>
            <a:endParaRPr lang="pl-PL" sz="2800" dirty="0"/>
          </a:p>
          <a:p>
            <a:pPr marL="342900" indent="-342900">
              <a:buFont typeface="+mj-lt"/>
              <a:buAutoNum type="alphaLcParenR"/>
            </a:pPr>
            <a:r>
              <a:rPr lang="pl-PL" sz="2800" dirty="0"/>
              <a:t>8,2,7,5,3,6,1,4</a:t>
            </a:r>
          </a:p>
          <a:p>
            <a:endParaRPr lang="hr-HR" dirty="0"/>
          </a:p>
        </p:txBody>
      </p:sp>
    </p:spTree>
    <p:extLst>
      <p:ext uri="{BB962C8B-B14F-4D97-AF65-F5344CB8AC3E}">
        <p14:creationId xmlns:p14="http://schemas.microsoft.com/office/powerpoint/2010/main" val="2761153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6700" y="365125"/>
            <a:ext cx="11087100" cy="536575"/>
          </a:xfrm>
        </p:spPr>
        <p:txBody>
          <a:bodyPr>
            <a:normAutofit fontScale="90000"/>
          </a:bodyPr>
          <a:lstStyle/>
          <a:p>
            <a:r>
              <a:rPr lang="hr-HR" dirty="0" smtClean="0"/>
              <a:t>Kuglice</a:t>
            </a:r>
            <a:endParaRPr lang="hr-HR" dirty="0"/>
          </a:p>
        </p:txBody>
      </p:sp>
      <p:sp>
        <p:nvSpPr>
          <p:cNvPr id="3" name="Rezervirano mjesto sadržaja 2"/>
          <p:cNvSpPr>
            <a:spLocks noGrp="1"/>
          </p:cNvSpPr>
          <p:nvPr>
            <p:ph idx="1"/>
          </p:nvPr>
        </p:nvSpPr>
        <p:spPr>
          <a:xfrm>
            <a:off x="673100" y="901700"/>
            <a:ext cx="10515600" cy="2057400"/>
          </a:xfrm>
        </p:spPr>
        <p:txBody>
          <a:bodyPr>
            <a:normAutofit fontScale="85000" lnSpcReduction="20000"/>
          </a:bodyPr>
          <a:lstStyle/>
          <a:p>
            <a:pPr marL="0" indent="0">
              <a:buNone/>
            </a:pPr>
            <a:r>
              <a:rPr lang="hr-HR" dirty="0" err="1" smtClean="0"/>
              <a:t>Dabrići</a:t>
            </a:r>
            <a:r>
              <a:rPr lang="hr-HR" dirty="0" smtClean="0"/>
              <a:t> </a:t>
            </a:r>
            <a:r>
              <a:rPr lang="hr-HR" dirty="0"/>
              <a:t>se igraju s cijevima u koje stavljaju "usmjerivač" za kuglice. </a:t>
            </a:r>
            <a:endParaRPr lang="hr-HR" dirty="0" smtClean="0"/>
          </a:p>
          <a:p>
            <a:pPr marL="0" indent="0">
              <a:buNone/>
            </a:pPr>
            <a:endParaRPr lang="hr-HR" sz="3000" dirty="0"/>
          </a:p>
          <a:p>
            <a:pPr marL="0" indent="0">
              <a:buNone/>
            </a:pPr>
            <a:r>
              <a:rPr lang="hr-HR" sz="3000" dirty="0" smtClean="0"/>
              <a:t>Kad </a:t>
            </a:r>
            <a:r>
              <a:rPr lang="hr-HR" sz="3000" dirty="0"/>
              <a:t>kuglica dođe do usmjerivača, spusti se </a:t>
            </a:r>
            <a:endParaRPr lang="hr-HR" sz="3000" dirty="0" smtClean="0"/>
          </a:p>
          <a:p>
            <a:pPr marL="0" indent="0">
              <a:buNone/>
            </a:pPr>
            <a:r>
              <a:rPr lang="hr-HR" sz="3000" dirty="0" smtClean="0"/>
              <a:t>dalje </a:t>
            </a:r>
            <a:r>
              <a:rPr lang="hr-HR" sz="3000" dirty="0"/>
              <a:t>u cijev, a usmjerivači se okrenu, tako da </a:t>
            </a:r>
            <a:endParaRPr lang="hr-HR" sz="3000" dirty="0" smtClean="0"/>
          </a:p>
          <a:p>
            <a:pPr marL="0" indent="0">
              <a:buNone/>
            </a:pPr>
            <a:r>
              <a:rPr lang="hr-HR" sz="3000" dirty="0" smtClean="0"/>
              <a:t>sljedeća </a:t>
            </a:r>
            <a:r>
              <a:rPr lang="hr-HR" sz="3000" dirty="0"/>
              <a:t>kuglica ide u drugu cijev.</a:t>
            </a:r>
          </a:p>
          <a:p>
            <a:pPr marL="0" indent="0">
              <a:buNone/>
            </a:pPr>
            <a:endParaRPr lang="hr-HR" dirty="0"/>
          </a:p>
        </p:txBody>
      </p:sp>
      <p:pic>
        <p:nvPicPr>
          <p:cNvPr id="4" name="Slika 3"/>
          <p:cNvPicPr>
            <a:picLocks noChangeAspect="1"/>
          </p:cNvPicPr>
          <p:nvPr/>
        </p:nvPicPr>
        <p:blipFill>
          <a:blip r:embed="rId2"/>
          <a:stretch>
            <a:fillRect/>
          </a:stretch>
        </p:blipFill>
        <p:spPr>
          <a:xfrm>
            <a:off x="7851021" y="1516708"/>
            <a:ext cx="2321678" cy="1301750"/>
          </a:xfrm>
          <a:prstGeom prst="rect">
            <a:avLst/>
          </a:prstGeom>
        </p:spPr>
      </p:pic>
      <p:sp>
        <p:nvSpPr>
          <p:cNvPr id="5" name="TekstniOkvir 4"/>
          <p:cNvSpPr txBox="1"/>
          <p:nvPr/>
        </p:nvSpPr>
        <p:spPr>
          <a:xfrm>
            <a:off x="673100" y="2771775"/>
            <a:ext cx="10680700" cy="1384995"/>
          </a:xfrm>
          <a:prstGeom prst="rect">
            <a:avLst/>
          </a:prstGeom>
          <a:noFill/>
        </p:spPr>
        <p:txBody>
          <a:bodyPr wrap="square" rtlCol="0">
            <a:spAutoFit/>
          </a:bodyPr>
          <a:lstStyle/>
          <a:p>
            <a:endParaRPr lang="hr-HR" sz="2800" dirty="0" smtClean="0"/>
          </a:p>
          <a:p>
            <a:r>
              <a:rPr lang="hr-HR" sz="2800" dirty="0" smtClean="0"/>
              <a:t>U </a:t>
            </a:r>
            <a:r>
              <a:rPr lang="hr-HR" sz="2800" dirty="0" err="1"/>
              <a:t>daljnoj</a:t>
            </a:r>
            <a:r>
              <a:rPr lang="hr-HR" sz="2800" dirty="0"/>
              <a:t> igri, napravili su novi sustav cijevi i spuštaju crvenu, plavu i žutu kuglicu. Iz koje će cijevi izaći crvena kuglica?</a:t>
            </a:r>
          </a:p>
        </p:txBody>
      </p:sp>
      <p:pic>
        <p:nvPicPr>
          <p:cNvPr id="6" name="Slika 5"/>
          <p:cNvPicPr>
            <a:picLocks noChangeAspect="1"/>
          </p:cNvPicPr>
          <p:nvPr/>
        </p:nvPicPr>
        <p:blipFill>
          <a:blip r:embed="rId3"/>
          <a:stretch>
            <a:fillRect/>
          </a:stretch>
        </p:blipFill>
        <p:spPr>
          <a:xfrm>
            <a:off x="8193087" y="3979566"/>
            <a:ext cx="1979612" cy="2275880"/>
          </a:xfrm>
          <a:prstGeom prst="rect">
            <a:avLst/>
          </a:prstGeom>
        </p:spPr>
      </p:pic>
    </p:spTree>
    <p:extLst>
      <p:ext uri="{BB962C8B-B14F-4D97-AF65-F5344CB8AC3E}">
        <p14:creationId xmlns:p14="http://schemas.microsoft.com/office/powerpoint/2010/main" val="2887560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225425"/>
            <a:ext cx="10756900" cy="523875"/>
          </a:xfrm>
        </p:spPr>
        <p:txBody>
          <a:bodyPr>
            <a:normAutofit fontScale="90000"/>
          </a:bodyPr>
          <a:lstStyle/>
          <a:p>
            <a:r>
              <a:rPr lang="hr-HR" dirty="0" smtClean="0"/>
              <a:t>LED znak</a:t>
            </a:r>
            <a:endParaRPr lang="hr-HR" dirty="0"/>
          </a:p>
        </p:txBody>
      </p:sp>
      <p:sp>
        <p:nvSpPr>
          <p:cNvPr id="3" name="Rezervirano mjesto sadržaja 2"/>
          <p:cNvSpPr>
            <a:spLocks noGrp="1"/>
          </p:cNvSpPr>
          <p:nvPr>
            <p:ph idx="1"/>
          </p:nvPr>
        </p:nvSpPr>
        <p:spPr>
          <a:xfrm>
            <a:off x="546100" y="749300"/>
            <a:ext cx="10515600" cy="5807075"/>
          </a:xfrm>
        </p:spPr>
        <p:txBody>
          <a:bodyPr>
            <a:normAutofit lnSpcReduction="10000"/>
          </a:bodyPr>
          <a:lstStyle/>
          <a:p>
            <a:pPr marL="0" indent="0">
              <a:buNone/>
            </a:pPr>
            <a:r>
              <a:rPr lang="hr-HR" dirty="0" smtClean="0"/>
              <a:t>LED </a:t>
            </a:r>
            <a:r>
              <a:rPr lang="hr-HR" dirty="0"/>
              <a:t>znak se sastoji od dugačke linije pojedinačnih LED lampica koje mogu biti uključene i isključene. </a:t>
            </a:r>
            <a:br>
              <a:rPr lang="hr-HR" dirty="0"/>
            </a:br>
            <a:endParaRPr lang="hr-HR" dirty="0"/>
          </a:p>
          <a:p>
            <a:pPr marL="0" indent="0">
              <a:buNone/>
            </a:pPr>
            <a:r>
              <a:rPr lang="hr-HR" dirty="0"/>
              <a:t>Znak ima gumb. Kad se gumb pritisne, pojedinačna LED svjetla mogu u istom trenutku promijeniti svoje stanje prema sljedećim pravilima:</a:t>
            </a:r>
          </a:p>
          <a:p>
            <a:r>
              <a:rPr lang="hr-HR" dirty="0"/>
              <a:t>ako je LED svjetlo isključeno -&gt; uključuje </a:t>
            </a:r>
            <a:r>
              <a:rPr lang="hr-HR" dirty="0" smtClean="0"/>
              <a:t>se</a:t>
            </a:r>
            <a:endParaRPr lang="hr-HR" dirty="0"/>
          </a:p>
          <a:p>
            <a:r>
              <a:rPr lang="hr-HR" dirty="0"/>
              <a:t>ako je LED svjetlo uključeno, a oba svjetla pored su također uključena - &gt; ostaje uključeno</a:t>
            </a:r>
          </a:p>
          <a:p>
            <a:r>
              <a:rPr lang="hr-HR" dirty="0"/>
              <a:t>ako je LED svjetlo uključeno, a oba svjetla pored su isključena - &gt; ostaje uključeno</a:t>
            </a:r>
          </a:p>
          <a:p>
            <a:r>
              <a:rPr lang="hr-HR" dirty="0"/>
              <a:t>u protivnom  -&gt; isključuje </a:t>
            </a:r>
            <a:r>
              <a:rPr lang="hr-HR" dirty="0" smtClean="0"/>
              <a:t>se</a:t>
            </a:r>
          </a:p>
          <a:p>
            <a:pPr marL="0" indent="0">
              <a:buNone/>
            </a:pPr>
            <a:r>
              <a:rPr lang="hr-HR" dirty="0" smtClean="0"/>
              <a:t>Ujutro</a:t>
            </a:r>
            <a:r>
              <a:rPr lang="hr-HR" dirty="0"/>
              <a:t>, prije nego što se gumb pritisne, znak ima sljedeće postavke: </a:t>
            </a:r>
          </a:p>
          <a:p>
            <a:r>
              <a:rPr lang="hr-HR" dirty="0"/>
              <a:t>sva LED svjetla su uključena osim jednog, kao što se vidi na slici:</a:t>
            </a:r>
          </a:p>
          <a:p>
            <a:endParaRPr lang="hr-HR" dirty="0"/>
          </a:p>
        </p:txBody>
      </p:sp>
      <p:pic>
        <p:nvPicPr>
          <p:cNvPr id="4" name="Slika 3"/>
          <p:cNvPicPr>
            <a:picLocks noChangeAspect="1"/>
          </p:cNvPicPr>
          <p:nvPr/>
        </p:nvPicPr>
        <p:blipFill>
          <a:blip r:embed="rId2"/>
          <a:stretch>
            <a:fillRect/>
          </a:stretch>
        </p:blipFill>
        <p:spPr>
          <a:xfrm>
            <a:off x="3173600" y="6210300"/>
            <a:ext cx="5576700" cy="482599"/>
          </a:xfrm>
          <a:prstGeom prst="rect">
            <a:avLst/>
          </a:prstGeom>
        </p:spPr>
      </p:pic>
    </p:spTree>
    <p:extLst>
      <p:ext uri="{BB962C8B-B14F-4D97-AF65-F5344CB8AC3E}">
        <p14:creationId xmlns:p14="http://schemas.microsoft.com/office/powerpoint/2010/main" val="1943909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4000" dirty="0"/>
              <a:t>Koji red predstavlja LED svjetla poslije 7 pritisaka na gumbe</a:t>
            </a:r>
            <a:r>
              <a:rPr lang="hr-HR" sz="4000" dirty="0" smtClean="0"/>
              <a:t>?</a:t>
            </a:r>
            <a:endParaRPr lang="hr-HR" sz="4000" dirty="0"/>
          </a:p>
        </p:txBody>
      </p:sp>
      <p:pic>
        <p:nvPicPr>
          <p:cNvPr id="4" name="Slika 3"/>
          <p:cNvPicPr>
            <a:picLocks noChangeAspect="1"/>
          </p:cNvPicPr>
          <p:nvPr/>
        </p:nvPicPr>
        <p:blipFill>
          <a:blip r:embed="rId2"/>
          <a:stretch>
            <a:fillRect/>
          </a:stretch>
        </p:blipFill>
        <p:spPr>
          <a:xfrm>
            <a:off x="2271225" y="1854200"/>
            <a:ext cx="6923575" cy="2255837"/>
          </a:xfrm>
          <a:prstGeom prst="rect">
            <a:avLst/>
          </a:prstGeom>
        </p:spPr>
      </p:pic>
    </p:spTree>
    <p:extLst>
      <p:ext uri="{BB962C8B-B14F-4D97-AF65-F5344CB8AC3E}">
        <p14:creationId xmlns:p14="http://schemas.microsoft.com/office/powerpoint/2010/main" val="1518112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297657"/>
            <a:ext cx="10693400" cy="1554957"/>
          </a:xfrm>
        </p:spPr>
        <p:txBody>
          <a:bodyPr/>
          <a:lstStyle/>
          <a:p>
            <a:r>
              <a:rPr lang="hr-HR" dirty="0" smtClean="0"/>
              <a:t>Ljudi</a:t>
            </a:r>
            <a:endParaRPr lang="hr-HR" dirty="0"/>
          </a:p>
        </p:txBody>
      </p:sp>
      <p:sp>
        <p:nvSpPr>
          <p:cNvPr id="3" name="Rezervirano mjesto sadržaja 2"/>
          <p:cNvSpPr>
            <a:spLocks noGrp="1"/>
          </p:cNvSpPr>
          <p:nvPr>
            <p:ph idx="1"/>
          </p:nvPr>
        </p:nvSpPr>
        <p:spPr>
          <a:xfrm>
            <a:off x="660400" y="723106"/>
            <a:ext cx="10693400" cy="4351338"/>
          </a:xfrm>
        </p:spPr>
        <p:txBody>
          <a:bodyPr/>
          <a:lstStyle/>
          <a:p>
            <a:pPr marL="0" indent="0">
              <a:buNone/>
            </a:pPr>
            <a:r>
              <a:rPr lang="hr-HR" dirty="0" smtClean="0"/>
              <a:t>Grupu </a:t>
            </a:r>
            <a:r>
              <a:rPr lang="hr-HR" dirty="0"/>
              <a:t>ljudi treba složiti u jedan red prema brojevima </a:t>
            </a:r>
            <a:endParaRPr lang="hr-HR" dirty="0" smtClean="0"/>
          </a:p>
          <a:p>
            <a:pPr marL="0" indent="0">
              <a:buNone/>
            </a:pPr>
            <a:r>
              <a:rPr lang="hr-HR" dirty="0" smtClean="0"/>
              <a:t>na </a:t>
            </a:r>
            <a:r>
              <a:rPr lang="hr-HR" dirty="0"/>
              <a:t>njihovim majicama. Početni niz </a:t>
            </a:r>
            <a:r>
              <a:rPr lang="hr-HR" dirty="0" smtClean="0"/>
              <a:t>je: 7 </a:t>
            </a:r>
            <a:r>
              <a:rPr lang="hr-HR" dirty="0"/>
              <a:t>3 2 9 8 5 1 4 6</a:t>
            </a:r>
          </a:p>
          <a:p>
            <a:endParaRPr lang="hr-HR" dirty="0"/>
          </a:p>
        </p:txBody>
      </p:sp>
      <p:pic>
        <p:nvPicPr>
          <p:cNvPr id="4" name="Slika 3"/>
          <p:cNvPicPr>
            <a:picLocks noChangeAspect="1"/>
          </p:cNvPicPr>
          <p:nvPr/>
        </p:nvPicPr>
        <p:blipFill>
          <a:blip r:embed="rId2"/>
          <a:stretch>
            <a:fillRect/>
          </a:stretch>
        </p:blipFill>
        <p:spPr>
          <a:xfrm>
            <a:off x="9007475" y="197753"/>
            <a:ext cx="2714625" cy="1244924"/>
          </a:xfrm>
          <a:prstGeom prst="rect">
            <a:avLst/>
          </a:prstGeom>
        </p:spPr>
      </p:pic>
      <p:sp>
        <p:nvSpPr>
          <p:cNvPr id="5" name="TekstniOkvir 4"/>
          <p:cNvSpPr txBox="1"/>
          <p:nvPr/>
        </p:nvSpPr>
        <p:spPr>
          <a:xfrm>
            <a:off x="609600" y="1640754"/>
            <a:ext cx="11112500" cy="5539978"/>
          </a:xfrm>
          <a:prstGeom prst="rect">
            <a:avLst/>
          </a:prstGeom>
          <a:noFill/>
        </p:spPr>
        <p:txBody>
          <a:bodyPr wrap="square" rtlCol="0">
            <a:spAutoFit/>
          </a:bodyPr>
          <a:lstStyle/>
          <a:p>
            <a:r>
              <a:rPr lang="hr-HR" sz="2800" dirty="0" smtClean="0"/>
              <a:t>Osobe </a:t>
            </a:r>
            <a:r>
              <a:rPr lang="hr-HR" sz="2800" dirty="0"/>
              <a:t>smiju promijeniti mjesto u redu prema sljedećim pravilima:</a:t>
            </a:r>
          </a:p>
          <a:p>
            <a:r>
              <a:rPr lang="hr-HR" sz="2800" dirty="0"/>
              <a:t>počevši s lijeve strane, promotrite prve dvije osobe</a:t>
            </a:r>
          </a:p>
          <a:p>
            <a:r>
              <a:rPr lang="hr-HR" sz="2800" dirty="0"/>
              <a:t>ako osoba s lijeve strane ima veći broj na majici, zamijenite im pozicije, u protivnom neka ostanu svaka na svom mjestu</a:t>
            </a:r>
          </a:p>
          <a:p>
            <a:r>
              <a:rPr lang="hr-HR" sz="2800" dirty="0"/>
              <a:t>promotrite sljedeće dvije osobe, ali tako da usporedite osobu koja se u prethodnom koraku nalazila desno sa osobom koja se nalazi desno od nje.</a:t>
            </a:r>
          </a:p>
          <a:p>
            <a:r>
              <a:rPr lang="hr-HR" sz="2800" dirty="0"/>
              <a:t>Kada, na taj način, dvije po dvije, usporedite sve osobe u nizu - napravili ste jedan krug provjera. </a:t>
            </a:r>
          </a:p>
          <a:p>
            <a:r>
              <a:rPr lang="hr-HR" sz="2800" dirty="0"/>
              <a:t>Koliko je takvih "krugova" potrebno, da se dobije niz osoba kojima na majicama pišu </a:t>
            </a:r>
            <a:r>
              <a:rPr lang="hr-HR" sz="2800" dirty="0" smtClean="0"/>
              <a:t>brojevi: 1 </a:t>
            </a:r>
            <a:r>
              <a:rPr lang="hr-HR" sz="2800" dirty="0"/>
              <a:t>2 3 4 5 6 7 8 9 </a:t>
            </a:r>
            <a:endParaRPr lang="hr-HR" sz="2800" dirty="0" smtClean="0"/>
          </a:p>
          <a:p>
            <a:r>
              <a:rPr lang="hr-HR" sz="2800" dirty="0" smtClean="0"/>
              <a:t>	</a:t>
            </a:r>
          </a:p>
          <a:p>
            <a:pPr algn="ctr"/>
            <a:r>
              <a:rPr lang="hr-HR" sz="2800" dirty="0" smtClean="0"/>
              <a:t>2	4	6	ili	9</a:t>
            </a:r>
            <a:endParaRPr lang="hr-HR" sz="2800" dirty="0"/>
          </a:p>
          <a:p>
            <a:endParaRPr lang="hr-HR" dirty="0"/>
          </a:p>
        </p:txBody>
      </p:sp>
    </p:spTree>
    <p:extLst>
      <p:ext uri="{BB962C8B-B14F-4D97-AF65-F5344CB8AC3E}">
        <p14:creationId xmlns:p14="http://schemas.microsoft.com/office/powerpoint/2010/main" val="1600679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0"/>
            <a:ext cx="10515600" cy="1325563"/>
          </a:xfrm>
        </p:spPr>
        <p:txBody>
          <a:bodyPr/>
          <a:lstStyle/>
          <a:p>
            <a:r>
              <a:rPr lang="hr-HR" dirty="0" smtClean="0"/>
              <a:t>Mape</a:t>
            </a:r>
            <a:endParaRPr lang="hr-HR" dirty="0"/>
          </a:p>
        </p:txBody>
      </p:sp>
      <p:sp>
        <p:nvSpPr>
          <p:cNvPr id="3" name="Rezervirano mjesto sadržaja 2"/>
          <p:cNvSpPr>
            <a:spLocks noGrp="1"/>
          </p:cNvSpPr>
          <p:nvPr>
            <p:ph idx="1"/>
          </p:nvPr>
        </p:nvSpPr>
        <p:spPr>
          <a:xfrm>
            <a:off x="1003300" y="1089024"/>
            <a:ext cx="10515600" cy="5768975"/>
          </a:xfrm>
        </p:spPr>
        <p:txBody>
          <a:bodyPr>
            <a:normAutofit lnSpcReduction="10000"/>
          </a:bodyPr>
          <a:lstStyle/>
          <a:p>
            <a:pPr marL="0" indent="0">
              <a:buNone/>
            </a:pPr>
            <a:r>
              <a:rPr lang="hr-HR" dirty="0" smtClean="0"/>
              <a:t>Ako </a:t>
            </a:r>
            <a:r>
              <a:rPr lang="hr-HR" dirty="0"/>
              <a:t>na računalu imamo sljedeće mape :</a:t>
            </a:r>
          </a:p>
          <a:p>
            <a:pPr marL="0" indent="0">
              <a:buNone/>
            </a:pPr>
            <a:r>
              <a:rPr lang="hr-HR" dirty="0"/>
              <a:t>možemo ih prikazati sljedećim kodom: </a:t>
            </a:r>
            <a:r>
              <a:rPr lang="hr-HR" b="1" dirty="0" err="1"/>
              <a:t>Example</a:t>
            </a:r>
            <a:r>
              <a:rPr lang="hr-HR" b="1" dirty="0"/>
              <a:t>( X( Z() ),Q(), Y() )</a:t>
            </a:r>
            <a:r>
              <a:rPr lang="hr-HR" dirty="0"/>
              <a:t>.</a:t>
            </a:r>
          </a:p>
          <a:p>
            <a:pPr marL="0" indent="0">
              <a:buNone/>
            </a:pPr>
            <a:r>
              <a:rPr lang="hr-HR" dirty="0"/>
              <a:t>Ako mapa sadrži podmape, one su navedene u zagradama i odijeljene zarezima. Ako je mapa prazna, ima prazne zagrade.</a:t>
            </a:r>
          </a:p>
          <a:p>
            <a:pPr marL="0" indent="0">
              <a:buNone/>
            </a:pPr>
            <a:r>
              <a:rPr lang="hr-HR" dirty="0"/>
              <a:t>Koji kodirani tekst prikazuje sadržaj mape </a:t>
            </a:r>
            <a:r>
              <a:rPr lang="hr-HR" b="1" dirty="0" err="1"/>
              <a:t>Question</a:t>
            </a:r>
            <a:r>
              <a:rPr lang="hr-HR" dirty="0" smtClean="0"/>
              <a:t>?</a:t>
            </a:r>
          </a:p>
          <a:p>
            <a:pPr marL="0" indent="0">
              <a:buNone/>
            </a:pPr>
            <a:endParaRPr lang="hr-HR" dirty="0"/>
          </a:p>
          <a:p>
            <a:pPr marL="514350" indent="-514350">
              <a:buFont typeface="+mj-lt"/>
              <a:buAutoNum type="alphaLcParenR"/>
            </a:pPr>
            <a:r>
              <a:rPr lang="pt-BR" dirty="0" smtClean="0"/>
              <a:t>Question</a:t>
            </a:r>
            <a:r>
              <a:rPr lang="pt-BR" dirty="0"/>
              <a:t>( B( C() , D( E()) , F() ) ) , G( H() ) )</a:t>
            </a:r>
            <a:br>
              <a:rPr lang="pt-BR" dirty="0"/>
            </a:br>
            <a:endParaRPr lang="pt-BR" dirty="0"/>
          </a:p>
          <a:p>
            <a:pPr marL="514350" indent="-514350">
              <a:buFont typeface="+mj-lt"/>
              <a:buAutoNum type="alphaLcParenR"/>
            </a:pPr>
            <a:r>
              <a:rPr lang="pt-BR" dirty="0"/>
              <a:t>Question( B( C() , D( E() , F() ) , G( H() ) )</a:t>
            </a:r>
            <a:br>
              <a:rPr lang="pt-BR" dirty="0"/>
            </a:br>
            <a:endParaRPr lang="pt-BR" dirty="0"/>
          </a:p>
          <a:p>
            <a:pPr marL="514350" indent="-514350">
              <a:buFont typeface="+mj-lt"/>
              <a:buAutoNum type="alphaLcParenR"/>
            </a:pPr>
            <a:r>
              <a:rPr lang="pt-BR" dirty="0"/>
              <a:t>Question( B( C() , D( E() , F() ) , G( H() ) ) )</a:t>
            </a:r>
            <a:br>
              <a:rPr lang="pt-BR" dirty="0"/>
            </a:br>
            <a:endParaRPr lang="pt-BR" dirty="0"/>
          </a:p>
          <a:p>
            <a:pPr marL="514350" indent="-514350">
              <a:buFont typeface="+mj-lt"/>
              <a:buAutoNum type="alphaLcParenR"/>
            </a:pPr>
            <a:r>
              <a:rPr lang="pt-BR" dirty="0"/>
              <a:t>Question( B( C() , D( E() , F() ) ) , G( H() ) )</a:t>
            </a:r>
          </a:p>
          <a:p>
            <a:pPr marL="0" indent="0">
              <a:buNone/>
            </a:pPr>
            <a:endParaRPr lang="hr-HR" dirty="0"/>
          </a:p>
        </p:txBody>
      </p:sp>
      <p:pic>
        <p:nvPicPr>
          <p:cNvPr id="4" name="Slika 3"/>
          <p:cNvPicPr>
            <a:picLocks noChangeAspect="1"/>
          </p:cNvPicPr>
          <p:nvPr/>
        </p:nvPicPr>
        <p:blipFill>
          <a:blip r:embed="rId2"/>
          <a:stretch>
            <a:fillRect/>
          </a:stretch>
        </p:blipFill>
        <p:spPr>
          <a:xfrm>
            <a:off x="6816878" y="190393"/>
            <a:ext cx="1171422" cy="1384407"/>
          </a:xfrm>
          <a:prstGeom prst="rect">
            <a:avLst/>
          </a:prstGeom>
        </p:spPr>
      </p:pic>
      <p:pic>
        <p:nvPicPr>
          <p:cNvPr id="5" name="Slika 4"/>
          <p:cNvPicPr>
            <a:picLocks noChangeAspect="1"/>
          </p:cNvPicPr>
          <p:nvPr/>
        </p:nvPicPr>
        <p:blipFill>
          <a:blip r:embed="rId3"/>
          <a:stretch>
            <a:fillRect/>
          </a:stretch>
        </p:blipFill>
        <p:spPr>
          <a:xfrm>
            <a:off x="8445500" y="3419405"/>
            <a:ext cx="1993900" cy="3285403"/>
          </a:xfrm>
          <a:prstGeom prst="rect">
            <a:avLst/>
          </a:prstGeom>
        </p:spPr>
      </p:pic>
    </p:spTree>
    <p:extLst>
      <p:ext uri="{BB962C8B-B14F-4D97-AF65-F5344CB8AC3E}">
        <p14:creationId xmlns:p14="http://schemas.microsoft.com/office/powerpoint/2010/main" val="1043629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55937" y="-192088"/>
            <a:ext cx="10515600" cy="1325563"/>
          </a:xfrm>
        </p:spPr>
        <p:txBody>
          <a:bodyPr/>
          <a:lstStyle/>
          <a:p>
            <a:r>
              <a:rPr lang="hr-HR" dirty="0" smtClean="0"/>
              <a:t>Mobitel</a:t>
            </a:r>
            <a:endParaRPr lang="hr-HR" dirty="0"/>
          </a:p>
        </p:txBody>
      </p:sp>
      <p:sp>
        <p:nvSpPr>
          <p:cNvPr id="3" name="Rezervirano mjesto sadržaja 2"/>
          <p:cNvSpPr>
            <a:spLocks noGrp="1"/>
          </p:cNvSpPr>
          <p:nvPr>
            <p:ph idx="1"/>
          </p:nvPr>
        </p:nvSpPr>
        <p:spPr>
          <a:xfrm>
            <a:off x="177800" y="847725"/>
            <a:ext cx="10515600" cy="955675"/>
          </a:xfrm>
        </p:spPr>
        <p:txBody>
          <a:bodyPr>
            <a:normAutofit lnSpcReduction="10000"/>
          </a:bodyPr>
          <a:lstStyle/>
          <a:p>
            <a:pPr marL="0" indent="0">
              <a:buNone/>
            </a:pPr>
            <a:r>
              <a:rPr lang="hr-HR" dirty="0" smtClean="0"/>
              <a:t>Dabar </a:t>
            </a:r>
            <a:r>
              <a:rPr lang="hr-HR" dirty="0"/>
              <a:t>Darko poslao je poruku sa mobitela. </a:t>
            </a:r>
            <a:endParaRPr lang="hr-HR" dirty="0" smtClean="0"/>
          </a:p>
          <a:p>
            <a:pPr marL="0" indent="0">
              <a:buNone/>
            </a:pPr>
            <a:r>
              <a:rPr lang="hr-HR" dirty="0" smtClean="0"/>
              <a:t>Mobitel </a:t>
            </a:r>
            <a:r>
              <a:rPr lang="hr-HR" dirty="0"/>
              <a:t>ima tipkovnicu prikazanu kao na slici:</a:t>
            </a:r>
          </a:p>
          <a:p>
            <a:endParaRPr lang="hr-HR" dirty="0"/>
          </a:p>
        </p:txBody>
      </p:sp>
      <p:pic>
        <p:nvPicPr>
          <p:cNvPr id="4" name="Slika 3"/>
          <p:cNvPicPr>
            <a:picLocks noChangeAspect="1"/>
          </p:cNvPicPr>
          <p:nvPr/>
        </p:nvPicPr>
        <p:blipFill>
          <a:blip r:embed="rId2"/>
          <a:stretch>
            <a:fillRect/>
          </a:stretch>
        </p:blipFill>
        <p:spPr>
          <a:xfrm>
            <a:off x="7648575" y="0"/>
            <a:ext cx="1990725" cy="2266950"/>
          </a:xfrm>
          <a:prstGeom prst="rect">
            <a:avLst/>
          </a:prstGeom>
        </p:spPr>
      </p:pic>
      <p:sp>
        <p:nvSpPr>
          <p:cNvPr id="5" name="TekstniOkvir 4"/>
          <p:cNvSpPr txBox="1"/>
          <p:nvPr/>
        </p:nvSpPr>
        <p:spPr>
          <a:xfrm>
            <a:off x="177800" y="1748909"/>
            <a:ext cx="10985500" cy="5109091"/>
          </a:xfrm>
          <a:prstGeom prst="rect">
            <a:avLst/>
          </a:prstGeom>
          <a:noFill/>
        </p:spPr>
        <p:txBody>
          <a:bodyPr wrap="square" rtlCol="0">
            <a:spAutoFit/>
          </a:bodyPr>
          <a:lstStyle/>
          <a:p>
            <a:r>
              <a:rPr lang="hr-HR" sz="2800" dirty="0"/>
              <a:t>Kako bi napisali neko slovo, ponekad je </a:t>
            </a:r>
            <a:endParaRPr lang="hr-HR" sz="2800" dirty="0" smtClean="0"/>
          </a:p>
          <a:p>
            <a:r>
              <a:rPr lang="hr-HR" sz="2800" dirty="0" smtClean="0"/>
              <a:t>potrebno </a:t>
            </a:r>
            <a:r>
              <a:rPr lang="hr-HR" sz="2800" dirty="0"/>
              <a:t>više puta pritisnuti isti gumb na tipkovnici.</a:t>
            </a:r>
          </a:p>
          <a:p>
            <a:r>
              <a:rPr lang="hr-HR" sz="2800" dirty="0"/>
              <a:t>Npr. potrebno je tri puta pritisnuti gumb 2 da bi se napisalo slovo C. Za riječ PET, potrebno je jednom pritisnuti gumb 7, dva puta gumb 3 i jednom gumb 8.</a:t>
            </a:r>
          </a:p>
          <a:p>
            <a:r>
              <a:rPr lang="hr-HR" sz="2800" dirty="0"/>
              <a:t>Dabar Darko napisao je ime svoj prijateljice tako što je ukupno šest puta pritisnuo gumbe na mobitelu. Koje je ime napisao</a:t>
            </a:r>
            <a:r>
              <a:rPr lang="hr-HR" sz="2800" dirty="0" smtClean="0"/>
              <a:t>?</a:t>
            </a:r>
          </a:p>
          <a:p>
            <a:pPr marL="457200" indent="-457200">
              <a:buFont typeface="Arial" panose="020B0604020202020204" pitchFamily="34" charset="0"/>
              <a:buChar char="•"/>
            </a:pPr>
            <a:r>
              <a:rPr lang="hr-HR" sz="2800" dirty="0" smtClean="0"/>
              <a:t>MONIKA</a:t>
            </a:r>
            <a:endParaRPr lang="hr-HR" sz="2800" dirty="0"/>
          </a:p>
          <a:p>
            <a:pPr marL="457200" indent="-457200">
              <a:buFont typeface="Arial" panose="020B0604020202020204" pitchFamily="34" charset="0"/>
              <a:buChar char="•"/>
            </a:pPr>
            <a:r>
              <a:rPr lang="hr-HR" sz="2800" dirty="0" smtClean="0"/>
              <a:t>PETRA</a:t>
            </a:r>
            <a:endParaRPr lang="hr-HR" sz="2800" dirty="0"/>
          </a:p>
          <a:p>
            <a:pPr marL="457200" indent="-457200">
              <a:buFont typeface="Arial" panose="020B0604020202020204" pitchFamily="34" charset="0"/>
              <a:buChar char="•"/>
            </a:pPr>
            <a:r>
              <a:rPr lang="hr-HR" sz="2800" dirty="0" smtClean="0"/>
              <a:t>HANA</a:t>
            </a:r>
            <a:endParaRPr lang="hr-HR" sz="2800" dirty="0"/>
          </a:p>
          <a:p>
            <a:pPr marL="457200" indent="-457200">
              <a:buFont typeface="Arial" panose="020B0604020202020204" pitchFamily="34" charset="0"/>
              <a:buChar char="•"/>
            </a:pPr>
            <a:r>
              <a:rPr lang="hr-HR" sz="2800" dirty="0" smtClean="0"/>
              <a:t>IVA</a:t>
            </a:r>
            <a:endParaRPr lang="hr-HR" sz="2800" dirty="0"/>
          </a:p>
          <a:p>
            <a:endParaRPr lang="hr-HR" dirty="0"/>
          </a:p>
        </p:txBody>
      </p:sp>
    </p:spTree>
    <p:extLst>
      <p:ext uri="{BB962C8B-B14F-4D97-AF65-F5344CB8AC3E}">
        <p14:creationId xmlns:p14="http://schemas.microsoft.com/office/powerpoint/2010/main" val="4156271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180975"/>
            <a:ext cx="10515600" cy="1325563"/>
          </a:xfrm>
        </p:spPr>
        <p:txBody>
          <a:bodyPr/>
          <a:lstStyle/>
          <a:p>
            <a:r>
              <a:rPr lang="hr-HR" dirty="0" smtClean="0"/>
              <a:t>Nafta</a:t>
            </a:r>
            <a:endParaRPr lang="hr-HR" dirty="0"/>
          </a:p>
        </p:txBody>
      </p:sp>
      <p:sp>
        <p:nvSpPr>
          <p:cNvPr id="3" name="Rezervirano mjesto sadržaja 2"/>
          <p:cNvSpPr>
            <a:spLocks noGrp="1"/>
          </p:cNvSpPr>
          <p:nvPr>
            <p:ph idx="1"/>
          </p:nvPr>
        </p:nvSpPr>
        <p:spPr>
          <a:xfrm>
            <a:off x="673100" y="800734"/>
            <a:ext cx="10515600" cy="4351338"/>
          </a:xfrm>
        </p:spPr>
        <p:txBody>
          <a:bodyPr/>
          <a:lstStyle/>
          <a:p>
            <a:pPr marL="0" indent="0">
              <a:buNone/>
            </a:pPr>
            <a:r>
              <a:rPr lang="hr-HR" dirty="0" smtClean="0"/>
              <a:t>Dabar </a:t>
            </a:r>
            <a:r>
              <a:rPr lang="hr-HR" dirty="0"/>
              <a:t>Branko želi ići kući. Trenutno se nalazi u tvornici u kojoj radi (označeno točkom Start). No, ima dovoljno goriva za samo 10km vožnje. </a:t>
            </a:r>
          </a:p>
          <a:p>
            <a:pPr marL="0" indent="0">
              <a:buNone/>
            </a:pPr>
            <a:r>
              <a:rPr lang="hr-HR" dirty="0"/>
              <a:t>Na putu do kuće prolazi kroz neke gradove u kojima </a:t>
            </a:r>
            <a:r>
              <a:rPr lang="hr-HR" dirty="0" smtClean="0"/>
              <a:t>postoji </a:t>
            </a:r>
            <a:r>
              <a:rPr lang="hr-HR" dirty="0"/>
              <a:t>benzinska postaja. Oni su označeni </a:t>
            </a:r>
            <a:r>
              <a:rPr lang="hr-HR" dirty="0" err="1" smtClean="0"/>
              <a:t>kružnicom,a</a:t>
            </a:r>
            <a:r>
              <a:rPr lang="hr-HR" dirty="0" smtClean="0"/>
              <a:t> </a:t>
            </a:r>
            <a:r>
              <a:rPr lang="hr-HR" dirty="0"/>
              <a:t>u kružnici piše za koliko km vožnje može natočiti goriva.</a:t>
            </a:r>
          </a:p>
          <a:p>
            <a:endParaRPr lang="hr-HR" dirty="0"/>
          </a:p>
        </p:txBody>
      </p:sp>
      <p:pic>
        <p:nvPicPr>
          <p:cNvPr id="4" name="Slika 3"/>
          <p:cNvPicPr>
            <a:picLocks noChangeAspect="1"/>
          </p:cNvPicPr>
          <p:nvPr/>
        </p:nvPicPr>
        <p:blipFill>
          <a:blip r:embed="rId2"/>
          <a:stretch>
            <a:fillRect/>
          </a:stretch>
        </p:blipFill>
        <p:spPr>
          <a:xfrm>
            <a:off x="6530181" y="2976403"/>
            <a:ext cx="2103437" cy="3858623"/>
          </a:xfrm>
          <a:prstGeom prst="rect">
            <a:avLst/>
          </a:prstGeom>
        </p:spPr>
      </p:pic>
      <p:sp>
        <p:nvSpPr>
          <p:cNvPr id="5" name="TekstniOkvir 4"/>
          <p:cNvSpPr txBox="1"/>
          <p:nvPr/>
        </p:nvSpPr>
        <p:spPr>
          <a:xfrm>
            <a:off x="1257300" y="3578360"/>
            <a:ext cx="7264400" cy="2954655"/>
          </a:xfrm>
          <a:prstGeom prst="rect">
            <a:avLst/>
          </a:prstGeom>
          <a:noFill/>
        </p:spPr>
        <p:txBody>
          <a:bodyPr wrap="square" rtlCol="0">
            <a:spAutoFit/>
          </a:bodyPr>
          <a:lstStyle/>
          <a:p>
            <a:r>
              <a:rPr lang="pl-PL" sz="2800" dirty="0"/>
              <a:t>Koji će put Branko izabrati?</a:t>
            </a:r>
            <a:br>
              <a:rPr lang="pl-PL" sz="2800" dirty="0"/>
            </a:br>
            <a:endParaRPr lang="pl-PL" sz="2800" dirty="0"/>
          </a:p>
          <a:p>
            <a:pPr marL="342900" indent="-342900">
              <a:buFont typeface="+mj-lt"/>
              <a:buAutoNum type="alphaLcParenR"/>
            </a:pPr>
            <a:r>
              <a:rPr lang="pl-PL" sz="2800" dirty="0" smtClean="0"/>
              <a:t>7-5-5-3</a:t>
            </a:r>
            <a:endParaRPr lang="pl-PL" sz="2800" dirty="0"/>
          </a:p>
          <a:p>
            <a:pPr marL="342900" indent="-342900">
              <a:buFont typeface="+mj-lt"/>
              <a:buAutoNum type="alphaLcParenR"/>
            </a:pPr>
            <a:r>
              <a:rPr lang="pl-PL" sz="2800" dirty="0" smtClean="0"/>
              <a:t>3-4-5-4-7</a:t>
            </a:r>
            <a:endParaRPr lang="pl-PL" sz="2800" dirty="0"/>
          </a:p>
          <a:p>
            <a:pPr marL="342900" indent="-342900">
              <a:buFont typeface="+mj-lt"/>
              <a:buAutoNum type="alphaLcParenR"/>
            </a:pPr>
            <a:r>
              <a:rPr lang="pl-PL" sz="2800" dirty="0" smtClean="0"/>
              <a:t>3-8-4-5-3</a:t>
            </a:r>
            <a:endParaRPr lang="pl-PL" sz="2800" dirty="0"/>
          </a:p>
          <a:p>
            <a:pPr marL="342900" indent="-342900">
              <a:buFont typeface="+mj-lt"/>
              <a:buAutoNum type="alphaLcParenR"/>
            </a:pPr>
            <a:r>
              <a:rPr lang="pl-PL" sz="2800" dirty="0"/>
              <a:t>3-4-5-5-3</a:t>
            </a:r>
          </a:p>
          <a:p>
            <a:endParaRPr lang="hr-HR" dirty="0"/>
          </a:p>
        </p:txBody>
      </p:sp>
    </p:spTree>
    <p:extLst>
      <p:ext uri="{BB962C8B-B14F-4D97-AF65-F5344CB8AC3E}">
        <p14:creationId xmlns:p14="http://schemas.microsoft.com/office/powerpoint/2010/main" val="80883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393700" y="377825"/>
            <a:ext cx="10515600" cy="358775"/>
          </a:xfrm>
        </p:spPr>
        <p:txBody>
          <a:bodyPr>
            <a:normAutofit fontScale="90000"/>
          </a:bodyPr>
          <a:lstStyle/>
          <a:p>
            <a:r>
              <a:rPr lang="hr-HR" dirty="0" smtClean="0"/>
              <a:t>Bacanje kocke</a:t>
            </a:r>
            <a:endParaRPr lang="hr-HR" dirty="0"/>
          </a:p>
        </p:txBody>
      </p:sp>
      <p:sp>
        <p:nvSpPr>
          <p:cNvPr id="5" name="Rezervirano mjesto sadržaja 4"/>
          <p:cNvSpPr>
            <a:spLocks noGrp="1"/>
          </p:cNvSpPr>
          <p:nvPr>
            <p:ph idx="1"/>
          </p:nvPr>
        </p:nvSpPr>
        <p:spPr>
          <a:xfrm>
            <a:off x="698500" y="923925"/>
            <a:ext cx="10515600" cy="4351338"/>
          </a:xfrm>
        </p:spPr>
        <p:txBody>
          <a:bodyPr/>
          <a:lstStyle/>
          <a:p>
            <a:pPr marL="0" indent="0">
              <a:buNone/>
            </a:pPr>
            <a:r>
              <a:rPr lang="hr-HR" dirty="0" smtClean="0"/>
              <a:t>Poslije </a:t>
            </a:r>
            <a:r>
              <a:rPr lang="hr-HR" dirty="0"/>
              <a:t>škole, </a:t>
            </a:r>
            <a:r>
              <a:rPr lang="hr-HR" dirty="0" err="1"/>
              <a:t>dabrići</a:t>
            </a:r>
            <a:r>
              <a:rPr lang="hr-HR" dirty="0"/>
              <a:t> se zajedno igraju. Kako bi izbjegli svađu gdje će se igrati, bacaju kocku tri puta. Odluku će donijeti prema sljedećim pravilima:</a:t>
            </a:r>
          </a:p>
          <a:p>
            <a:pPr marL="0" indent="0">
              <a:buNone/>
            </a:pPr>
            <a:endParaRPr lang="hr-HR" dirty="0"/>
          </a:p>
        </p:txBody>
      </p:sp>
      <p:pic>
        <p:nvPicPr>
          <p:cNvPr id="9" name="Slika 8"/>
          <p:cNvPicPr>
            <a:picLocks noChangeAspect="1"/>
          </p:cNvPicPr>
          <p:nvPr/>
        </p:nvPicPr>
        <p:blipFill>
          <a:blip r:embed="rId2"/>
          <a:stretch>
            <a:fillRect/>
          </a:stretch>
        </p:blipFill>
        <p:spPr>
          <a:xfrm>
            <a:off x="2730541" y="1861344"/>
            <a:ext cx="6451517" cy="2476499"/>
          </a:xfrm>
          <a:prstGeom prst="rect">
            <a:avLst/>
          </a:prstGeom>
        </p:spPr>
      </p:pic>
      <p:sp>
        <p:nvSpPr>
          <p:cNvPr id="10" name="TekstniOkvir 9"/>
          <p:cNvSpPr txBox="1"/>
          <p:nvPr/>
        </p:nvSpPr>
        <p:spPr>
          <a:xfrm>
            <a:off x="698500" y="4445000"/>
            <a:ext cx="9740900" cy="523220"/>
          </a:xfrm>
          <a:prstGeom prst="rect">
            <a:avLst/>
          </a:prstGeom>
          <a:noFill/>
        </p:spPr>
        <p:txBody>
          <a:bodyPr wrap="square" rtlCol="0">
            <a:spAutoFit/>
          </a:bodyPr>
          <a:lstStyle/>
          <a:p>
            <a:r>
              <a:rPr lang="hr-HR" sz="2800" dirty="0"/>
              <a:t>Koji redoslijed bacanja će dovesti </a:t>
            </a:r>
            <a:r>
              <a:rPr lang="hr-HR" sz="2800" dirty="0" err="1"/>
              <a:t>dabriće</a:t>
            </a:r>
            <a:r>
              <a:rPr lang="hr-HR" sz="2800" dirty="0"/>
              <a:t> na sportsko igralište?</a:t>
            </a:r>
          </a:p>
        </p:txBody>
      </p:sp>
      <p:sp>
        <p:nvSpPr>
          <p:cNvPr id="11" name="AutoShape 4" descr="data:image/png;base64,iVBORw0KGgoAAAANSUhEUgAAAZMAAAB/CAIAAAClj7h7AAAgAElEQVR4nO2d2W8jWdnw+3/gZv4EJAQXLCNosQjx0Ug98L09GgkYGgl1XzSjj2Y+Bom55ApuWKQREvQMGgkJkFi6Y7sWl/cliRMnjuMkjjtpZ3fae+I13l1Vfi9O95nTtRyXy+WqpPv8LpB7OKl67Dr++dSp5zzn2ohAIBCuGtesDoBAIBAmhpiLQCBcPYi5CATC1YOYi0AgXD2IuQgEwtWDmItAIFw9iLkIBMLVwzxzDS8ToiiCqHietzqWF7jkH9dMIddCC/BaCIJgdSyfIAiCCT0ExSRzXVxc3Lx58/9fDn784x87nU4Q2K1bt37+85+/fzn43Oc+Bz+xL37xi1aH84z79++HQiETOsmNGzd++ctfWv1233///fffe++91157DUTVbDZv3bpldUTPuHfvnsPhAIHdvn37/v37Vkf0jD/84Q8m9BAU88xls9nMOddY0uk0NNd3v/vdSqVibTyQt956C76+c+eOhZGgnJ2dBQIBE070xhtv9Ho9E040llar9alPfQq8bjab//rXv6yNB3JycgK/Rz/4wQ/Ozs6sjQfyj3/8w+Qzmmeu//73v+acayzb29uoucrlsrXxQN588034+ic/+Yl1gbxAoVAwx1w3b97sdDomnGgsFxcXqLnM/1qqsb+/j5qrWCxaGw/k73//u8lnJOYi5hoDMRcx11heUXOJomjOHDCAmGsiiLmIucbyypmr1WqlUqlwODw/P59KpcyZ5iDmmghiLmKusbxC5uJ5PpFIcBzHPodhGJfLtb29rXv81W63E4lEIBBwu90ej2d+fv7w8FB+NJPNJYpiLpdbWlryer0ul8vn862srJyfn8tbEnNdOXO1Wq1MJnNwcJDL5fr9/qwDI+aCWGMuQRC2trZYlnUigH/SNJ1MJnWcolwuu91uyTEZholGo5IuZaa5BEF4/PgxULMksOPjY0ljYi68uYbDYavVuri4GAwGM41Ei7na7fb6+jq4lDRN0zTt9Xr39vZ0ZDb1er3T09NEIhGNRhOJxOnpqdrNBzEXxBpzFYtFmqbl2oK02+2Jjj8YDDwej1MJlmU3NjbQxmaa6+joCLxTyRsEPV7S84i51Mw1HA739vY8Hg9N0xRFuVyuVCo1RJJFjWWsuQaDgd/vB9cUvbIMw6ytrU1009BoNLxeL8Mw6EG8Xm+z2ZQ3JuaCWGOuRCKhaBnoms3NTe0HF0UxkUiAaw+7EdqfWJZFk7ZMMxfP836/X1Fb4D/Oz8+jvZyYS9Fc7XY7FAqh323w6Xk8nkajMYtI8OYSBGFpaUnxmgLvZDIZjSdqtVrwRgHtuuDdtVotSXtiLog15lpYWMCYy+l0BgIB7aPu4XDo8/kwR2MYZmdnB7Y3zVylUkmtfwNcLhd640PMJTeXKIorKytq6g+FQrOYXcKbq9Vq4Xuv5AdJDbwBWZZdWlqSfAuIuSDWmGt+fh5eHsVr5vf7tZur1+uBmX7n898rydFYll1bW4PtTTPXwcEBelMsv7lwOp3o7yoxl9xc+XxeMtpCP0mGYdLptOGR4M11enoq72aS/qxluqNer1MUBQ8lPyZFUZJBJTEXxBpzgalN+fWG1y+RSGg/eL/fV5zkQoff6FSXaeYCXRwTGMdx6HeVmEtiLlEUV1dX8ePWSCRieCR4cx0cHECZKsbGMIyW29h8Pi+Z7ZVA03ShUED/hJgLYo25xl6zieYvBEFYXFzE9G+apk9PT2F708zV6XRcLhfmbfp8PnRoScwlMZcgCKFQCPMBOp3OWcSGN1ehUMCH5Ha7tWQmajGXxE3EXBDLsiLi8bja79VEAy5AqVRCDyI5cigU4nkeNjbz2WIikcBM5aKzbyNiLqUxVyQSkQzJ0dfgKYfhkeDN1e/3XS4X5pcyGo1qOUutVqMoSvK36GFpmq7X6+ifEHNBrMxEXV1dlfzmUBS1sbGhLxN1e3tb8RfM4XBUq1VJS9PM1e125Vlmzufzr5J3Sswln+d68uQJwzCYaWwdv3NjGZsVsbW1pTb7RlGUxhIOgiCEw2HMWwuHw2SGXg2cufY/uH7t2rVr167d46Y9jeLqH1EUy+VyMpmMRCKRSGR7e/v8/Fx3iTKe54+OjtxuN03TIDmQYZhIJFKr1SQtTc6h73Q6YIDJMAwIjOO47e1t+UMxYi65ufr9Pv7BsWRUYghjzcXzfDweV8xJzGQy2n96G40Gx3GK78vlcslTuoi5IBhzcfeuPWdqdU1ZK6Ldbh8dHcVisUgkEo/Hnz59qvYsvN/vZ7PZdDq9v79/fn6u2IeMMpcgCJVKJZVKLS8vLy8vp1KpSqWi1msbjcbR0dHu7m4mk1F78GSUucCHsL6+vri4uLq6enh4OGlmL4rl+VzZbNYpmwEAt4qHh4eziERLDr0gCEdHR+Fw2OPxcBzn9Xqj0aiOglnFYjEQCKBPGBmG8fv9pVJJ3tgocwmCUK1WHz9+DLouGDRMU/XgMpmLu3ft2rXrH3AfXDdAXdOYq1AoSB4Ysyzr8/l0r3EzxFyiKG5ubkrmKUAKte5hoyHmarVaLpcLvZcBXwbFb4IWLDfXaDSqVCputxvcNoK3w3Gc5LmbgUy04loURXQWVQc8zx8cHCwuLno8nsXFxYODA7UDGmIuURS3trbkXXd1dVX3G7lE5nomrv1nQ68p1aXbXJVKBTyek2QYgyTjbrer45iGmEtt6n3SBQAo05ur1WqBeyvFtQT6OvplMNdoNBoMBpVKJZPJnJycnJ+fz7SsiCW1IkRRFAQBP/AxxFzyJcOwq+ieNJzQXHAiSv9dnZq5oLhGhqhLn7nAakS1BT1Op1OyIFEj05urVqtJLjn6Qv4wWyPTmwvjU6fm3G4Jl8RcZvISV7mp1+vozJq86+bzeR2BTWuuyQ2jYi5EXM/V9fxfutBnrvPzczCmVcw+B+jo69ObKxaLyR/Po//Up9QpzSUIgtfrVfugAPLnFWMh5nqZzCXJRpJ33Xg8riMwXeaaSjDK5kIm5z9hGnXpMxfMQVf7KtI0rWNOdEpz8TwPBIEJbHFxcdKoRlObq9Pp4KNiGEbHlDYx10tjLkEQAoEAvpPoy48zwFxGjLkUxTWVuqY0lxo0TSuW6MNjoLnUsMRc3W5X7RE7MddEvMTmAsVLMJhoLsPnuRQUOO0No+67RZqmMfKSrPvTiFF3i5jArLpbxKc+OcndojZeVnONRqP19XV81zXxbnGqgZGCuRTHblOqS/cMvSQBXfKJWzVD32w21UJyXpoZenkH1fdzSsz1MplrbNc1cYYe6uSZyCYaeF2KvX8w1Go1xTsgkBWhr6MbkhWxubkpX//hdDoZhkkmk/qS+qY3V7vdVht2sSyrL6WLmOtlMtdoNEomk4rr5BiG2dzc1Nd1ibkUyGazXq9XUsYoHA7rrodpiLkEQdjc3JTUBeM4bn19XXeVYUMyURuNhiQnm2VZr9eby+X0HfDlMFe32z05OVldXQ2Hw9Fo9OjoCHOul9tcgiAkk0l08xrQdePxuO4C/wbcLU4413UFzDUajYbD4fHxcSQS8fl80WhU34AWYuC6xXa7nUwmg8FgMBjc2tq6uLiYJjAD1y0WCoWVlRWv17u4uHh0dDTNwo6XwFzVahV+RdFbabTGN4p2c3W73Uwmk06n8/n8NJn0w+Hw6dOn6XQ6m81ifvkMXLfY6XS2t7dDoRDouopl77Uzrbkmn4ey3lw8zzebzYuLi7FDFY0byg4Gg2az2Wq11FbhaDRXt9ttNpudTmfsSY3a6dbwFddjc7K1cNXN1Wg0MLurKD6b1mKuZrO5tLSEjlw8Hk8ymZx07Ve/34/H46BsDsDlcq2vrysOfwxfcW1U171Eq3+MRdFcrVYrmUz6fD5wwXw+XyqVmqbv1mq1eDwO0u5Zlg0EAnt7e/IeMNZcxWJxeXkZrP7jOG5+fv709FT3akTtkFoRhpsLrfWu+EBNXmtopMFcrVYL7v0jUeHq6qr26YJ+vw8L3aBHYxhmfn5e3nVJrQiIZeZqtVqKU++KW55ooVAoyOcdgRAla9ww5hJFERSEkk9eTroblQ6IuQw3F9ijQN4r0P+V18kZu/cP3EhBDk3T8p001djc3FRLUGCVFsASc0GsMVev18M8AguHw5M6otPpYO4I0O0zRlhzSWqrSo6zt7c3xWcwHmIuw81Vr9fVLihAcZOxKff+CYVCWjpwq9UaW81ZUp6ImAtijbnQPQgUHZHNZrUfXBRFeW1oye8qukhIzVw8zweDQUxULMtOU+hqLMRchpur0Whg1MCyLMMw6B4FALy5MpkMJpMT/F9a7hvk+yVLjkPTtCSRhZgLYo25otEo/tovLy9rH3YNBgN0OY48A5NhmFQqBdurmatWq026o4GxEHMZbi5QM17NLwB5es3YvX/wi9IYhtFSqTWXy8mrqqJHlueFEnNBrDFXOBxW7EPwv3i93on2W0R7p2S+E7yIxWKwvZq5SqUSfrERy7Laty/WATGX4eYSRRH9mZRfXMXdLvDmKhaLmK7r1Lz3D1jcJv9zeFiKoiR5G8RcEGvMtbS0JL/waPdaWFiYaMylNskFD7i1tQXbq5mrUqmAnqQmL4Zhpkwlw0PMNYusCFhtUdEykt1VAFr2/lHsugD0ZxKD5F5BjtfrlTxeJOaCWGOunZ0dRTvA35z9/QkS00RRxDz5BvMF6MSZmrnAMklMT6IoasqEPTzEXDPKRK3VanBdAcTv9+vORJV3YPhPhmHUDisHbN2o1nXl5aqJuSDWmOvi4gKzS7DH45k0eQomSSsaR1ILFPNs8fj4GPOUen19fbqPYQzEXLNb/SMIQqlUisfj4XA4FovlcjlMHxtrLrALgfxej2GYSW2STqfl27LRNJ1Op+WNibkgluVz5XI5NUfouyNLp9OwJ0nmNSSlXTDmArtAKuZzKWYGGgsx1xVacc3zfKFQWF5eBjMVPp9vY2ND3xZqZ2dnsVgM3Dl6vd5YLKZWL5OYC2JlDn2xWAQZfWC4xHHcwsKCjhqnkJOTE1DyEa6iiEaj8ufT+Bx6URR3dnZgWWSWZd1u98bGhto+aQZCzHWFzAUZDAbdbnfK7X/gcfD598RcEOvXLXY6nXw+XygUjOq1FxcX2Wy2WCyqDZG0rFsURbFarWaz2bOzs1mnzkOIua6iucyEmAtivbnMx+Q9rrVDzEXMhYeYC0LMRcw1BmIuYq6xEHOZATHXRBBzEXON5WU2F/zELSedTqPm0p59M2veeust+PrOnTsWRoJydnZmjrneeOONme5crZ1Wq4Wa69///re18UBOTk5Qc+nY+GpG/POf/zT5jOaZ6zvf+c7/uxz88Ic/hOa6devWO++8897l4LOf/Sz8xL7whS9YHc4zfvrTn4ZCIRM6yY0bN959912r3+5777333v3791977TUQVbPZ/N73vmd1RM+4e/euw+EAgd2+ffvydN3f//73JvQQFJPMJYpi7TIBHzu22+36ZQJ+YlYH8gLTP/LXQrPZtPqNfgJchi2KotWxvMDl7LrmD5ZNMheBQCAYCDEXgUC4ehBzEQiEqwcxF4FAuHoQcxEIhKsHMReBQLh6EHMRCISrBzEXgUC4ehBzEQiEqwcxF4FAuHoQcxEIhKsHMReBQLh6EHMRCISrBzEXgUC4ephX5aZUKhUvDehGPp1Ox+pwPqFUKl3CD23W27UBms1m5dKAVrmpVqtWh/MJaJUbq2P5hG63a0IPQTHJXK1W65133nnw4MGHVvPgwYNf//rXHo8HxvbXv/71t7/9rdVxPeNHP/oRDKxarf7sZz+zOqIP//jHP5pTWfDtt9/+9re//X8vAd/85jdff/112HU/85nPWB3RMz796U97vV4Q2C9+8YvXX3/d6oie8bvf/c6EHoJinrnsdrt4OdjZ2UHN9dFHH52enprzOYzlz3/+M3xdqVRomrYwGECtVgsGgyac6O7du3t7eyacaCyrq6tf+9rXwOtWq/X973/f2nggd+/ehZW1f/WrX3388cfWxgP58MMPTT6jeeZ69OiRaNbGhXi2t7cl5jo6OrIwHpQ//elP8HWlUrHb7RYGAzg/PzfHXHfu3Hny5IkJJxpLNBpFzXXr1i1r44Hcvn0bNdeDBw+sjQfyl7/8xeQzEnMRc42BmIuYayzEXGZAzDURxFzEXGMh5poWQRB6vV6n0+l2u2pPxKwyFxrbcDhUbGO+uXie73a7nU6n1+sJgiBvQMxFzDUWYq6paDabkUjE7XZzHOdyufx+/+PHj+UntcRcpVIpFApxHOd0OjmO83q9iic12Vy5XM7v98OowuGwfAs/Yi5irrEQc+knm81yHMeyLMuyzuewLLu4uCjZOdlkc4mi+OTJExAMjMrpdDIME4/HJZ+JaeYCz1idMjiOk3wal8Fcw+FQ485pGluKojgYDNRaajQXOIjiQFWCIAiDwUBL/+d5HtNyUnOB82qJcEqIuXRycXHhdruBEVBzgX9KBGGyuc7OziQhobHt7u6isZlmrvPzc8WQgLza7Tba0ipzDYfDo6OjhYUFMIheWlrK5XKK38Ner7e/vx8MBjmO83g8y8vL5XJZsWW3293Z2QkGg06n0+PxxGKxarUqaTPWXBcXF1tbW36/3+l0+ny+jY2NZrOp+Kbq9Xo8Hvd6vU6n0+/3J5NJ9LOFiKJYr9djsZjH43E6ncFgcHd3V/KLO5rEXI1GI5FIwPNubW0pntcoiLn0IAjC+vo6TdPycQ18jeamm2kuQRDAlwQdDKKx0TTdarVge3PMJYoiiErNp6urq7CxVebqdrsul4uiKPRzs9vt8/PzkrESz/Mcx9E0jbacm5tbW1uTnKJSqdhsNoZh0Dc7Nze3vb2NNsObq1AoyA/y8OHDTCYjOd3BwcHc3Bx6uRmGsdvt5XJZ0jKVStlsNknLR48eSayq0VyHh4eS84K3mc1mFdtPjy5z7X9w/dqL3OM0//HLYK7BYOD1ejHjGpZlU6kUbG+muRqNhlpg0FyFQgG2N8dczWYT/eLJ4TgO7lpslbkWFxfBr5EEiqISiQRs1uv1WJYFb0fyUVMUhSqp3++7XC7Fy2Gz2dA+gDHX+fm53W5XPIjD4UB/IMvlMkVRih3S4XDA1UWj0ejo6Mhmsym2dLlc6MhLi7nOz8/VzkvT9MXFxeRXZjwGmevatWvXrn+wr+WPXwZzdTodzPcQmCsej8P2ZpoL7b6SOTj4H4+Pj2F7c8xVqVTQqNAX4H8pioIjQUvMlclkHA6H2jV1OBy1Wg20PDg4UPyiAmw2G7xLWl9fBy3l8wlOp9PlcsEHvhhzLS0tyf8WwDBMIBAAt6iDwUDxcsO/ikaj4ICCIIA7RMX2FEWtr6/Ds481F8/zPp9P7bwMwywsLMziaziFuT4xFXdvgpEX3lzPDzWBCpWZ9ZjL5XIp9g/4bdza2oLtzTRXtVpVtCrsWwzDoGN4c8xVr9fxUbEsC9fQmm8uURQXFhYwEaKDqXA47HxRuyg0TYObuOFwiA645C/sdvvTp0/BMdXM1e128SNohmHAYv56vQ7u1zCBAaUWCgXUvPLA3G43nLAba65KpTI3Nyc/GsRms81i2GWIueAoTIu61M2FWmvyu1AJs57nWl5eRu8sJBdMYgczzTUcDsEsqRoURaE3DuaYC/wyq4UEHsjCi2W+uXied7vdmA+NZdmVlZXRaCQIwtiWYKKg1+vBHqI45nI4HOl0GkSiZq5KpaI2EoSGAlP15XJZ3hIV2dzcXKVSGY1Ge3t7mNElaAzn9caaK5/Po+aS8+jRI3BeYzHIXM+so2WUpGYu2cBt/4Prl9Vco3HP7xYXF9E5XZOfLZ6enmJikzz3NO3ZIohKMTCO49DObb65BEEIBAKY0Q1N0+AeShRF8IBPDYZhwCrufr+PHy45HI7Dw0MQiZq5Go2G4tSbE8l0AdNS4NoptnE+f9QAfrFOTk7w5uI4Tru5SqWS4pQZZG5url6vG37tLo25nolLv6okmJDPtbu7q9hXWJaFcyIAk80lCMLKyoriDFcoFJI8uTfNXIIgRKNReVQMw2xtbaFXypJ5rs3NTfzs1cnJCWi5traGUZLdbgdXHzzkxbSkKApmNmDmufAjaDg+arfbDx8+xLT0eDzg0o+dpQ2Hw/ByjDVXp9PBeBB8HWZRbe2y3C1OcABtmGAuQRCePn3q9/sdDofdbrfb7TRNx2Ix+V29+Tn0PM8fHh6CJ/cMw9A0TdN0MplECxwCzMyh53k+nU6DR04gKo7jTk5OJDK1xFy9Xo9hGJDcr/i1h8OQSqXyn//8R/L9BC8YhnG5XLBlsViU/7bBP0ETQTDmSqfTagex2+2bm5ugmSiK8XhcIl8YmMPhgOYdjUYrKytq8rLb7blcDrbU8mwxlUqpDQwpikIfBxnIZZmhv2zmqtfr29vbkUgkHA5Ho9G9vT21tLput1sulzOZTDabrdfriknSxpqrXC5vbm4uLCyEw+GVlZXj42O137Rer1csFk9PT/P5PJrDhWKUuTqdTjqdXlpaCoVCS0tLT548kac1wpaFQiGTyRSLRZgJgWJVVsTx8bE8/wCkFKD5UGCJgnyABrQlSRDd2tqCN1PwyEDZaI/CmGswGEQiEfnpKIpaWFhA+xvP8+FwWLHl8vIyunC13W67XC75NJzNZkOfLI20mWs4HIZCIfl5HQ7H0tLSjPLpDcyK0GidK3C3eHJyAjMSQeYORVF+v1++wk4jRplLEITHjx8zDCN5NB4KhdTENBZDzHVxceHz+dDAWJb1eDz6pmYtzKEvFArg0jMMA657IBBQfDR2cnICHATGjxRFhcNhxZb7+/twmAlGmpFIRPJ9xmeiCoKQSCTgucCLeDwuX0XP83wsFqMoikaQZL0CBoPB0tISfKcgq1a+Fkp7Dv3a2hqMEBwwmUyqNZ6ey5OJKh+4cfesmKEvFArygTTMPFRbcoHHKHOBWy3nizOv4HUoFNKn6enN1W630Q8KfeHxeOT3p2Oxdt0iz/PNZvPp06fZbLbVamGGDMPhsF6vZzKZfD6vVvcCMBgMqtUqaNntduVXSsu6xcFgUC6XT05OyuUyZuZIFMV+v18qlTKZzNnZGb5lr9fL5/OZTKZarSpWE9FuLvl5ZzpXc4lW/yiN5Mw2V7fbBWMH+VcR/MDG43Edo19DzNVsNtFZGDQwINbd3d1JjzkywlypVEpxHhpm5E56FS7DimuTIbUiJuUSmWs0kqR0WZCJqrh+Ah1HuN1uHcMuQ8yVTqclSpX4wu/3qxXhwjCluXiel2QJSKJyuVyKk1kYiLmIucZyycxlHPrMdXh4iD7ilduBpmn54tWxGGKueDyulh4NQJf+aWdKc7VaLXxULMtOOgdHzEXMNRZirhdQTNJD/cWyrI55ekPMlUgkFNUwzehmNLW5Op0OPipiLi0Qc00KMdcLYBYGgxder1dH1SFDzHV4eCh5qighFAppLIaHMqW5YFEdNdxu96SJiMRcxFxjIeZ6gcFgEA6HFZ8tggfb+h70GmKuXq+HWTHHsiyaaqid6WfoDw8P1XzKMAxa7UcjxFzEXGMh5pJSr9fdbrdcXjRNBwIBfXuCG5UVkc1mFW9mGYZZXV21KitiMBgoLvpjWVZek08LxFzEXGMh5lKgXC6DkRcElArQXazDKHOJonh6egpzPmGWWSKR0DHDBTAkE7XX64GVkjAqhmGi0ai+/FhrzQXKHBcKhUKhgH+OzPN8tVrN5/PFYrHVamE623A4rFQqoKXi0gIt5ur3+2dnZ7lcrlwu4y93r9crl8v5fB6fzzUajTqdTqlUyuVylUplynyuKWk2m9vb28Fg0O12+/3+tbW1s7MzTHtiLmWGw2Emk9nY2IjFYslkslgsTpNWZ+zqn8FgcHx8HIvFotFoKpWaciG+gesWy+XyxsbG8vLyxsZGqVTS/YlZaK5msxkMBm02m81mm5ubs9vt0WhUcaB9dnbm9/vn5uZAY7vdHo/H5Wm3oiiWy2W32w0OaLPZKIpKJpMSTeDNJYoiuCW3PYdhmIODA/l4FqwMdTgc8HROpzOTycivxXA43N7epmkatnS73fKrZo65arWaw+GQlI16+PDhwcGB2p+8cuYSRbHdblcqlUqlMnauXRRFQRCmTwXWbq5er1er1ZrNpsbtZKYMbKTZXJ1Op1qtahlDTR+VVebK5/OS0uxgqs5ms0l+HjKZDFquHrZ0u90SJe3s7CgeU5LCgjGXKIqrq6vy04HViJJ3tLCwgFbHdz5fd7m2toZel36/73a7JcukQSWcnZ0d9IAmmKvRaEhq2EPsdvvp6aniX71a5qrVarFYDOzZA9JKY7GYpCLNLNBirmKxGIlEYBVNn8+nWNrBcPDmEkUxl8stLi5yHAfuTEOh0OHhoY7ZK+1YVStCsc4t+EoHg0G4dqLRaKjVk6FpOhgMwg/n/PxcrQIMTdNobXuMudRqxoMvNrpwIpVKqdWKsNvtaKnLRCKhWGbaKattb4K5YKKi4ieP1rxGeYXMdXZ2Bqq+wDU04J8ul0v3UmqNjDXX8fGxvE4Iy7I+n2+mWz+Nxpkrk8nIexV4xjq7VWmWmEv+tUex2Wyw8vLm5iYmNwUO0DAVouHHCMewauYChQzVau84kSqAnU4HX5vU7/cD+eJLHrIsi1aOn7W5xlajVduD41UxV6fTwfyier3eWRQ/g+DNVa/XMVcOFBGeHRhzVSoVtbpLNE3PqO7SyKKaqMFgEG8ZOETC10SlaXp/f380GvX7fUwzp9PpcDhgN1AzV7PZlGyOJ4FlWTDlX61W1cp4AWBNVHCri2k5UU3UKWm1Wmp9DMAwTLFYlP/hq2IuyaI/9MKDT0dfMpRGMOYSRXF5eRnzG8gwjI71RtrBmGtjYwOf+Dqj0kvW1qGX1+cCV0FjHXqYwobWoVfE4XDAEZ+OOvTwdOABaKlUwrfUUoceLuQyzVxgCzhM2DRNK9ZKelXMNdYOKysrOggJ2UwAAASbSURBVJYrawRjrsFg4PF48LE9fvx4RoGNsObCJ8e7XK4ZDVQtGXPNz89jxlzggSD4q1AohP+mgdHoYDDA3OU5nU6HwwGnn9XM1W631aKCSgUz/bVaDV8PHu4Ll8vlFPf+ga8n2vtnesZ+noqzva+KucBOU2owDBMMBmd3w4gxV6/X4zgOP++Abt1oOGrmkgwuFEcialVPp8SSea79/X3FLF/wAt0mend3F+M4dJOulZUVzH0ZixRox8zQz8/Pyw0IA4PV5fv9vtqGsoCFhQVwQEEQMEoFiXjw7CaYK5PJqN3nUhS1srKiOKP6qpgL7N2gmOcNr5aFYy6n+kSGvgU02iFjLvAas/0PTdPoEgUwF67YkqIotB5Zt9tVq21vt9vBFkEAjLmKxeKjR4/kR+A4zmazoTXjs9msmgLgrSJgb29PbYDGMAya+2KCuXieX1tbk0cOChGr9bFXxVx7e3tj57lm97AMP8+1tLSEv1tEn1IbDsZc+OoUaKKAsViVz9VoNGAVb9g9HA5HIBCQjC6r1Sqs4w7nhhwORzQalfSibDYLahyjXc7hcMRiMfSXEp+JenBwAKokwyMwDONwOCS5V6PRaHt7G8YP/hf8oeRZNpCFw+GQtKQoCk2eGJmViSoIQiqVAs/6HQ4HeAurq6uYQf2rYq5Wq6V278OyrN/vn2nmFP7ZYrVaxQgCHbrPAoy5zs/P1fY6lX8ZDMTCHHqe5zc2NjiOA98ft9udTqcVf9J6vR5IRIIt1R629vt9MOQHu0P5/X6JHUYaVv9Uq1WQY2G32xmGCYfD1WpV8XRnZ2eBQACojWGYxcVFdGNglFwuFwgEaJoGt5nRaFS+qMjMdYuCIJRKpYODg2w2O/YG6FUx12g0qlQqLpdLMvIC+7VYns91eHiomM/ldrt1b42hEYy5RFE8OjpSXHy+sbExowHXyOp1i6PRaDgcdrvdbreL//6IojgYDEBLfGouqNHe6XTUytVrWbcIysZjDgIRBAG07Pf7+DuJsS3JimuIlTn01Wo1FouBeSWn0+l2u1dWVmaxAa+EseYSRTGfzy8sLIBUdYZhPB7P1taWvtIUEzE2hz6bzc7PzwPLg/Hp/v7+7OYER5fAXOZDakVMyqtlLkCn0ykWi8Vi0QQvALSvW2y1WqVS6fz8fKZqQNG4brHZbBaLxVqtNtMNXQDEXMRcY3kVzWU+5u9xrR0z97jWCDEXMddYiLnMgJhrIoi5iLnGQsxlBsRcE0HMRcw1lpfZXBRFgepalvPkyROJueTPxa0C7QGVSoVlWQuDATQaDXPMdffuXbA62nLW1tZQc7399tvWxgO5d+8eaq6//e1vlobzCR999JHJZzTPXNevX/+fy8G3vvUtn88HY/v4449v3LhhdVDP+NKXvgQDq1arX/3qV62O6H9u3rwZDodN6CTvvvvuN77xjf9zCfj617/+5ptvgqja7fZXvvIVqyN6xuc///lIJAIC+81vfvPlL3/Z6oie8dKOuQgEAsFAiLkIBMLVg5iLQCBcPYi5CATC1YOYi0AgXD2IuQgEwtWDmItAIFw9iLkIBMLV438BQUZuN19QNS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2" name="Slika 11"/>
          <p:cNvPicPr>
            <a:picLocks noChangeAspect="1"/>
          </p:cNvPicPr>
          <p:nvPr/>
        </p:nvPicPr>
        <p:blipFill>
          <a:blip r:embed="rId3"/>
          <a:stretch>
            <a:fillRect/>
          </a:stretch>
        </p:blipFill>
        <p:spPr>
          <a:xfrm>
            <a:off x="3162505" y="5075377"/>
            <a:ext cx="4812889" cy="1516717"/>
          </a:xfrm>
          <a:prstGeom prst="rect">
            <a:avLst/>
          </a:prstGeom>
        </p:spPr>
      </p:pic>
    </p:spTree>
    <p:extLst>
      <p:ext uri="{BB962C8B-B14F-4D97-AF65-F5344CB8AC3E}">
        <p14:creationId xmlns:p14="http://schemas.microsoft.com/office/powerpoint/2010/main" val="2263590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161925"/>
            <a:ext cx="11061700" cy="371475"/>
          </a:xfrm>
        </p:spPr>
        <p:txBody>
          <a:bodyPr>
            <a:normAutofit fontScale="90000"/>
          </a:bodyPr>
          <a:lstStyle/>
          <a:p>
            <a:r>
              <a:rPr lang="hr-HR" dirty="0" smtClean="0"/>
              <a:t>Navigacija</a:t>
            </a:r>
            <a:endParaRPr lang="hr-HR" dirty="0"/>
          </a:p>
        </p:txBody>
      </p:sp>
      <p:sp>
        <p:nvSpPr>
          <p:cNvPr id="3" name="Rezervirano mjesto sadržaja 2"/>
          <p:cNvSpPr>
            <a:spLocks noGrp="1"/>
          </p:cNvSpPr>
          <p:nvPr>
            <p:ph idx="1"/>
          </p:nvPr>
        </p:nvSpPr>
        <p:spPr>
          <a:xfrm>
            <a:off x="565150" y="631031"/>
            <a:ext cx="10515600" cy="4351338"/>
          </a:xfrm>
        </p:spPr>
        <p:txBody>
          <a:bodyPr/>
          <a:lstStyle/>
          <a:p>
            <a:pPr marL="0" indent="0">
              <a:buNone/>
            </a:pPr>
            <a:r>
              <a:rPr lang="hr-HR" dirty="0" smtClean="0"/>
              <a:t>Dabar </a:t>
            </a:r>
            <a:r>
              <a:rPr lang="hr-HR" dirty="0"/>
              <a:t>Marin plovi jezerom i ima zadatak pronaći zastavicu. </a:t>
            </a:r>
          </a:p>
          <a:p>
            <a:pPr marL="0" indent="0">
              <a:buNone/>
            </a:pPr>
            <a:r>
              <a:rPr lang="hr-HR" dirty="0"/>
              <a:t>Brodom upravlja autopilot, koji isključivo prati zadane naredbe. Npr. naredba 1 S znači da brod ide jedno polje prema sjeveru, dok naredba 2 SI znači da brod ide dva polja dijagonalno na sjeveroistok. </a:t>
            </a:r>
          </a:p>
          <a:p>
            <a:endParaRPr lang="hr-HR" dirty="0"/>
          </a:p>
        </p:txBody>
      </p:sp>
      <p:pic>
        <p:nvPicPr>
          <p:cNvPr id="4" name="Slika 3"/>
          <p:cNvPicPr>
            <a:picLocks noChangeAspect="1"/>
          </p:cNvPicPr>
          <p:nvPr/>
        </p:nvPicPr>
        <p:blipFill>
          <a:blip r:embed="rId2"/>
          <a:stretch>
            <a:fillRect/>
          </a:stretch>
        </p:blipFill>
        <p:spPr>
          <a:xfrm>
            <a:off x="1004958" y="2528094"/>
            <a:ext cx="5675242" cy="3594100"/>
          </a:xfrm>
          <a:prstGeom prst="rect">
            <a:avLst/>
          </a:prstGeom>
        </p:spPr>
      </p:pic>
      <p:sp>
        <p:nvSpPr>
          <p:cNvPr id="5" name="TekstniOkvir 4"/>
          <p:cNvSpPr txBox="1"/>
          <p:nvPr/>
        </p:nvSpPr>
        <p:spPr>
          <a:xfrm>
            <a:off x="6896100" y="2528094"/>
            <a:ext cx="5295900" cy="4247317"/>
          </a:xfrm>
          <a:prstGeom prst="rect">
            <a:avLst/>
          </a:prstGeom>
          <a:noFill/>
        </p:spPr>
        <p:txBody>
          <a:bodyPr wrap="square" rtlCol="0">
            <a:spAutoFit/>
          </a:bodyPr>
          <a:lstStyle/>
          <a:p>
            <a:r>
              <a:rPr lang="hr-HR" sz="2800" dirty="0"/>
              <a:t>Koja od zadanih naredbi predstavlja točan i najkraći put do zastavice? Vodite računa o tome da se brod ne smije nasukati na otok. </a:t>
            </a:r>
            <a:br>
              <a:rPr lang="hr-HR" sz="2800" dirty="0"/>
            </a:br>
            <a:endParaRPr lang="hr-HR" sz="2800" dirty="0"/>
          </a:p>
          <a:p>
            <a:pPr marL="514350" indent="-514350">
              <a:buFont typeface="+mj-lt"/>
              <a:buAutoNum type="alphaLcParenR"/>
            </a:pPr>
            <a:r>
              <a:rPr lang="hr-HR" sz="2800" dirty="0"/>
              <a:t>5 </a:t>
            </a:r>
            <a:r>
              <a:rPr lang="hr-HR" sz="2800" dirty="0" smtClean="0"/>
              <a:t>SZ</a:t>
            </a:r>
            <a:endParaRPr lang="hr-HR" sz="2800" dirty="0"/>
          </a:p>
          <a:p>
            <a:pPr marL="514350" indent="-514350">
              <a:buFont typeface="+mj-lt"/>
              <a:buAutoNum type="alphaLcParenR"/>
            </a:pPr>
            <a:r>
              <a:rPr lang="hr-HR" sz="2800" dirty="0"/>
              <a:t>2 SZ, 2 Z, 1 S, 1 Z, 2 </a:t>
            </a:r>
            <a:r>
              <a:rPr lang="hr-HR" sz="2800" dirty="0" smtClean="0"/>
              <a:t>S</a:t>
            </a:r>
            <a:endParaRPr lang="hr-HR" sz="2800" dirty="0"/>
          </a:p>
          <a:p>
            <a:pPr marL="514350" indent="-514350">
              <a:buFont typeface="+mj-lt"/>
              <a:buAutoNum type="alphaLcParenR"/>
            </a:pPr>
            <a:r>
              <a:rPr lang="hr-HR" sz="2800" dirty="0"/>
              <a:t>2 SZ, 3 S, 3 </a:t>
            </a:r>
            <a:r>
              <a:rPr lang="hr-HR" sz="2800" dirty="0" smtClean="0"/>
              <a:t>Z</a:t>
            </a:r>
            <a:endParaRPr lang="hr-HR" sz="2800" dirty="0"/>
          </a:p>
          <a:p>
            <a:pPr marL="514350" indent="-514350">
              <a:buFont typeface="+mj-lt"/>
              <a:buAutoNum type="alphaLcParenR"/>
            </a:pPr>
            <a:r>
              <a:rPr lang="hr-HR" sz="2800" dirty="0"/>
              <a:t>2 SZ, 2 Z, 1 SZ, 2 S</a:t>
            </a:r>
          </a:p>
          <a:p>
            <a:endParaRPr lang="hr-HR" dirty="0"/>
          </a:p>
        </p:txBody>
      </p:sp>
    </p:spTree>
    <p:extLst>
      <p:ext uri="{BB962C8B-B14F-4D97-AF65-F5344CB8AC3E}">
        <p14:creationId xmlns:p14="http://schemas.microsoft.com/office/powerpoint/2010/main" val="1401280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400" y="0"/>
            <a:ext cx="10515600" cy="1325563"/>
          </a:xfrm>
        </p:spPr>
        <p:txBody>
          <a:bodyPr/>
          <a:lstStyle/>
          <a:p>
            <a:r>
              <a:rPr lang="hr-HR" dirty="0" smtClean="0"/>
              <a:t>Novčanice</a:t>
            </a:r>
            <a:endParaRPr lang="hr-HR" dirty="0"/>
          </a:p>
        </p:txBody>
      </p:sp>
      <p:sp>
        <p:nvSpPr>
          <p:cNvPr id="3" name="Rezervirano mjesto sadržaja 2"/>
          <p:cNvSpPr>
            <a:spLocks noGrp="1"/>
          </p:cNvSpPr>
          <p:nvPr>
            <p:ph idx="1"/>
          </p:nvPr>
        </p:nvSpPr>
        <p:spPr>
          <a:xfrm>
            <a:off x="622300" y="1292225"/>
            <a:ext cx="10515600" cy="4351338"/>
          </a:xfrm>
        </p:spPr>
        <p:txBody>
          <a:bodyPr/>
          <a:lstStyle/>
          <a:p>
            <a:pPr marL="0" indent="0">
              <a:buNone/>
            </a:pPr>
            <a:r>
              <a:rPr lang="hr-HR" dirty="0" err="1" smtClean="0"/>
              <a:t>Bebra</a:t>
            </a:r>
            <a:r>
              <a:rPr lang="hr-HR" dirty="0" smtClean="0"/>
              <a:t> </a:t>
            </a:r>
            <a:r>
              <a:rPr lang="hr-HR" dirty="0"/>
              <a:t>je službena valuta u </a:t>
            </a:r>
            <a:r>
              <a:rPr lang="hr-HR" dirty="0" err="1"/>
              <a:t>Dabrozemlji</a:t>
            </a:r>
            <a:r>
              <a:rPr lang="hr-HR" dirty="0"/>
              <a:t>. Koristi se 6 različitih novčanica: 1 </a:t>
            </a:r>
            <a:r>
              <a:rPr lang="hr-HR" dirty="0" err="1"/>
              <a:t>bebra</a:t>
            </a:r>
            <a:r>
              <a:rPr lang="hr-HR" dirty="0"/>
              <a:t>, 2 </a:t>
            </a:r>
            <a:r>
              <a:rPr lang="hr-HR" dirty="0" err="1"/>
              <a:t>bebre</a:t>
            </a:r>
            <a:r>
              <a:rPr lang="hr-HR" dirty="0"/>
              <a:t>, 4 </a:t>
            </a:r>
            <a:r>
              <a:rPr lang="hr-HR" dirty="0" err="1"/>
              <a:t>bebre</a:t>
            </a:r>
            <a:r>
              <a:rPr lang="hr-HR" dirty="0"/>
              <a:t>, 8 </a:t>
            </a:r>
            <a:r>
              <a:rPr lang="hr-HR" dirty="0" err="1"/>
              <a:t>bebri</a:t>
            </a:r>
            <a:r>
              <a:rPr lang="hr-HR" dirty="0"/>
              <a:t>, 16 </a:t>
            </a:r>
            <a:r>
              <a:rPr lang="hr-HR" dirty="0" err="1"/>
              <a:t>bebri</a:t>
            </a:r>
            <a:r>
              <a:rPr lang="hr-HR" dirty="0"/>
              <a:t> i 32 </a:t>
            </a:r>
            <a:r>
              <a:rPr lang="hr-HR" dirty="0" err="1"/>
              <a:t>bebre</a:t>
            </a:r>
            <a:r>
              <a:rPr lang="hr-HR" dirty="0"/>
              <a:t>.</a:t>
            </a:r>
          </a:p>
          <a:p>
            <a:endParaRPr lang="hr-HR" dirty="0"/>
          </a:p>
        </p:txBody>
      </p:sp>
      <p:pic>
        <p:nvPicPr>
          <p:cNvPr id="4" name="Slika 3"/>
          <p:cNvPicPr>
            <a:picLocks noChangeAspect="1"/>
          </p:cNvPicPr>
          <p:nvPr/>
        </p:nvPicPr>
        <p:blipFill>
          <a:blip r:embed="rId2"/>
          <a:stretch>
            <a:fillRect/>
          </a:stretch>
        </p:blipFill>
        <p:spPr>
          <a:xfrm>
            <a:off x="9271000" y="2778125"/>
            <a:ext cx="1435100" cy="3420322"/>
          </a:xfrm>
          <a:prstGeom prst="rect">
            <a:avLst/>
          </a:prstGeom>
        </p:spPr>
      </p:pic>
      <p:sp>
        <p:nvSpPr>
          <p:cNvPr id="5" name="TekstniOkvir 4"/>
          <p:cNvSpPr txBox="1"/>
          <p:nvPr/>
        </p:nvSpPr>
        <p:spPr>
          <a:xfrm>
            <a:off x="749300" y="2617788"/>
            <a:ext cx="6985000" cy="3385542"/>
          </a:xfrm>
          <a:prstGeom prst="rect">
            <a:avLst/>
          </a:prstGeom>
          <a:noFill/>
        </p:spPr>
        <p:txBody>
          <a:bodyPr wrap="square" rtlCol="0">
            <a:spAutoFit/>
          </a:bodyPr>
          <a:lstStyle/>
          <a:p>
            <a:r>
              <a:rPr lang="hr-HR" sz="2800" dirty="0"/>
              <a:t>Koji je najmanji broj novčanica potreban da bi se platio iznos od točno 50 </a:t>
            </a:r>
            <a:r>
              <a:rPr lang="hr-HR" sz="2800" dirty="0" err="1"/>
              <a:t>bebri</a:t>
            </a:r>
            <a:r>
              <a:rPr lang="hr-HR" sz="2800" dirty="0"/>
              <a:t>?</a:t>
            </a:r>
            <a:br>
              <a:rPr lang="hr-HR" sz="2800" dirty="0"/>
            </a:br>
            <a:endParaRPr lang="hr-HR" sz="2800" dirty="0"/>
          </a:p>
          <a:p>
            <a:pPr marL="457200" indent="-457200">
              <a:buFont typeface="Arial" panose="020B0604020202020204" pitchFamily="34" charset="0"/>
              <a:buChar char="•"/>
            </a:pPr>
            <a:r>
              <a:rPr lang="hr-HR" sz="2800" dirty="0"/>
              <a:t>2 </a:t>
            </a:r>
            <a:r>
              <a:rPr lang="hr-HR" sz="2800" dirty="0" smtClean="0"/>
              <a:t>novčanice</a:t>
            </a:r>
            <a:endParaRPr lang="hr-HR" sz="2800" dirty="0"/>
          </a:p>
          <a:p>
            <a:pPr marL="457200" indent="-457200">
              <a:buFont typeface="Arial" panose="020B0604020202020204" pitchFamily="34" charset="0"/>
              <a:buChar char="•"/>
            </a:pPr>
            <a:r>
              <a:rPr lang="hr-HR" sz="2800" dirty="0"/>
              <a:t>3 </a:t>
            </a:r>
            <a:r>
              <a:rPr lang="hr-HR" sz="2800" dirty="0" smtClean="0"/>
              <a:t>novčanice</a:t>
            </a:r>
            <a:endParaRPr lang="hr-HR" sz="2800" dirty="0"/>
          </a:p>
          <a:p>
            <a:pPr marL="457200" indent="-457200">
              <a:buFont typeface="Arial" panose="020B0604020202020204" pitchFamily="34" charset="0"/>
              <a:buChar char="•"/>
            </a:pPr>
            <a:r>
              <a:rPr lang="hr-HR" sz="2800" dirty="0"/>
              <a:t>4 </a:t>
            </a:r>
            <a:r>
              <a:rPr lang="hr-HR" sz="2800" dirty="0" smtClean="0"/>
              <a:t>novčanice</a:t>
            </a:r>
            <a:endParaRPr lang="hr-HR" sz="2800" dirty="0"/>
          </a:p>
          <a:p>
            <a:pPr marL="457200" indent="-457200">
              <a:buFont typeface="Arial" panose="020B0604020202020204" pitchFamily="34" charset="0"/>
              <a:buChar char="•"/>
            </a:pPr>
            <a:r>
              <a:rPr lang="hr-HR" sz="2800" dirty="0"/>
              <a:t>5 novčanica</a:t>
            </a:r>
          </a:p>
          <a:p>
            <a:endParaRPr lang="hr-HR" dirty="0"/>
          </a:p>
        </p:txBody>
      </p:sp>
    </p:spTree>
    <p:extLst>
      <p:ext uri="{BB962C8B-B14F-4D97-AF65-F5344CB8AC3E}">
        <p14:creationId xmlns:p14="http://schemas.microsoft.com/office/powerpoint/2010/main" val="3511017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0"/>
            <a:ext cx="10515600" cy="1325563"/>
          </a:xfrm>
        </p:spPr>
        <p:txBody>
          <a:bodyPr/>
          <a:lstStyle/>
          <a:p>
            <a:r>
              <a:rPr lang="hr-HR" dirty="0"/>
              <a:t>Obavezno </a:t>
            </a:r>
            <a:r>
              <a:rPr lang="hr-HR" dirty="0" smtClean="0"/>
              <a:t>skretanje</a:t>
            </a:r>
            <a:endParaRPr lang="hr-HR" dirty="0"/>
          </a:p>
        </p:txBody>
      </p:sp>
      <p:sp>
        <p:nvSpPr>
          <p:cNvPr id="3" name="Rezervirano mjesto sadržaja 2"/>
          <p:cNvSpPr>
            <a:spLocks noGrp="1"/>
          </p:cNvSpPr>
          <p:nvPr>
            <p:ph idx="1"/>
          </p:nvPr>
        </p:nvSpPr>
        <p:spPr>
          <a:xfrm>
            <a:off x="469900" y="1016000"/>
            <a:ext cx="10883900" cy="5499100"/>
          </a:xfrm>
        </p:spPr>
        <p:txBody>
          <a:bodyPr>
            <a:normAutofit fontScale="85000" lnSpcReduction="20000"/>
          </a:bodyPr>
          <a:lstStyle/>
          <a:p>
            <a:pPr marL="0" indent="0">
              <a:buNone/>
            </a:pPr>
            <a:r>
              <a:rPr lang="hr-HR" sz="3300" dirty="0"/>
              <a:t>Kralj voli duga putovanja kočijom, pa je rekao kočijašu da nikada ne idu ravno na raskrižju. Znači, kočijaš mora skrenuti lijevo ili desno.</a:t>
            </a:r>
            <a:br>
              <a:rPr lang="hr-HR" sz="3300" dirty="0"/>
            </a:br>
            <a:r>
              <a:rPr lang="hr-HR" sz="3300" dirty="0"/>
              <a:t>Na slici vidite mapu. Svi putevi, koji povezuju dva susjedna raskrižja, imaju istu dužinu koja iznosi 1 kilometar.</a:t>
            </a:r>
          </a:p>
          <a:p>
            <a:pPr marL="0" indent="0">
              <a:buNone/>
            </a:pPr>
            <a:r>
              <a:rPr lang="hr-HR" sz="3300" dirty="0"/>
              <a:t>Kralj kreće iz donjeg lijevog ugla (krug Start) do gornjeg desnog ugla (krug Finiš). Međutim, kočijaš želi stići na Finiš što je brže moguće...</a:t>
            </a:r>
            <a:br>
              <a:rPr lang="hr-HR" sz="3300" dirty="0"/>
            </a:br>
            <a:r>
              <a:rPr lang="hr-HR" sz="3300" dirty="0"/>
              <a:t>Pronađite kočijašu najkraći put, ali tako da ne krši kraljevo pravilo. </a:t>
            </a:r>
            <a:endParaRPr lang="hr-HR" sz="3300" dirty="0" smtClean="0"/>
          </a:p>
          <a:p>
            <a:pPr marL="0" indent="0">
              <a:buNone/>
            </a:pPr>
            <a:endParaRPr lang="hr-HR" sz="3300" dirty="0"/>
          </a:p>
          <a:p>
            <a:pPr marL="0" indent="0">
              <a:buNone/>
            </a:pPr>
            <a:r>
              <a:rPr lang="hr-HR" sz="3300" dirty="0" smtClean="0"/>
              <a:t>Kolika </a:t>
            </a:r>
            <a:r>
              <a:rPr lang="hr-HR" sz="3300" dirty="0"/>
              <a:t>je dužina najkraćeg puta?</a:t>
            </a:r>
            <a:br>
              <a:rPr lang="hr-HR" sz="3300" dirty="0"/>
            </a:br>
            <a:endParaRPr lang="hr-HR" sz="3300" dirty="0"/>
          </a:p>
          <a:p>
            <a:r>
              <a:rPr lang="hr-HR" sz="3300" dirty="0"/>
              <a:t>11 </a:t>
            </a:r>
            <a:r>
              <a:rPr lang="hr-HR" sz="3300" dirty="0" smtClean="0"/>
              <a:t>km</a:t>
            </a:r>
            <a:endParaRPr lang="hr-HR" sz="3300" dirty="0"/>
          </a:p>
          <a:p>
            <a:r>
              <a:rPr lang="hr-HR" sz="3300" dirty="0"/>
              <a:t>13 </a:t>
            </a:r>
            <a:r>
              <a:rPr lang="hr-HR" sz="3300" dirty="0" smtClean="0"/>
              <a:t>km</a:t>
            </a:r>
            <a:endParaRPr lang="hr-HR" sz="3300" dirty="0"/>
          </a:p>
          <a:p>
            <a:r>
              <a:rPr lang="hr-HR" sz="3300" dirty="0"/>
              <a:t>15 </a:t>
            </a:r>
            <a:r>
              <a:rPr lang="hr-HR" sz="3300" dirty="0" smtClean="0"/>
              <a:t>km</a:t>
            </a:r>
            <a:endParaRPr lang="hr-HR" sz="3300" dirty="0"/>
          </a:p>
          <a:p>
            <a:r>
              <a:rPr lang="hr-HR" sz="3300" dirty="0"/>
              <a:t>Nemoguće je doći do kraja bez kršenja pravila.</a:t>
            </a:r>
          </a:p>
          <a:p>
            <a:endParaRPr lang="hr-HR" dirty="0"/>
          </a:p>
        </p:txBody>
      </p:sp>
      <p:pic>
        <p:nvPicPr>
          <p:cNvPr id="4" name="Slika 3"/>
          <p:cNvPicPr>
            <a:picLocks noChangeAspect="1"/>
          </p:cNvPicPr>
          <p:nvPr/>
        </p:nvPicPr>
        <p:blipFill>
          <a:blip r:embed="rId2"/>
          <a:stretch>
            <a:fillRect/>
          </a:stretch>
        </p:blipFill>
        <p:spPr>
          <a:xfrm>
            <a:off x="7931150" y="3596481"/>
            <a:ext cx="3009900" cy="2305050"/>
          </a:xfrm>
          <a:prstGeom prst="rect">
            <a:avLst/>
          </a:prstGeom>
        </p:spPr>
      </p:pic>
    </p:spTree>
    <p:extLst>
      <p:ext uri="{BB962C8B-B14F-4D97-AF65-F5344CB8AC3E}">
        <p14:creationId xmlns:p14="http://schemas.microsoft.com/office/powerpoint/2010/main" val="2014619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551729"/>
            <a:ext cx="8229600" cy="1143000"/>
          </a:xfrm>
        </p:spPr>
        <p:txBody>
          <a:bodyPr>
            <a:normAutofit fontScale="90000"/>
          </a:bodyPr>
          <a:lstStyle/>
          <a:p>
            <a:r>
              <a:rPr lang="hr-HR" sz="3600" dirty="0"/>
              <a:t>Dodatne informacije su na portalu ucitelji.hr</a:t>
            </a:r>
            <a:br>
              <a:rPr lang="hr-HR" sz="3600" dirty="0"/>
            </a:br>
            <a:r>
              <a:rPr lang="hr-HR" sz="3600" dirty="0">
                <a:hlinkClick r:id="rId2"/>
              </a:rPr>
              <a:t>http://www.ucitelji.hr/Naslovnica/Dabar.aspx</a:t>
            </a:r>
            <a:r>
              <a:rPr lang="hr-HR" sz="3600" dirty="0"/>
              <a:t> </a:t>
            </a:r>
            <a:r>
              <a:rPr lang="hr-HR" dirty="0" smtClean="0"/>
              <a:t/>
            </a:r>
            <a:br>
              <a:rPr lang="hr-HR" dirty="0" smtClean="0"/>
            </a:br>
            <a:endParaRPr lang="hr-HR" dirty="0"/>
          </a:p>
        </p:txBody>
      </p:sp>
      <p:pic>
        <p:nvPicPr>
          <p:cNvPr id="4" name="Rezervirano mjesto sadržaja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5963" y="1694730"/>
            <a:ext cx="3700074" cy="4345877"/>
          </a:xfr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037" y="5484334"/>
            <a:ext cx="2370998" cy="1112544"/>
          </a:xfrm>
          <a:prstGeom prst="rect">
            <a:avLst/>
          </a:prstGeom>
        </p:spPr>
      </p:pic>
    </p:spTree>
    <p:extLst>
      <p:ext uri="{BB962C8B-B14F-4D97-AF65-F5344CB8AC3E}">
        <p14:creationId xmlns:p14="http://schemas.microsoft.com/office/powerpoint/2010/main" val="384624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219075"/>
            <a:ext cx="10515600" cy="1325563"/>
          </a:xfrm>
        </p:spPr>
        <p:txBody>
          <a:bodyPr/>
          <a:lstStyle/>
          <a:p>
            <a:r>
              <a:rPr lang="hr-HR" dirty="0" smtClean="0"/>
              <a:t>Biciklistička utrka</a:t>
            </a:r>
            <a:endParaRPr lang="hr-HR" dirty="0"/>
          </a:p>
        </p:txBody>
      </p:sp>
      <p:sp>
        <p:nvSpPr>
          <p:cNvPr id="3" name="Rezervirano mjesto sadržaja 2"/>
          <p:cNvSpPr>
            <a:spLocks noGrp="1"/>
          </p:cNvSpPr>
          <p:nvPr>
            <p:ph idx="1"/>
          </p:nvPr>
        </p:nvSpPr>
        <p:spPr>
          <a:xfrm>
            <a:off x="609600" y="771525"/>
            <a:ext cx="10515600" cy="2365375"/>
          </a:xfrm>
        </p:spPr>
        <p:txBody>
          <a:bodyPr>
            <a:normAutofit lnSpcReduction="10000"/>
          </a:bodyPr>
          <a:lstStyle/>
          <a:p>
            <a:pPr marL="0" indent="0">
              <a:buNone/>
            </a:pPr>
            <a:r>
              <a:rPr lang="hr-HR" dirty="0" smtClean="0"/>
              <a:t>U </a:t>
            </a:r>
            <a:r>
              <a:rPr lang="hr-HR" dirty="0"/>
              <a:t>ovogodišnjoj biciklističkoj utrci, vozači različitih timova imaju različite prednosti. Kad se vozi nizbrdo, svaki vozač plavog tima će preteći jednog vozača ispred sebe. Kad se vozi uzbrdo, vozači crvenog tima su brži i svaki vozač crvenog tima će preteći vozača ispred sebe. Na ravnom dijelu puta, članovi fluorescentnog tima će proći vozača ispred njega/nje.</a:t>
            </a:r>
          </a:p>
          <a:p>
            <a:endParaRPr lang="hr-HR" dirty="0"/>
          </a:p>
        </p:txBody>
      </p:sp>
      <p:pic>
        <p:nvPicPr>
          <p:cNvPr id="4" name="Slika 3"/>
          <p:cNvPicPr>
            <a:picLocks noChangeAspect="1"/>
          </p:cNvPicPr>
          <p:nvPr/>
        </p:nvPicPr>
        <p:blipFill>
          <a:blip r:embed="rId2"/>
          <a:stretch>
            <a:fillRect/>
          </a:stretch>
        </p:blipFill>
        <p:spPr>
          <a:xfrm>
            <a:off x="3076173" y="2554298"/>
            <a:ext cx="5854299" cy="1363652"/>
          </a:xfrm>
          <a:prstGeom prst="rect">
            <a:avLst/>
          </a:prstGeom>
        </p:spPr>
      </p:pic>
      <p:sp>
        <p:nvSpPr>
          <p:cNvPr id="5" name="TekstniOkvir 4"/>
          <p:cNvSpPr txBox="1"/>
          <p:nvPr/>
        </p:nvSpPr>
        <p:spPr>
          <a:xfrm>
            <a:off x="707423" y="3917950"/>
            <a:ext cx="10591800" cy="1661993"/>
          </a:xfrm>
          <a:prstGeom prst="rect">
            <a:avLst/>
          </a:prstGeom>
          <a:noFill/>
        </p:spPr>
        <p:txBody>
          <a:bodyPr wrap="square" rtlCol="0">
            <a:spAutoFit/>
          </a:bodyPr>
          <a:lstStyle/>
          <a:p>
            <a:r>
              <a:rPr lang="hr-HR" sz="2800" dirty="0"/>
              <a:t>Ako su vozači poredani kao na slici (C,P,F,C,P,F) i prvo pretjecanje je na nizbrdici, kakav će raspored biti na cilju?</a:t>
            </a:r>
            <a:br>
              <a:rPr lang="hr-HR" sz="2800" dirty="0"/>
            </a:br>
            <a:endParaRPr lang="hr-HR" sz="2800" dirty="0"/>
          </a:p>
          <a:p>
            <a:endParaRPr lang="hr-HR" dirty="0"/>
          </a:p>
        </p:txBody>
      </p:sp>
      <p:sp>
        <p:nvSpPr>
          <p:cNvPr id="6" name="TekstniOkvir 5"/>
          <p:cNvSpPr txBox="1"/>
          <p:nvPr/>
        </p:nvSpPr>
        <p:spPr>
          <a:xfrm>
            <a:off x="7137400" y="4672002"/>
            <a:ext cx="4305300" cy="1815882"/>
          </a:xfrm>
          <a:prstGeom prst="rect">
            <a:avLst/>
          </a:prstGeom>
          <a:noFill/>
        </p:spPr>
        <p:txBody>
          <a:bodyPr wrap="square" rtlCol="0">
            <a:spAutoFit/>
          </a:bodyPr>
          <a:lstStyle/>
          <a:p>
            <a:pPr marL="514350" indent="-514350">
              <a:buFont typeface="+mj-lt"/>
              <a:buAutoNum type="alphaLcParenR"/>
            </a:pPr>
            <a:r>
              <a:rPr lang="hr-HR" sz="2800" dirty="0"/>
              <a:t>P, F, C, P, F, C</a:t>
            </a:r>
          </a:p>
          <a:p>
            <a:pPr marL="514350" indent="-514350">
              <a:buFont typeface="+mj-lt"/>
              <a:buAutoNum type="alphaLcParenR"/>
            </a:pPr>
            <a:r>
              <a:rPr lang="hr-HR" sz="2800" dirty="0"/>
              <a:t>P, C, P, C, F, F</a:t>
            </a:r>
          </a:p>
          <a:p>
            <a:pPr marL="514350" indent="-514350">
              <a:buFont typeface="+mj-lt"/>
              <a:buAutoNum type="alphaLcParenR"/>
            </a:pPr>
            <a:r>
              <a:rPr lang="hr-HR" sz="2800" dirty="0"/>
              <a:t>P, C, P, F, C, F</a:t>
            </a:r>
          </a:p>
          <a:p>
            <a:pPr marL="514350" indent="-514350">
              <a:buFont typeface="+mj-lt"/>
              <a:buAutoNum type="alphaLcParenR"/>
            </a:pPr>
            <a:r>
              <a:rPr lang="hr-HR" sz="2800" dirty="0"/>
              <a:t>P, C, F, P, F, </a:t>
            </a:r>
            <a:r>
              <a:rPr lang="hr-HR" sz="2800" dirty="0" smtClean="0"/>
              <a:t>C</a:t>
            </a:r>
            <a:endParaRPr lang="hr-HR" sz="2800" dirty="0"/>
          </a:p>
        </p:txBody>
      </p:sp>
    </p:spTree>
    <p:extLst>
      <p:ext uri="{BB962C8B-B14F-4D97-AF65-F5344CB8AC3E}">
        <p14:creationId xmlns:p14="http://schemas.microsoft.com/office/powerpoint/2010/main" val="327186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9900" y="288925"/>
            <a:ext cx="10287000" cy="498475"/>
          </a:xfrm>
        </p:spPr>
        <p:txBody>
          <a:bodyPr>
            <a:normAutofit fontScale="90000"/>
          </a:bodyPr>
          <a:lstStyle/>
          <a:p>
            <a:r>
              <a:rPr lang="hr-HR" dirty="0" smtClean="0"/>
              <a:t>Bojanje ploča</a:t>
            </a:r>
            <a:endParaRPr lang="hr-HR" dirty="0"/>
          </a:p>
        </p:txBody>
      </p:sp>
      <p:sp>
        <p:nvSpPr>
          <p:cNvPr id="3" name="Rezervirano mjesto sadržaja 2"/>
          <p:cNvSpPr>
            <a:spLocks noGrp="1"/>
          </p:cNvSpPr>
          <p:nvPr>
            <p:ph idx="1"/>
          </p:nvPr>
        </p:nvSpPr>
        <p:spPr>
          <a:xfrm>
            <a:off x="749300" y="962025"/>
            <a:ext cx="10515600" cy="917575"/>
          </a:xfrm>
        </p:spPr>
        <p:txBody>
          <a:bodyPr/>
          <a:lstStyle/>
          <a:p>
            <a:pPr marL="0" indent="0">
              <a:buNone/>
            </a:pPr>
            <a:r>
              <a:rPr lang="hr-HR" dirty="0" smtClean="0"/>
              <a:t>Niz </a:t>
            </a:r>
            <a:r>
              <a:rPr lang="hr-HR" dirty="0"/>
              <a:t>ploča, dabrovi žele obojati plavom, crvenom i žutom bojom. Dvije ploče, koje se međusobno dodiruju, ne smiju biti iste boje. </a:t>
            </a:r>
          </a:p>
          <a:p>
            <a:endParaRPr lang="hr-HR" dirty="0"/>
          </a:p>
        </p:txBody>
      </p:sp>
      <p:pic>
        <p:nvPicPr>
          <p:cNvPr id="4" name="Slika 3"/>
          <p:cNvPicPr>
            <a:picLocks noChangeAspect="1"/>
          </p:cNvPicPr>
          <p:nvPr/>
        </p:nvPicPr>
        <p:blipFill>
          <a:blip r:embed="rId2"/>
          <a:stretch>
            <a:fillRect/>
          </a:stretch>
        </p:blipFill>
        <p:spPr>
          <a:xfrm>
            <a:off x="4035425" y="1743075"/>
            <a:ext cx="1971675" cy="1619250"/>
          </a:xfrm>
          <a:prstGeom prst="rect">
            <a:avLst/>
          </a:prstGeom>
        </p:spPr>
      </p:pic>
      <p:sp>
        <p:nvSpPr>
          <p:cNvPr id="5" name="TekstniOkvir 4"/>
          <p:cNvSpPr txBox="1"/>
          <p:nvPr/>
        </p:nvSpPr>
        <p:spPr>
          <a:xfrm>
            <a:off x="749300" y="3238500"/>
            <a:ext cx="9575800" cy="3385542"/>
          </a:xfrm>
          <a:prstGeom prst="rect">
            <a:avLst/>
          </a:prstGeom>
          <a:noFill/>
        </p:spPr>
        <p:txBody>
          <a:bodyPr wrap="square" rtlCol="0">
            <a:spAutoFit/>
          </a:bodyPr>
          <a:lstStyle/>
          <a:p>
            <a:r>
              <a:rPr lang="hr-HR" sz="2800" dirty="0"/>
              <a:t>Ako su prikazane ploče obojane plavom i crvenom bojom, koje će boje biti ploča označena znakom X?</a:t>
            </a:r>
            <a:br>
              <a:rPr lang="hr-HR" sz="2800" dirty="0"/>
            </a:br>
            <a:endParaRPr lang="hr-HR" sz="2800" dirty="0"/>
          </a:p>
          <a:p>
            <a:pPr marL="342900" indent="-342900">
              <a:buFont typeface="+mj-lt"/>
              <a:buAutoNum type="alphaLcParenR"/>
            </a:pPr>
            <a:r>
              <a:rPr lang="hr-HR" sz="2800" dirty="0" smtClean="0"/>
              <a:t>crvena</a:t>
            </a:r>
            <a:endParaRPr lang="hr-HR" sz="2800" dirty="0"/>
          </a:p>
          <a:p>
            <a:pPr marL="342900" indent="-342900">
              <a:buFont typeface="+mj-lt"/>
              <a:buAutoNum type="alphaLcParenR"/>
            </a:pPr>
            <a:r>
              <a:rPr lang="hr-HR" sz="2800" dirty="0" smtClean="0"/>
              <a:t>plava</a:t>
            </a:r>
            <a:endParaRPr lang="hr-HR" sz="2800" dirty="0"/>
          </a:p>
          <a:p>
            <a:pPr marL="342900" indent="-342900">
              <a:buFont typeface="+mj-lt"/>
              <a:buAutoNum type="alphaLcParenR"/>
            </a:pPr>
            <a:r>
              <a:rPr lang="hr-HR" sz="2800" dirty="0" smtClean="0"/>
              <a:t>žuta</a:t>
            </a:r>
            <a:endParaRPr lang="hr-HR" sz="2800" dirty="0"/>
          </a:p>
          <a:p>
            <a:pPr marL="342900" indent="-342900">
              <a:buFont typeface="+mj-lt"/>
              <a:buAutoNum type="alphaLcParenR"/>
            </a:pPr>
            <a:r>
              <a:rPr lang="hr-HR" sz="2800" dirty="0"/>
              <a:t>niti jedna ponuđena boja</a:t>
            </a:r>
          </a:p>
          <a:p>
            <a:endParaRPr lang="hr-HR" dirty="0"/>
          </a:p>
        </p:txBody>
      </p:sp>
    </p:spTree>
    <p:extLst>
      <p:ext uri="{BB962C8B-B14F-4D97-AF65-F5344CB8AC3E}">
        <p14:creationId xmlns:p14="http://schemas.microsoft.com/office/powerpoint/2010/main" val="20587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0200" y="212725"/>
            <a:ext cx="10515600" cy="473075"/>
          </a:xfrm>
        </p:spPr>
        <p:txBody>
          <a:bodyPr>
            <a:normAutofit fontScale="90000"/>
          </a:bodyPr>
          <a:lstStyle/>
          <a:p>
            <a:r>
              <a:rPr lang="hr-HR" dirty="0" smtClean="0"/>
              <a:t>Brana</a:t>
            </a:r>
            <a:endParaRPr lang="hr-HR" dirty="0"/>
          </a:p>
        </p:txBody>
      </p:sp>
      <p:sp>
        <p:nvSpPr>
          <p:cNvPr id="3" name="Rezervirano mjesto sadržaja 2"/>
          <p:cNvSpPr>
            <a:spLocks noGrp="1"/>
          </p:cNvSpPr>
          <p:nvPr>
            <p:ph idx="1"/>
          </p:nvPr>
        </p:nvSpPr>
        <p:spPr>
          <a:xfrm>
            <a:off x="596900" y="685800"/>
            <a:ext cx="10515600" cy="2895600"/>
          </a:xfrm>
        </p:spPr>
        <p:txBody>
          <a:bodyPr/>
          <a:lstStyle/>
          <a:p>
            <a:pPr marL="0" indent="0">
              <a:buNone/>
            </a:pPr>
            <a:r>
              <a:rPr lang="hr-HR" dirty="0" smtClean="0"/>
              <a:t>Tri </a:t>
            </a:r>
            <a:r>
              <a:rPr lang="hr-HR" dirty="0"/>
              <a:t>dabra grade branu. Imaju svog vođu, a svakom na trbuhu piše oznaka: a, b ili c.</a:t>
            </a:r>
          </a:p>
          <a:p>
            <a:pPr marL="0" indent="0">
              <a:buNone/>
            </a:pPr>
            <a:r>
              <a:rPr lang="hr-HR" dirty="0"/>
              <a:t>Dabar može pratiti 4 naredbe: </a:t>
            </a:r>
            <a:r>
              <a:rPr lang="hr-HR" b="1" dirty="0"/>
              <a:t>nosi</a:t>
            </a:r>
            <a:r>
              <a:rPr lang="hr-HR" dirty="0"/>
              <a:t>, </a:t>
            </a:r>
            <a:r>
              <a:rPr lang="hr-HR" b="1" dirty="0"/>
              <a:t>gradi</a:t>
            </a:r>
            <a:r>
              <a:rPr lang="hr-HR" dirty="0"/>
              <a:t>, </a:t>
            </a:r>
            <a:r>
              <a:rPr lang="hr-HR" b="1" dirty="0"/>
              <a:t>jedi </a:t>
            </a:r>
            <a:r>
              <a:rPr lang="hr-HR" dirty="0"/>
              <a:t>i </a:t>
            </a:r>
            <a:r>
              <a:rPr lang="hr-HR" b="1" dirty="0"/>
              <a:t>odmaraj</a:t>
            </a:r>
            <a:r>
              <a:rPr lang="hr-HR" dirty="0"/>
              <a:t>. Svaki dabar može u isto vrijeme izvršavati samo jednu naredbu, a svaka naredba može biti istovremeno dodijeljena samo jednom dabru.</a:t>
            </a:r>
          </a:p>
          <a:p>
            <a:pPr marL="0" indent="0">
              <a:buNone/>
            </a:pPr>
            <a:r>
              <a:rPr lang="hr-HR" dirty="0"/>
              <a:t>Na početku, zadatci su bili dodijeljeni na sljedeći način:</a:t>
            </a:r>
          </a:p>
          <a:p>
            <a:pPr marL="0" indent="0">
              <a:buNone/>
            </a:pPr>
            <a:endParaRPr lang="hr-HR" dirty="0"/>
          </a:p>
        </p:txBody>
      </p:sp>
      <p:pic>
        <p:nvPicPr>
          <p:cNvPr id="4" name="Slika 3"/>
          <p:cNvPicPr>
            <a:picLocks noChangeAspect="1"/>
          </p:cNvPicPr>
          <p:nvPr/>
        </p:nvPicPr>
        <p:blipFill>
          <a:blip r:embed="rId2"/>
          <a:stretch>
            <a:fillRect/>
          </a:stretch>
        </p:blipFill>
        <p:spPr>
          <a:xfrm>
            <a:off x="3289300" y="3459162"/>
            <a:ext cx="4876800" cy="1190625"/>
          </a:xfrm>
          <a:prstGeom prst="rect">
            <a:avLst/>
          </a:prstGeom>
        </p:spPr>
      </p:pic>
      <p:sp>
        <p:nvSpPr>
          <p:cNvPr id="5" name="TekstniOkvir 4"/>
          <p:cNvSpPr txBox="1"/>
          <p:nvPr/>
        </p:nvSpPr>
        <p:spPr>
          <a:xfrm>
            <a:off x="685800" y="4577158"/>
            <a:ext cx="10833100" cy="1231106"/>
          </a:xfrm>
          <a:prstGeom prst="rect">
            <a:avLst/>
          </a:prstGeom>
          <a:noFill/>
        </p:spPr>
        <p:txBody>
          <a:bodyPr wrap="square" rtlCol="0">
            <a:spAutoFit/>
          </a:bodyPr>
          <a:lstStyle/>
          <a:p>
            <a:r>
              <a:rPr lang="hr-HR" sz="2800" dirty="0"/>
              <a:t>Kad vođa izda naredbu: </a:t>
            </a:r>
            <a:r>
              <a:rPr lang="hr-HR" sz="2800" b="1" dirty="0"/>
              <a:t>nosi -&gt; odmaraj</a:t>
            </a:r>
            <a:r>
              <a:rPr lang="hr-HR" sz="2800" dirty="0"/>
              <a:t>, dabar koji nosi ide na odmor.</a:t>
            </a:r>
          </a:p>
          <a:p>
            <a:r>
              <a:rPr lang="hr-HR" sz="2800" dirty="0"/>
              <a:t>To možemo prikazati na sljedeći način:</a:t>
            </a:r>
          </a:p>
          <a:p>
            <a:endParaRPr lang="hr-HR" dirty="0"/>
          </a:p>
        </p:txBody>
      </p:sp>
      <p:pic>
        <p:nvPicPr>
          <p:cNvPr id="6" name="Slika 5"/>
          <p:cNvPicPr>
            <a:picLocks noChangeAspect="1"/>
          </p:cNvPicPr>
          <p:nvPr/>
        </p:nvPicPr>
        <p:blipFill>
          <a:blip r:embed="rId3"/>
          <a:stretch>
            <a:fillRect/>
          </a:stretch>
        </p:blipFill>
        <p:spPr>
          <a:xfrm>
            <a:off x="3308350" y="5556247"/>
            <a:ext cx="4857750" cy="1247775"/>
          </a:xfrm>
          <a:prstGeom prst="rect">
            <a:avLst/>
          </a:prstGeom>
        </p:spPr>
      </p:pic>
    </p:spTree>
    <p:extLst>
      <p:ext uri="{BB962C8B-B14F-4D97-AF65-F5344CB8AC3E}">
        <p14:creationId xmlns:p14="http://schemas.microsoft.com/office/powerpoint/2010/main" val="392518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84200" y="415925"/>
            <a:ext cx="10515600" cy="4351338"/>
          </a:xfrm>
        </p:spPr>
        <p:txBody>
          <a:bodyPr/>
          <a:lstStyle/>
          <a:p>
            <a:pPr marL="0" indent="0">
              <a:buNone/>
            </a:pPr>
            <a:r>
              <a:rPr lang="hr-HR" dirty="0"/>
              <a:t>Vođa je dao još nekoliko naredbi koje su pravilno izvršene. Nakon toga, dabrovi imaju sljedeći status:</a:t>
            </a:r>
          </a:p>
        </p:txBody>
      </p:sp>
      <p:pic>
        <p:nvPicPr>
          <p:cNvPr id="4" name="Slika 3"/>
          <p:cNvPicPr>
            <a:picLocks noChangeAspect="1"/>
          </p:cNvPicPr>
          <p:nvPr/>
        </p:nvPicPr>
        <p:blipFill>
          <a:blip r:embed="rId2"/>
          <a:stretch>
            <a:fillRect/>
          </a:stretch>
        </p:blipFill>
        <p:spPr>
          <a:xfrm>
            <a:off x="2843212" y="1181894"/>
            <a:ext cx="4905375" cy="1409700"/>
          </a:xfrm>
          <a:prstGeom prst="rect">
            <a:avLst/>
          </a:prstGeom>
        </p:spPr>
      </p:pic>
      <p:sp>
        <p:nvSpPr>
          <p:cNvPr id="5" name="TekstniOkvir 4"/>
          <p:cNvSpPr txBox="1"/>
          <p:nvPr/>
        </p:nvSpPr>
        <p:spPr>
          <a:xfrm>
            <a:off x="749300" y="2832100"/>
            <a:ext cx="10718800" cy="2954655"/>
          </a:xfrm>
          <a:prstGeom prst="rect">
            <a:avLst/>
          </a:prstGeom>
          <a:noFill/>
        </p:spPr>
        <p:txBody>
          <a:bodyPr wrap="square" rtlCol="0">
            <a:spAutoFit/>
          </a:bodyPr>
          <a:lstStyle/>
          <a:p>
            <a:r>
              <a:rPr lang="hr-HR" sz="2800" dirty="0"/>
              <a:t>Koje naredbe je dao vođa?</a:t>
            </a:r>
            <a:br>
              <a:rPr lang="hr-HR" sz="2800" dirty="0"/>
            </a:br>
            <a:endParaRPr lang="hr-HR" sz="2800" dirty="0"/>
          </a:p>
          <a:p>
            <a:pPr marL="514350" indent="-514350">
              <a:buFont typeface="+mj-lt"/>
              <a:buAutoNum type="alphaLcParenR"/>
            </a:pPr>
            <a:r>
              <a:rPr lang="hr-HR" sz="2800" dirty="0"/>
              <a:t>odmaraj -&gt; gradi; jedi -&gt; nosi; gradi -&gt; </a:t>
            </a:r>
            <a:r>
              <a:rPr lang="hr-HR" sz="2800" dirty="0" smtClean="0"/>
              <a:t>jedi</a:t>
            </a:r>
            <a:endParaRPr lang="hr-HR" sz="2800" dirty="0"/>
          </a:p>
          <a:p>
            <a:pPr marL="514350" indent="-514350">
              <a:buFont typeface="+mj-lt"/>
              <a:buAutoNum type="alphaLcParenR"/>
            </a:pPr>
            <a:r>
              <a:rPr lang="hr-HR" sz="2800" dirty="0"/>
              <a:t>jedi -&gt; nosi; gradi -&gt; jedi; odmaraj -&gt; </a:t>
            </a:r>
            <a:r>
              <a:rPr lang="hr-HR" sz="2800" dirty="0" smtClean="0"/>
              <a:t>gradi</a:t>
            </a:r>
            <a:endParaRPr lang="hr-HR" sz="2800" dirty="0"/>
          </a:p>
          <a:p>
            <a:pPr marL="514350" indent="-514350">
              <a:buFont typeface="+mj-lt"/>
              <a:buAutoNum type="alphaLcParenR"/>
            </a:pPr>
            <a:r>
              <a:rPr lang="hr-HR" sz="2800" dirty="0"/>
              <a:t>gradi -&gt; nosi; jedi -&gt; gradi; odmaraj -&gt; </a:t>
            </a:r>
            <a:r>
              <a:rPr lang="hr-HR" sz="2800" dirty="0" smtClean="0"/>
              <a:t>jedi</a:t>
            </a:r>
            <a:endParaRPr lang="hr-HR" sz="2800" dirty="0"/>
          </a:p>
          <a:p>
            <a:pPr marL="514350" indent="-514350">
              <a:buFont typeface="+mj-lt"/>
              <a:buAutoNum type="alphaLcParenR"/>
            </a:pPr>
            <a:r>
              <a:rPr lang="hr-HR" sz="2800" dirty="0"/>
              <a:t>odmaraj -&gt; nosi; gradi -&gt; odmaraj; jedi -&gt; gradi; odmaraj -&gt; jedi</a:t>
            </a:r>
          </a:p>
          <a:p>
            <a:pPr marL="342900" indent="-342900">
              <a:buFont typeface="+mj-lt"/>
              <a:buAutoNum type="alphaLcParenR"/>
            </a:pPr>
            <a:endParaRPr lang="hr-HR" dirty="0"/>
          </a:p>
        </p:txBody>
      </p:sp>
    </p:spTree>
    <p:extLst>
      <p:ext uri="{BB962C8B-B14F-4D97-AF65-F5344CB8AC3E}">
        <p14:creationId xmlns:p14="http://schemas.microsoft.com/office/powerpoint/2010/main" val="412298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400" y="250825"/>
            <a:ext cx="10515600" cy="460375"/>
          </a:xfrm>
        </p:spPr>
        <p:txBody>
          <a:bodyPr>
            <a:normAutofit fontScale="90000"/>
          </a:bodyPr>
          <a:lstStyle/>
          <a:p>
            <a:r>
              <a:rPr lang="hr-HR" dirty="0" err="1" smtClean="0"/>
              <a:t>Charhokhbili</a:t>
            </a:r>
            <a:endParaRPr lang="hr-HR" dirty="0"/>
          </a:p>
        </p:txBody>
      </p:sp>
      <p:sp>
        <p:nvSpPr>
          <p:cNvPr id="3" name="Rezervirano mjesto sadržaja 2"/>
          <p:cNvSpPr>
            <a:spLocks noGrp="1"/>
          </p:cNvSpPr>
          <p:nvPr>
            <p:ph idx="1"/>
          </p:nvPr>
        </p:nvSpPr>
        <p:spPr>
          <a:xfrm>
            <a:off x="723900" y="799407"/>
            <a:ext cx="10515600" cy="4351338"/>
          </a:xfrm>
        </p:spPr>
        <p:txBody>
          <a:bodyPr/>
          <a:lstStyle/>
          <a:p>
            <a:pPr marL="0" indent="0">
              <a:buNone/>
            </a:pPr>
            <a:r>
              <a:rPr lang="hr-HR" dirty="0" smtClean="0"/>
              <a:t>Dabar </a:t>
            </a:r>
            <a:r>
              <a:rPr lang="hr-HR" dirty="0"/>
              <a:t>Sergej voli kuhati. Njegovo je omiljeno jelo </a:t>
            </a:r>
            <a:r>
              <a:rPr lang="hr-HR" dirty="0" err="1"/>
              <a:t>Charhokhbili</a:t>
            </a:r>
            <a:r>
              <a:rPr lang="hr-HR" dirty="0"/>
              <a:t>.</a:t>
            </a:r>
            <a:br>
              <a:rPr lang="hr-HR" dirty="0"/>
            </a:br>
            <a:endParaRPr lang="hr-HR" dirty="0"/>
          </a:p>
          <a:p>
            <a:endParaRPr lang="hr-HR" dirty="0"/>
          </a:p>
        </p:txBody>
      </p:sp>
      <p:pic>
        <p:nvPicPr>
          <p:cNvPr id="4" name="Slika 3"/>
          <p:cNvPicPr>
            <a:picLocks noChangeAspect="1"/>
          </p:cNvPicPr>
          <p:nvPr/>
        </p:nvPicPr>
        <p:blipFill>
          <a:blip r:embed="rId2"/>
          <a:stretch>
            <a:fillRect/>
          </a:stretch>
        </p:blipFill>
        <p:spPr>
          <a:xfrm>
            <a:off x="3036887" y="1171575"/>
            <a:ext cx="5000625" cy="1219200"/>
          </a:xfrm>
          <a:prstGeom prst="rect">
            <a:avLst/>
          </a:prstGeom>
        </p:spPr>
      </p:pic>
      <p:sp>
        <p:nvSpPr>
          <p:cNvPr id="5" name="TekstniOkvir 4"/>
          <p:cNvSpPr txBox="1"/>
          <p:nvPr/>
        </p:nvSpPr>
        <p:spPr>
          <a:xfrm>
            <a:off x="723900" y="2478982"/>
            <a:ext cx="11328400" cy="3970318"/>
          </a:xfrm>
          <a:prstGeom prst="rect">
            <a:avLst/>
          </a:prstGeom>
          <a:noFill/>
        </p:spPr>
        <p:txBody>
          <a:bodyPr wrap="square" rtlCol="0">
            <a:spAutoFit/>
          </a:bodyPr>
          <a:lstStyle/>
          <a:p>
            <a:r>
              <a:rPr lang="hr-HR" sz="2800" dirty="0"/>
              <a:t>Kad kuha na svom plinskom kuhalu u vrtu, ima samo jednu ploču za kuhanje. Iz tog razloga obrađuje namirnice na sljedeći </a:t>
            </a:r>
            <a:r>
              <a:rPr lang="hr-HR" sz="2800" dirty="0" smtClean="0"/>
              <a:t>način:</a:t>
            </a:r>
          </a:p>
          <a:p>
            <a:pPr marL="457200" indent="-457200">
              <a:buFont typeface="Arial" panose="020B0604020202020204" pitchFamily="34" charset="0"/>
              <a:buChar char="•"/>
            </a:pPr>
            <a:r>
              <a:rPr lang="hr-HR" sz="2800" dirty="0" smtClean="0"/>
              <a:t>prži </a:t>
            </a:r>
            <a:r>
              <a:rPr lang="hr-HR" sz="2800" dirty="0"/>
              <a:t>luk -&gt; 10 minuta</a:t>
            </a:r>
          </a:p>
          <a:p>
            <a:pPr marL="457200" indent="-457200">
              <a:buFont typeface="Arial" panose="020B0604020202020204" pitchFamily="34" charset="0"/>
              <a:buChar char="•"/>
            </a:pPr>
            <a:r>
              <a:rPr lang="hr-HR" sz="2800" dirty="0"/>
              <a:t>prži papriku -&gt; 10 minuta</a:t>
            </a:r>
          </a:p>
          <a:p>
            <a:pPr marL="457200" indent="-457200">
              <a:buFont typeface="Arial" panose="020B0604020202020204" pitchFamily="34" charset="0"/>
              <a:buChar char="•"/>
            </a:pPr>
            <a:r>
              <a:rPr lang="hr-HR" sz="2800" dirty="0"/>
              <a:t>pomiješaj luk i papriku u jednu posudu, te dodaj rajčicu -&gt; 20 minuta</a:t>
            </a:r>
          </a:p>
          <a:p>
            <a:pPr marL="457200" indent="-457200">
              <a:buFont typeface="Arial" panose="020B0604020202020204" pitchFamily="34" charset="0"/>
              <a:buChar char="•"/>
            </a:pPr>
            <a:r>
              <a:rPr lang="hr-HR" sz="2800" dirty="0"/>
              <a:t>kuhaj piletinu -&gt; 30 minuta</a:t>
            </a:r>
          </a:p>
          <a:p>
            <a:pPr marL="457200" indent="-457200">
              <a:buFont typeface="Arial" panose="020B0604020202020204" pitchFamily="34" charset="0"/>
              <a:buChar char="•"/>
            </a:pPr>
            <a:r>
              <a:rPr lang="hr-HR" sz="2800" dirty="0"/>
              <a:t>dodaj sve namirnice iz 3. i 4. faze, dodaj začine i kuhaj -&gt; 20 minuta</a:t>
            </a:r>
          </a:p>
          <a:p>
            <a:endParaRPr lang="hr-HR" sz="2800" dirty="0" smtClean="0"/>
          </a:p>
          <a:p>
            <a:r>
              <a:rPr lang="hr-HR" sz="2800" dirty="0" smtClean="0"/>
              <a:t>Ukupno </a:t>
            </a:r>
            <a:r>
              <a:rPr lang="hr-HR" sz="2800" dirty="0"/>
              <a:t>je Sergeju za kuhanje potrebno 90 minuta</a:t>
            </a:r>
            <a:r>
              <a:rPr lang="hr-HR" sz="2800" dirty="0" smtClean="0"/>
              <a:t>.</a:t>
            </a:r>
            <a:endParaRPr lang="hr-HR" sz="2800" dirty="0"/>
          </a:p>
        </p:txBody>
      </p:sp>
    </p:spTree>
    <p:extLst>
      <p:ext uri="{BB962C8B-B14F-4D97-AF65-F5344CB8AC3E}">
        <p14:creationId xmlns:p14="http://schemas.microsoft.com/office/powerpoint/2010/main" val="2643139706"/>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2312</Words>
  <Application>Microsoft Office PowerPoint</Application>
  <PresentationFormat>Široki zaslon</PresentationFormat>
  <Paragraphs>328</Paragraphs>
  <Slides>43</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43</vt:i4>
      </vt:variant>
    </vt:vector>
  </HeadingPairs>
  <TitlesOfParts>
    <vt:vector size="47" baseType="lpstr">
      <vt:lpstr>Arial</vt:lpstr>
      <vt:lpstr>Calibri</vt:lpstr>
      <vt:lpstr>Calibri Light</vt:lpstr>
      <vt:lpstr>Tema sustava Office</vt:lpstr>
      <vt:lpstr>Dabar je više od natjecanja, </vt:lpstr>
      <vt:lpstr>Uvjeti korištenja</vt:lpstr>
      <vt:lpstr>Animacija</vt:lpstr>
      <vt:lpstr>Bacanje kocke</vt:lpstr>
      <vt:lpstr>Biciklistička utrka</vt:lpstr>
      <vt:lpstr>Bojanje ploča</vt:lpstr>
      <vt:lpstr>Brana</vt:lpstr>
      <vt:lpstr>PowerPoint prezentacija</vt:lpstr>
      <vt:lpstr>Charhokhbili</vt:lpstr>
      <vt:lpstr>PowerPoint prezentacija</vt:lpstr>
      <vt:lpstr>Cijevi</vt:lpstr>
      <vt:lpstr>Čip</vt:lpstr>
      <vt:lpstr>Dabar alkemičar</vt:lpstr>
      <vt:lpstr>Dabropiramida</vt:lpstr>
      <vt:lpstr>Dimni signali</vt:lpstr>
      <vt:lpstr>Dizalica</vt:lpstr>
      <vt:lpstr>Dizalo</vt:lpstr>
      <vt:lpstr>Donošenje vode</vt:lpstr>
      <vt:lpstr>Društvena mreža Dabrograda</vt:lpstr>
      <vt:lpstr>Drveće u šumi</vt:lpstr>
      <vt:lpstr>Gljive</vt:lpstr>
      <vt:lpstr>Grupni zadatak</vt:lpstr>
      <vt:lpstr>Hotel-kuća</vt:lpstr>
      <vt:lpstr>Igra s gumbima</vt:lpstr>
      <vt:lpstr>Istina</vt:lpstr>
      <vt:lpstr>Izlet</vt:lpstr>
      <vt:lpstr>Klokan Toni</vt:lpstr>
      <vt:lpstr>Kodiranje </vt:lpstr>
      <vt:lpstr>Kodiranje - tajna poruka</vt:lpstr>
      <vt:lpstr>Kodiranje riječi</vt:lpstr>
      <vt:lpstr>Kontrola dabrova</vt:lpstr>
      <vt:lpstr>Košnice</vt:lpstr>
      <vt:lpstr>Kuglice</vt:lpstr>
      <vt:lpstr>LED znak</vt:lpstr>
      <vt:lpstr>Koji red predstavlja LED svjetla poslije 7 pritisaka na gumbe?</vt:lpstr>
      <vt:lpstr>Ljudi</vt:lpstr>
      <vt:lpstr>Mape</vt:lpstr>
      <vt:lpstr>Mobitel</vt:lpstr>
      <vt:lpstr>Nafta</vt:lpstr>
      <vt:lpstr>Navigacija</vt:lpstr>
      <vt:lpstr>Novčanice</vt:lpstr>
      <vt:lpstr>Obavezno skretanje</vt:lpstr>
      <vt:lpstr>Dodatne informacije su na portalu ucitelji.hr http://www.ucitelji.hr/Naslovnica/Dabar.aspx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Animacija</dc:title>
  <dc:creator>Korisnik</dc:creator>
  <cp:lastModifiedBy>Lidija Kralj</cp:lastModifiedBy>
  <cp:revision>42</cp:revision>
  <dcterms:created xsi:type="dcterms:W3CDTF">2016-09-08T06:59:47Z</dcterms:created>
  <dcterms:modified xsi:type="dcterms:W3CDTF">2016-10-03T08:24:45Z</dcterms:modified>
</cp:coreProperties>
</file>