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951A"/>
    <a:srgbClr val="C6A21C"/>
    <a:srgbClr val="D7B01F"/>
    <a:srgbClr val="FFE7AB"/>
    <a:srgbClr val="FEC73C"/>
    <a:srgbClr val="7BD2FD"/>
    <a:srgbClr val="9C4402"/>
    <a:srgbClr val="903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93" autoAdjust="0"/>
  </p:normalViewPr>
  <p:slideViewPr>
    <p:cSldViewPr>
      <p:cViewPr varScale="1">
        <p:scale>
          <a:sx n="58" d="100"/>
          <a:sy n="58" d="100"/>
        </p:scale>
        <p:origin x="14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1AE526C-F07B-466B-BA1F-4D6F7D1524D8}" type="datetimeFigureOut">
              <a:rPr lang="hr-HR"/>
              <a:pPr>
                <a:defRPr/>
              </a:pPr>
              <a:t>4.9.2023.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F64351-18C8-449E-9CBB-EC384B9AF7D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486AA0-44D8-482D-AB9C-03B7104A857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Upitajte učenike u koje svrhe koriste računalo,</a:t>
            </a:r>
            <a:r>
              <a:rPr lang="hr-HR" baseline="0" dirty="0"/>
              <a:t> a prijedloge možete zapisati na ploču.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86AA0-44D8-482D-AB9C-03B7104A857F}" type="slidenum">
              <a:rPr lang="hr-HR" altLang="sr-Latn-RS" smtClean="0"/>
              <a:pPr/>
              <a:t>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441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86AA0-44D8-482D-AB9C-03B7104A857F}" type="slidenum">
              <a:rPr lang="hr-HR" altLang="sr-Latn-RS" smtClean="0"/>
              <a:pPr/>
              <a:t>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8343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Upitajte učenike:</a:t>
            </a:r>
          </a:p>
          <a:p>
            <a:r>
              <a:rPr lang="hr-HR" i="1" dirty="0"/>
              <a:t>Jesu li sva računala ista? Imaju li iste programe, iste pozadinske slike…?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86AA0-44D8-482D-AB9C-03B7104A857F}" type="slidenum">
              <a:rPr lang="hr-HR" altLang="sr-Latn-RS" smtClean="0"/>
              <a:pPr/>
              <a:t>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225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Prilikom</a:t>
            </a:r>
            <a:r>
              <a:rPr lang="hr-HR" baseline="0" dirty="0"/>
              <a:t> nabrajanja dodatnih uređaja, u</a:t>
            </a:r>
            <a:r>
              <a:rPr lang="hr-HR" dirty="0"/>
              <a:t>pitajte učenike čemu</a:t>
            </a:r>
            <a:r>
              <a:rPr lang="hr-HR" baseline="0" dirty="0"/>
              <a:t> služe te </a:t>
            </a:r>
            <a:r>
              <a:rPr lang="hr-HR" dirty="0"/>
              <a:t>koje od uređaja imaju priključene na svoje osobno računalo kod kuće, ukoliko ga posjeduju.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86AA0-44D8-482D-AB9C-03B7104A857F}" type="slidenum">
              <a:rPr lang="hr-HR" altLang="sr-Latn-RS" smtClean="0"/>
              <a:pPr/>
              <a:t>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0852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86AA0-44D8-482D-AB9C-03B7104A857F}" type="slidenum">
              <a:rPr lang="hr-HR" altLang="sr-Latn-RS" smtClean="0"/>
              <a:pPr/>
              <a:t>10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3514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SysPrint\Udzbenici\INFO\_šprance PPT\5razred pozadina.png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6"/>
          <a:stretch>
            <a:fillRect/>
          </a:stretch>
        </p:blipFill>
        <p:spPr bwMode="auto">
          <a:xfrm>
            <a:off x="241300" y="-26988"/>
            <a:ext cx="8902700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B695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 dirty="0">
              <a:solidFill>
                <a:srgbClr val="D7B01F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759175"/>
            <a:ext cx="7988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7991475" cy="1150938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FFE7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0A274-CEEB-448E-8EC2-F8FD79FA038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27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6DCAC-D895-400E-8B2B-824DCBAFB2D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815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485B0-C35E-4222-A43B-486DE2F1571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363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C185A-4ADC-4F24-90D5-9AE042740CB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528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F52A3-17E7-4941-8B2F-37BDD061F5D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304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39864-91DC-4F73-9C59-7463FD2C7EF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153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AB8AE-4182-473B-98EA-F8257D23889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06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EFE8A-B456-4C66-BA28-F995668DC78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9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E7DE1-9516-401F-8572-686C6685A82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615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DAD15-D759-44F5-8CD0-38D9AD15D5F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1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928F6-DB38-43C7-9804-18315F06565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253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FEC73C"/>
              </a:gs>
              <a:gs pos="100000">
                <a:srgbClr val="9C440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22DB06-A931-4B7A-96C6-B74D06C3AB49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 dirty="0">
                <a:solidFill>
                  <a:schemeClr val="bg1"/>
                </a:solidFill>
                <a:latin typeface="Arial" charset="0"/>
              </a:rPr>
              <a:t> 5. razred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04000"/>
            <a:ext cx="2508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EFFF084D-C920-47A6-A510-E4A78530E5D9}" type="slidenum">
              <a:rPr lang="hr-HR" altLang="sr-Latn-RS" sz="10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hr-HR" altLang="sr-Latn-RS" sz="1000">
              <a:solidFill>
                <a:srgbClr val="9696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6560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6560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6560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6560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6560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6560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6560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6560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6560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492375"/>
            <a:ext cx="7991475" cy="115093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1. Služim se računalom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3" y="3830638"/>
            <a:ext cx="7988300" cy="1470025"/>
          </a:xfrm>
        </p:spPr>
        <p:txBody>
          <a:bodyPr/>
          <a:lstStyle/>
          <a:p>
            <a:pPr>
              <a:defRPr/>
            </a:pPr>
            <a:r>
              <a:rPr lang="hr-HR" dirty="0"/>
              <a:t>Osnove računala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233" y="-22225"/>
            <a:ext cx="8229600" cy="1143000"/>
          </a:xfrm>
        </p:spPr>
        <p:txBody>
          <a:bodyPr/>
          <a:lstStyle/>
          <a:p>
            <a:r>
              <a:rPr lang="hr-HR" dirty="0"/>
              <a:t>Izlazne jedinice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9188" y="1166018"/>
            <a:ext cx="8794812" cy="4525963"/>
          </a:xfrm>
        </p:spPr>
        <p:txBody>
          <a:bodyPr/>
          <a:lstStyle/>
          <a:p>
            <a:r>
              <a:rPr lang="pl-PL" dirty="0"/>
              <a:t>Uređaji kojima računalo predaje podatke okolini</a:t>
            </a:r>
          </a:p>
          <a:p>
            <a:r>
              <a:rPr lang="hr-HR" dirty="0"/>
              <a:t>Ti uređaji električne signale iz računala pretvaraju u podatke razumljive čovjeku (npr. slova, brojke, slike, zvukove) ili nekom drugom uređaju.</a:t>
            </a:r>
          </a:p>
          <a:p>
            <a:r>
              <a:rPr lang="hr-HR" dirty="0"/>
              <a:t>Glavni je izlazni uređaj osobnog računala monitor.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13157"/>
            <a:ext cx="3748115" cy="249556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203848" y="624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LCD i CRT MONITOR</a:t>
            </a:r>
          </a:p>
        </p:txBody>
      </p:sp>
    </p:spTree>
    <p:extLst>
      <p:ext uri="{BB962C8B-B14F-4D97-AF65-F5344CB8AC3E}">
        <p14:creationId xmlns:p14="http://schemas.microsoft.com/office/powerpoint/2010/main" val="38329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Izlazne jedinice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hr-HR" sz="2800" dirty="0"/>
              <a:t>Osim monitora, u izlazne jedinice ubrajamo još i:</a:t>
            </a:r>
          </a:p>
          <a:p>
            <a:pPr lvl="1"/>
            <a:r>
              <a:rPr lang="hr-HR" sz="2400" b="1" dirty="0"/>
              <a:t>Pisač</a:t>
            </a:r>
            <a:r>
              <a:rPr lang="hr-HR" sz="2400" dirty="0"/>
              <a:t> (tintni i laserski) - omogućuje </a:t>
            </a:r>
            <a:r>
              <a:rPr lang="pl-PL" sz="2400" dirty="0"/>
              <a:t>ispis podataka na običan papir, fotopapir ili na prozirnicu (foliju).</a:t>
            </a:r>
          </a:p>
          <a:p>
            <a:pPr lvl="1"/>
            <a:endParaRPr lang="pl-PL" dirty="0"/>
          </a:p>
          <a:p>
            <a:pPr lvl="1"/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56487"/>
            <a:ext cx="6480720" cy="275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Izlazne jedinice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 marL="457200" lvl="1" indent="0">
              <a:buNone/>
            </a:pPr>
            <a:endParaRPr lang="hr-HR" dirty="0"/>
          </a:p>
          <a:p>
            <a:pPr lvl="1"/>
            <a:r>
              <a:rPr lang="hr-HR" sz="2400" b="1" dirty="0"/>
              <a:t>Zvučna kartica </a:t>
            </a:r>
            <a:r>
              <a:rPr lang="hr-HR" sz="2400" dirty="0"/>
              <a:t>- zadužena je za obradu zvučnih signala, a </a:t>
            </a:r>
            <a:r>
              <a:rPr lang="hr-HR" sz="2400" b="1" dirty="0"/>
              <a:t>zvučnici</a:t>
            </a:r>
            <a:r>
              <a:rPr lang="hr-HR" sz="2400" dirty="0"/>
              <a:t> za njihovo izvođenje (reprodukciju).</a:t>
            </a:r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56992"/>
            <a:ext cx="5544616" cy="24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Središnja jedinica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6" y="1536846"/>
            <a:ext cx="5194559" cy="496369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32" y="1916832"/>
            <a:ext cx="2448272" cy="39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Osnove računala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229600" cy="5184576"/>
          </a:xfrm>
        </p:spPr>
        <p:txBody>
          <a:bodyPr/>
          <a:lstStyle/>
          <a:p>
            <a:r>
              <a:rPr lang="hr-HR" dirty="0"/>
              <a:t>Računala ima raznih vrsta, veličina, oblika i namjene.</a:t>
            </a:r>
          </a:p>
          <a:p>
            <a:r>
              <a:rPr lang="hr-HR" dirty="0"/>
              <a:t>Vrstu računala namijenjenu osobnoj uporabi nazivamo </a:t>
            </a:r>
            <a:r>
              <a:rPr lang="hr-HR" b="1" dirty="0">
                <a:solidFill>
                  <a:srgbClr val="FF0000"/>
                </a:solidFill>
              </a:rPr>
              <a:t>osobno računalo </a:t>
            </a:r>
            <a:r>
              <a:rPr lang="hr-HR" dirty="0"/>
              <a:t>(</a:t>
            </a:r>
            <a:r>
              <a:rPr lang="hr-HR" b="1" i="1" dirty="0">
                <a:solidFill>
                  <a:srgbClr val="FF0000"/>
                </a:solidFill>
              </a:rPr>
              <a:t>P</a:t>
            </a:r>
            <a:r>
              <a:rPr lang="hr-HR" i="1" dirty="0"/>
              <a:t>ersonal </a:t>
            </a:r>
            <a:r>
              <a:rPr lang="hr-HR" b="1" i="1" dirty="0">
                <a:solidFill>
                  <a:srgbClr val="FF0000"/>
                </a:solidFill>
              </a:rPr>
              <a:t>C</a:t>
            </a:r>
            <a:r>
              <a:rPr lang="hr-HR" i="1" dirty="0"/>
              <a:t>omputer </a:t>
            </a:r>
            <a:r>
              <a:rPr lang="hr-HR" dirty="0"/>
              <a:t>– PC).</a:t>
            </a:r>
          </a:p>
          <a:p>
            <a:r>
              <a:rPr lang="sr-Latn-CS" altLang="sr-Latn-RS" dirty="0"/>
              <a:t>Na takvu računalu korisnik može rješavati raznovrsne zadatke, kao što su:</a:t>
            </a:r>
          </a:p>
          <a:p>
            <a:pPr lvl="1"/>
            <a:r>
              <a:rPr lang="sr-Latn-CS" altLang="sr-Latn-RS" dirty="0"/>
              <a:t>pisanje i obrada teksta, </a:t>
            </a:r>
          </a:p>
          <a:p>
            <a:pPr lvl="1"/>
            <a:r>
              <a:rPr lang="sr-Latn-CS" altLang="sr-Latn-RS" dirty="0"/>
              <a:t>izvođenje i digitalna obrada slike i zvuka,</a:t>
            </a:r>
          </a:p>
          <a:p>
            <a:pPr lvl="1"/>
            <a:r>
              <a:rPr lang="sr-Latn-CS" altLang="sr-Latn-RS" dirty="0" err="1"/>
              <a:t>računalne</a:t>
            </a:r>
            <a:r>
              <a:rPr lang="sr-Latn-CS" altLang="sr-Latn-RS" dirty="0"/>
              <a:t> animacije,</a:t>
            </a:r>
          </a:p>
          <a:p>
            <a:pPr lvl="1"/>
            <a:r>
              <a:rPr lang="sr-Latn-CS" altLang="sr-Latn-RS" dirty="0"/>
              <a:t>složene matematičke operacije,</a:t>
            </a:r>
          </a:p>
          <a:p>
            <a:pPr lvl="1"/>
            <a:r>
              <a:rPr lang="sr-Latn-CS" altLang="sr-Latn-RS" dirty="0"/>
              <a:t>znanstveni proračuni,</a:t>
            </a:r>
          </a:p>
          <a:p>
            <a:pPr lvl="1"/>
            <a:r>
              <a:rPr lang="sr-Latn-CS" altLang="sr-Latn-RS" dirty="0"/>
              <a:t>programiranje,</a:t>
            </a:r>
          </a:p>
          <a:p>
            <a:pPr lvl="1"/>
            <a:r>
              <a:rPr lang="sr-Latn-CS" altLang="sr-Latn-RS" dirty="0"/>
              <a:t>igranje </a:t>
            </a:r>
            <a:r>
              <a:rPr lang="sr-Latn-CS" altLang="sr-Latn-RS" dirty="0" err="1"/>
              <a:t>igrica</a:t>
            </a:r>
            <a:r>
              <a:rPr lang="sr-Latn-CS" altLang="sr-Latn-RS" dirty="0"/>
              <a:t> itd.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Osnovni dijelovi računala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/>
          <a:stretch/>
        </p:blipFill>
        <p:spPr>
          <a:xfrm>
            <a:off x="1763688" y="1700808"/>
            <a:ext cx="5832648" cy="4074619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 flipH="1" flipV="1">
            <a:off x="1835696" y="1988839"/>
            <a:ext cx="653979" cy="3804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 flipV="1">
            <a:off x="6870349" y="1988840"/>
            <a:ext cx="720080" cy="220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7524328" y="166567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SREDIŠNJA JEDINICA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755576" y="16601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MONITOR</a:t>
            </a:r>
          </a:p>
        </p:txBody>
      </p:sp>
      <p:cxnSp>
        <p:nvCxnSpPr>
          <p:cNvPr id="12" name="Ravni poveznik sa strelicom 11"/>
          <p:cNvCxnSpPr/>
          <p:nvPr/>
        </p:nvCxnSpPr>
        <p:spPr>
          <a:xfrm flipH="1">
            <a:off x="1619672" y="5373216"/>
            <a:ext cx="64807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6732240" y="5373216"/>
            <a:ext cx="498149" cy="4022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679605" y="5613860"/>
            <a:ext cx="181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TIPKOVNICA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6834345" y="577153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MIŠ</a:t>
            </a:r>
          </a:p>
        </p:txBody>
      </p:sp>
    </p:spTree>
    <p:extLst>
      <p:ext uri="{BB962C8B-B14F-4D97-AF65-F5344CB8AC3E}">
        <p14:creationId xmlns:p14="http://schemas.microsoft.com/office/powerpoint/2010/main" val="15842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Računalni sustav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Budući da se sastoji od više različitih dijelova, računalo možemo promatrati kao </a:t>
            </a:r>
            <a:r>
              <a:rPr lang="hr-HR" b="1" dirty="0"/>
              <a:t>računalni sustav</a:t>
            </a:r>
            <a:r>
              <a:rPr lang="hr-HR" dirty="0"/>
              <a:t>, i to s dvama glavnim podsustavima: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/>
              <a:t>sklopovlje </a:t>
            </a:r>
            <a:r>
              <a:rPr lang="hr-HR" dirty="0"/>
              <a:t>(</a:t>
            </a:r>
            <a:r>
              <a:rPr lang="hr-HR" i="1" dirty="0"/>
              <a:t>hardware</a:t>
            </a:r>
            <a:r>
              <a:rPr lang="hr-HR" dirty="0"/>
              <a:t>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fizički dijelovi koji čine računalo. Tu spadaju električni elektronički sklopovi ugrađeni u računalo (žice, otpornici, procesor i drugo), kao i veće komponente računala (npr. monitor, tipkovnica, miš)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 </a:t>
            </a:r>
            <a:r>
              <a:rPr lang="hr-HR" b="1" dirty="0"/>
              <a:t>programska podrška </a:t>
            </a:r>
            <a:r>
              <a:rPr lang="hr-HR" dirty="0"/>
              <a:t>(</a:t>
            </a:r>
            <a:r>
              <a:rPr lang="hr-HR" i="1" dirty="0"/>
              <a:t>software</a:t>
            </a:r>
            <a:r>
              <a:rPr lang="hr-HR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naredbe i upute (instrukcije) različite složenosti trajno ili privremeno ugrađene u računalo. Obično ih jednostavnije nazivamo programi.</a:t>
            </a:r>
          </a:p>
        </p:txBody>
      </p:sp>
    </p:spTree>
    <p:extLst>
      <p:ext uri="{BB962C8B-B14F-4D97-AF65-F5344CB8AC3E}">
        <p14:creationId xmlns:p14="http://schemas.microsoft.com/office/powerpoint/2010/main" val="15670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Računalni sustav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Računalo se može </a:t>
            </a:r>
            <a:r>
              <a:rPr lang="hr-HR" b="1" dirty="0"/>
              <a:t>dograditi </a:t>
            </a:r>
            <a:r>
              <a:rPr lang="hr-HR" dirty="0"/>
              <a:t>dodatnim strojnim dijelovima, </a:t>
            </a:r>
            <a:r>
              <a:rPr lang="it-IT" dirty="0" err="1"/>
              <a:t>što</a:t>
            </a:r>
            <a:r>
              <a:rPr lang="it-IT" dirty="0"/>
              <a:t> se u </a:t>
            </a:r>
            <a:r>
              <a:rPr lang="it-IT" dirty="0" err="1"/>
              <a:t>njega</a:t>
            </a:r>
            <a:r>
              <a:rPr lang="it-IT" dirty="0"/>
              <a:t> </a:t>
            </a:r>
            <a:r>
              <a:rPr lang="it-IT" dirty="0" err="1"/>
              <a:t>mogu</a:t>
            </a:r>
            <a:r>
              <a:rPr lang="it-IT" dirty="0"/>
              <a:t> </a:t>
            </a:r>
            <a:r>
              <a:rPr lang="it-IT" dirty="0" err="1"/>
              <a:t>učitati</a:t>
            </a:r>
            <a:r>
              <a:rPr lang="it-IT" dirty="0"/>
              <a:t>, </a:t>
            </a:r>
            <a:r>
              <a:rPr lang="it-IT" b="1" dirty="0" err="1"/>
              <a:t>instalirati</a:t>
            </a:r>
            <a:r>
              <a:rPr lang="it-IT" b="1" dirty="0"/>
              <a:t> </a:t>
            </a:r>
            <a:r>
              <a:rPr lang="it-IT" dirty="0" err="1"/>
              <a:t>programi</a:t>
            </a:r>
            <a:r>
              <a:rPr lang="it-IT" dirty="0"/>
              <a:t> </a:t>
            </a:r>
            <a:r>
              <a:rPr lang="it-IT" dirty="0" err="1"/>
              <a:t>po</a:t>
            </a:r>
            <a:r>
              <a:rPr lang="it-IT" dirty="0"/>
              <a:t> </a:t>
            </a:r>
            <a:r>
              <a:rPr lang="it-IT" dirty="0" err="1"/>
              <a:t>želji</a:t>
            </a:r>
            <a:r>
              <a:rPr lang="it-IT" dirty="0"/>
              <a:t> </a:t>
            </a:r>
            <a:r>
              <a:rPr lang="it-IT" dirty="0" err="1"/>
              <a:t>korisnika</a:t>
            </a:r>
            <a:r>
              <a:rPr lang="hr-HR" dirty="0"/>
              <a:t> i što se može </a:t>
            </a:r>
            <a:r>
              <a:rPr lang="hr-HR" b="1" dirty="0"/>
              <a:t>povezati </a:t>
            </a:r>
            <a:r>
              <a:rPr lang="hr-HR" dirty="0"/>
              <a:t>s raznim drugim uređajima.</a:t>
            </a:r>
          </a:p>
        </p:txBody>
      </p:sp>
    </p:spTree>
    <p:extLst>
      <p:ext uri="{BB962C8B-B14F-4D97-AF65-F5344CB8AC3E}">
        <p14:creationId xmlns:p14="http://schemas.microsoft.com/office/powerpoint/2010/main" val="14567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Prošireni računalni sustav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1914539" cy="2543194"/>
          </a:xfrm>
          <a:prstGeom prst="rect">
            <a:avLst/>
          </a:prstGeom>
        </p:spPr>
      </p:pic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5" y="1268760"/>
            <a:ext cx="8163511" cy="3685468"/>
          </a:xfrm>
        </p:spPr>
      </p:pic>
    </p:spTree>
    <p:extLst>
      <p:ext uri="{BB962C8B-B14F-4D97-AF65-F5344CB8AC3E}">
        <p14:creationId xmlns:p14="http://schemas.microsoft.com/office/powerpoint/2010/main" val="39607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5880" y="-70866"/>
            <a:ext cx="8229600" cy="1143000"/>
          </a:xfrm>
        </p:spPr>
        <p:txBody>
          <a:bodyPr/>
          <a:lstStyle/>
          <a:p>
            <a:r>
              <a:rPr lang="hr-HR" dirty="0"/>
              <a:t>Ulazni i izlazni dijelovi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806570"/>
            <a:ext cx="8892480" cy="4525963"/>
          </a:xfrm>
        </p:spPr>
        <p:txBody>
          <a:bodyPr/>
          <a:lstStyle/>
          <a:p>
            <a:r>
              <a:rPr lang="hr-HR" dirty="0"/>
              <a:t>Tijekom rada računala odvijaju se sljedeće aktivnosti: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primanje i prijenos podataka i uputa (naredbi) – ULAZ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pamćenje podataka i zadanih uputa – POHRANA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obrađivanje podataka u skladu s uputama koje za ishod ima rezultat </a:t>
            </a:r>
            <a:r>
              <a:rPr lang="hr-HR" dirty="0"/>
              <a:t>obrade – OBRADA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pamćenje rezultata obrade – POHRANA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prijenos i objava (prikaz) rezultata obrade – IZLAZ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04" y="3788448"/>
            <a:ext cx="5353089" cy="30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23395"/>
            <a:ext cx="8229600" cy="1143000"/>
          </a:xfrm>
        </p:spPr>
        <p:txBody>
          <a:bodyPr/>
          <a:lstStyle/>
          <a:p>
            <a:r>
              <a:rPr lang="hr-HR" dirty="0"/>
              <a:t>Ulazni i izlazni dijelovi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119605"/>
            <a:ext cx="8964488" cy="5256584"/>
          </a:xfrm>
        </p:spPr>
        <p:txBody>
          <a:bodyPr/>
          <a:lstStyle/>
          <a:p>
            <a:r>
              <a:rPr lang="hr-HR" dirty="0"/>
              <a:t>Svako računalo mora imati sljedeće dijelove, odnosno podsustave:</a:t>
            </a:r>
          </a:p>
          <a:p>
            <a:r>
              <a:rPr lang="hr-HR" b="1" dirty="0">
                <a:solidFill>
                  <a:srgbClr val="FF0000"/>
                </a:solidFill>
              </a:rPr>
              <a:t>ulazni dio </a:t>
            </a:r>
            <a:r>
              <a:rPr lang="hr-HR" dirty="0"/>
              <a:t>kojim se u spremnik računala unose </a:t>
            </a:r>
            <a:r>
              <a:rPr lang="pl-PL" dirty="0"/>
              <a:t>podatci i naredbe programa iz okoline</a:t>
            </a:r>
          </a:p>
          <a:p>
            <a:r>
              <a:rPr lang="es-ES" b="1" dirty="0">
                <a:solidFill>
                  <a:srgbClr val="FF0000"/>
                </a:solidFill>
              </a:rPr>
              <a:t>spremnik</a:t>
            </a:r>
            <a:r>
              <a:rPr lang="es-ES" b="1" dirty="0"/>
              <a:t> (</a:t>
            </a:r>
            <a:r>
              <a:rPr lang="es-ES" b="1" dirty="0">
                <a:solidFill>
                  <a:srgbClr val="0070C0"/>
                </a:solidFill>
              </a:rPr>
              <a:t>memoriju</a:t>
            </a:r>
            <a:r>
              <a:rPr lang="es-ES" b="1" dirty="0"/>
              <a:t>) </a:t>
            </a:r>
            <a:r>
              <a:rPr lang="es-ES" dirty="0"/>
              <a:t>u koji se pohranjuju svi</a:t>
            </a:r>
            <a:r>
              <a:rPr lang="hr-HR" dirty="0"/>
              <a:t> podatci i naredbe uneseni izvana, kao i rezultati djelovanja naredbi</a:t>
            </a:r>
          </a:p>
          <a:p>
            <a:r>
              <a:rPr lang="hr-HR" b="1" dirty="0">
                <a:solidFill>
                  <a:srgbClr val="FF0000"/>
                </a:solidFill>
              </a:rPr>
              <a:t>središnju procesorsku jedinicu </a:t>
            </a:r>
            <a:r>
              <a:rPr lang="hr-HR" b="1" dirty="0"/>
              <a:t>(</a:t>
            </a:r>
            <a:r>
              <a:rPr lang="hr-HR" b="1" dirty="0">
                <a:solidFill>
                  <a:srgbClr val="0070C0"/>
                </a:solidFill>
              </a:rPr>
              <a:t>procesor</a:t>
            </a:r>
            <a:r>
              <a:rPr lang="hr-HR" b="1" dirty="0"/>
              <a:t>) </a:t>
            </a:r>
            <a:r>
              <a:rPr lang="hr-HR" dirty="0"/>
              <a:t>koja izvodi aritmetičke </a:t>
            </a:r>
            <a:r>
              <a:rPr lang="pl-PL" dirty="0"/>
              <a:t>i logičke operacije i koja prima naredbe iz spremnika i tako </a:t>
            </a:r>
            <a:r>
              <a:rPr lang="hr-HR" dirty="0"/>
              <a:t>upravlja svim dijelovima računala.</a:t>
            </a:r>
          </a:p>
          <a:p>
            <a:r>
              <a:rPr lang="hr-HR" b="1" dirty="0"/>
              <a:t>izlazni dio </a:t>
            </a:r>
            <a:r>
              <a:rPr lang="hr-HR" dirty="0"/>
              <a:t>kojim se iz spremnika u okolinu prenose rezultati obrade podataka i rada programa.</a:t>
            </a:r>
          </a:p>
        </p:txBody>
      </p:sp>
    </p:spTree>
    <p:extLst>
      <p:ext uri="{BB962C8B-B14F-4D97-AF65-F5344CB8AC3E}">
        <p14:creationId xmlns:p14="http://schemas.microsoft.com/office/powerpoint/2010/main" val="12617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24"/>
            <a:ext cx="8229600" cy="1143000"/>
          </a:xfrm>
        </p:spPr>
        <p:txBody>
          <a:bodyPr/>
          <a:lstStyle/>
          <a:p>
            <a:r>
              <a:rPr lang="hr-HR" dirty="0"/>
              <a:t>Ulazne jedinice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6826" y="1077221"/>
            <a:ext cx="8887174" cy="4525963"/>
          </a:xfrm>
        </p:spPr>
        <p:txBody>
          <a:bodyPr/>
          <a:lstStyle/>
          <a:p>
            <a:r>
              <a:rPr lang="hr-HR" dirty="0"/>
              <a:t>uređaji kojima u računalo unosimo podatke i/ili naredbe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04307"/>
            <a:ext cx="4862450" cy="21488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2" b="9428"/>
          <a:stretch/>
        </p:blipFill>
        <p:spPr>
          <a:xfrm>
            <a:off x="1190736" y="1831380"/>
            <a:ext cx="1942835" cy="169469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81933" y="3068960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MIŠ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 zaslonu monitora miš je predstavljen kao </a:t>
            </a:r>
            <a:r>
              <a:rPr lang="hr-HR" sz="2400" b="1" dirty="0">
                <a:solidFill>
                  <a:srgbClr val="0070C0"/>
                </a:solidFill>
              </a:rPr>
              <a:t>bijela strelica.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B050"/>
                </a:solidFill>
              </a:rPr>
              <a:t>Pomicanjem</a:t>
            </a:r>
            <a:r>
              <a:rPr lang="pl-PL" sz="2400" dirty="0"/>
              <a:t> miša</a:t>
            </a:r>
            <a:r>
              <a:rPr lang="pl-PL" sz="2400" dirty="0">
                <a:solidFill>
                  <a:srgbClr val="00B050"/>
                </a:solidFill>
              </a:rPr>
              <a:t> strelica se kreće</a:t>
            </a:r>
            <a:r>
              <a:rPr lang="pl-PL" sz="2400" dirty="0"/>
              <a:t> po zaslonu,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a pritiskom </a:t>
            </a:r>
            <a:r>
              <a:rPr lang="pl-PL" sz="2400" b="1" dirty="0">
                <a:solidFill>
                  <a:srgbClr val="00B050"/>
                </a:solidFill>
              </a:rPr>
              <a:t>na tipke </a:t>
            </a:r>
            <a:r>
              <a:rPr lang="pl-PL" sz="2400" dirty="0"/>
              <a:t>miša </a:t>
            </a:r>
            <a:r>
              <a:rPr lang="pl-PL" sz="2400" b="1" dirty="0">
                <a:solidFill>
                  <a:srgbClr val="00B050"/>
                </a:solidFill>
              </a:rPr>
              <a:t>zadaju se i biraju naredbe.</a:t>
            </a:r>
            <a:endParaRPr lang="hr-HR" sz="2400" b="1" dirty="0">
              <a:solidFill>
                <a:srgbClr val="00B05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567217" y="4319903"/>
            <a:ext cx="4042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TIPKOVNICA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Služi za </a:t>
            </a:r>
            <a:r>
              <a:rPr lang="hr-HR" sz="2400" b="1" dirty="0">
                <a:solidFill>
                  <a:srgbClr val="0070C0"/>
                </a:solidFill>
              </a:rPr>
              <a:t>unos podataka </a:t>
            </a:r>
            <a:r>
              <a:rPr lang="hr-HR" sz="2400" dirty="0"/>
              <a:t>u računalo putem tipki.</a:t>
            </a:r>
          </a:p>
        </p:txBody>
      </p:sp>
    </p:spTree>
    <p:extLst>
      <p:ext uri="{BB962C8B-B14F-4D97-AF65-F5344CB8AC3E}">
        <p14:creationId xmlns:p14="http://schemas.microsoft.com/office/powerpoint/2010/main" val="21955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5.r špranca</Template>
  <TotalTime>133</TotalTime>
  <Words>578</Words>
  <Application>Microsoft Office PowerPoint</Application>
  <PresentationFormat>Prikaz na zaslonu (4:3)</PresentationFormat>
  <Paragraphs>70</Paragraphs>
  <Slides>13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Wingdings</vt:lpstr>
      <vt:lpstr>Office tema</vt:lpstr>
      <vt:lpstr>Osnove računala</vt:lpstr>
      <vt:lpstr>Osnove računala</vt:lpstr>
      <vt:lpstr>Osnovni dijelovi računala</vt:lpstr>
      <vt:lpstr>Računalni sustav</vt:lpstr>
      <vt:lpstr>Računalni sustav</vt:lpstr>
      <vt:lpstr>Prošireni računalni sustav</vt:lpstr>
      <vt:lpstr>Ulazni i izlazni dijelovi</vt:lpstr>
      <vt:lpstr>Ulazni i izlazni dijelovi</vt:lpstr>
      <vt:lpstr>Ulazne jedinice</vt:lpstr>
      <vt:lpstr>Izlazne jedinice</vt:lpstr>
      <vt:lpstr>Izlazne jedinice</vt:lpstr>
      <vt:lpstr>Izlazne jedinice</vt:lpstr>
      <vt:lpstr>Središnja jedinica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računala</dc:title>
  <dc:creator>Dalia</dc:creator>
  <cp:lastModifiedBy>Sabina Curić</cp:lastModifiedBy>
  <cp:revision>24</cp:revision>
  <dcterms:created xsi:type="dcterms:W3CDTF">2019-05-12T16:03:38Z</dcterms:created>
  <dcterms:modified xsi:type="dcterms:W3CDTF">2023-09-03T23:15:58Z</dcterms:modified>
</cp:coreProperties>
</file>