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8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r-H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23361F-03C6-414F-A186-67C75E3451CD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7707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:\Inf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89317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>
            <a:gsLst>
              <a:gs pos="0">
                <a:srgbClr val="6489C4"/>
              </a:gs>
              <a:gs pos="100000">
                <a:srgbClr val="013A8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solidFill>
                  <a:schemeClr val="bg1"/>
                </a:solidFill>
              </a:rPr>
              <a:t>Udžbenik informatike za 7. razred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221088"/>
            <a:ext cx="7988300" cy="1470025"/>
          </a:xfrm>
        </p:spPr>
        <p:txBody>
          <a:bodyPr/>
          <a:lstStyle>
            <a:lvl1pPr>
              <a:defRPr sz="4400">
                <a:solidFill>
                  <a:srgbClr val="014BB7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565400"/>
            <a:ext cx="7991475" cy="1150938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7BD2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CC7-1588-40AB-AA7F-E24972E473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B9CAFF"/>
              </a:gs>
              <a:gs pos="100000">
                <a:srgbClr val="0033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 dirty="0" smtClean="0">
                <a:solidFill>
                  <a:schemeClr val="bg1"/>
                </a:solidFill>
              </a:rPr>
              <a:t> </a:t>
            </a:r>
            <a:r>
              <a:rPr lang="hr-HR" sz="1400" dirty="0">
                <a:solidFill>
                  <a:schemeClr val="bg1"/>
                </a:solidFill>
              </a:rPr>
              <a:t>7. razred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770F4-6483-47D5-BE15-12CD49F4C8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55937-6DBE-4958-8BA6-86C4AC4DD8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D8F96-89C2-4EF9-BBE5-C3EB581683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3CDEB-0C92-4BAD-A396-989FF51B7C5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10A11-F428-4F15-B158-40DDEDD28F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CC777-A11F-4C07-BB45-9C670B29DE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B0AEC-B0C8-48A4-A70D-EF7D2953F7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96574-0EB3-4DCD-9AFD-FC6C79E304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4F940-8791-4964-8BE2-6ACE2F2AE4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9B715-5E06-4C53-BEC1-DC39D56435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7BD2FD"/>
              </a:gs>
              <a:gs pos="100000">
                <a:srgbClr val="013A8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E92473-4313-4785-93AF-2B3919F21EB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solidFill>
                  <a:schemeClr val="bg1"/>
                </a:solidFill>
              </a:rPr>
              <a:t>Udžbenik informatike za 7. razred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604000"/>
            <a:ext cx="2508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fld id="{1063D9A8-112A-4119-A76C-FB703C80C8CF}" type="slidenum">
              <a:rPr lang="hr-HR" sz="100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hr-HR" sz="1000">
              <a:solidFill>
                <a:srgbClr val="969696"/>
              </a:solidFill>
            </a:endParaRPr>
          </a:p>
        </p:txBody>
      </p:sp>
      <p:pic>
        <p:nvPicPr>
          <p:cNvPr id="1034" name="Picture 10" descr="sysprint logo ravn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800" y="31750"/>
            <a:ext cx="1317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B9CAFF"/>
              </a:gs>
              <a:gs pos="100000">
                <a:srgbClr val="0033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 dirty="0" smtClean="0">
                <a:solidFill>
                  <a:schemeClr val="bg1"/>
                </a:solidFill>
              </a:rPr>
              <a:t>7</a:t>
            </a:r>
            <a:r>
              <a:rPr lang="hr-HR" sz="1400" dirty="0">
                <a:solidFill>
                  <a:schemeClr val="bg1"/>
                </a:solidFill>
              </a:rPr>
              <a:t>. razred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wmf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407247"/>
            <a:ext cx="8640763" cy="1470025"/>
          </a:xfrm>
        </p:spPr>
        <p:txBody>
          <a:bodyPr/>
          <a:lstStyle/>
          <a:p>
            <a:r>
              <a:rPr lang="hr-HR" b="1" dirty="0"/>
              <a:t>Povezivanje s internetom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755900"/>
            <a:ext cx="8640763" cy="1320800"/>
          </a:xfrm>
        </p:spPr>
        <p:txBody>
          <a:bodyPr/>
          <a:lstStyle/>
          <a:p>
            <a:r>
              <a:rPr lang="hr-HR"/>
              <a:t>4. Internet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1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82089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Mrežni uređaji za </a:t>
            </a:r>
            <a:br>
              <a:rPr lang="hr-HR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povezivanje s internetom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5900" y="6453188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800">
                <a:solidFill>
                  <a:schemeClr val="bg1"/>
                </a:solidFill>
              </a:rPr>
              <a:t> pauza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5900" y="44450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800">
                <a:solidFill>
                  <a:schemeClr val="bg1"/>
                </a:solidFill>
              </a:rPr>
              <a:t> pauza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71550" y="2133600"/>
            <a:ext cx="720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Preklopnik</a:t>
            </a:r>
            <a:r>
              <a:rPr lang="hr-HR" sz="2400"/>
              <a:t> (</a:t>
            </a:r>
            <a:r>
              <a:rPr lang="hr-HR" sz="2400" i="1"/>
              <a:t>Switch</a:t>
            </a:r>
            <a:r>
              <a:rPr lang="hr-HR" sz="2400"/>
              <a:t>) – prosljeđuje signale (podatke) do određenog računala unutar mreže.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71550" y="3184525"/>
            <a:ext cx="7200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Usmjernik</a:t>
            </a:r>
            <a:r>
              <a:rPr lang="hr-HR" sz="2400"/>
              <a:t> (</a:t>
            </a:r>
            <a:r>
              <a:rPr lang="hr-HR" sz="2400" i="1"/>
              <a:t>Router</a:t>
            </a:r>
            <a:r>
              <a:rPr lang="hr-HR" sz="2400"/>
              <a:t>) – određuje put signala (podataka) do određenog računala između različitih mreža.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71550" y="4613275"/>
            <a:ext cx="7200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Modem</a:t>
            </a:r>
            <a:r>
              <a:rPr lang="hr-HR" sz="2400"/>
              <a:t> – omogućava prijenos digitalnih podataka na velike udaljenosti putem analognih telefonskih veza.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ređaji u mreži"/>
          <p:cNvPicPr>
            <a:picLocks noChangeAspect="1" noChangeArrowheads="1"/>
          </p:cNvPicPr>
          <p:nvPr/>
        </p:nvPicPr>
        <p:blipFill>
          <a:blip r:embed="rId2" cstate="print"/>
          <a:srcRect l="79193" t="25633" r="6929" b="37723"/>
          <a:stretch>
            <a:fillRect/>
          </a:stretch>
        </p:blipFill>
        <p:spPr bwMode="auto">
          <a:xfrm>
            <a:off x="7859713" y="1903413"/>
            <a:ext cx="1008062" cy="2154237"/>
          </a:xfrm>
          <a:prstGeom prst="rect">
            <a:avLst/>
          </a:prstGeom>
          <a:noFill/>
        </p:spPr>
      </p:pic>
      <p:pic>
        <p:nvPicPr>
          <p:cNvPr id="7171" name="Picture 3" descr="uređaji u mreži"/>
          <p:cNvPicPr>
            <a:picLocks noChangeAspect="1" noChangeArrowheads="1"/>
          </p:cNvPicPr>
          <p:nvPr/>
        </p:nvPicPr>
        <p:blipFill>
          <a:blip r:embed="rId2" cstate="print"/>
          <a:srcRect l="71849" t="45180" r="20807" b="43808"/>
          <a:stretch>
            <a:fillRect/>
          </a:stretch>
        </p:blipFill>
        <p:spPr bwMode="auto">
          <a:xfrm>
            <a:off x="7386638" y="3649663"/>
            <a:ext cx="569912" cy="571500"/>
          </a:xfrm>
          <a:prstGeom prst="rect">
            <a:avLst/>
          </a:prstGeom>
          <a:noFill/>
        </p:spPr>
      </p:pic>
      <p:pic>
        <p:nvPicPr>
          <p:cNvPr id="7172" name="Picture 4" descr="uređaji u mreži"/>
          <p:cNvPicPr>
            <a:picLocks noChangeAspect="1" noChangeArrowheads="1"/>
          </p:cNvPicPr>
          <p:nvPr/>
        </p:nvPicPr>
        <p:blipFill>
          <a:blip r:embed="rId2" cstate="print"/>
          <a:srcRect l="86537" b="79240"/>
          <a:stretch>
            <a:fillRect/>
          </a:stretch>
        </p:blipFill>
        <p:spPr bwMode="auto">
          <a:xfrm>
            <a:off x="7812088" y="333375"/>
            <a:ext cx="1187450" cy="1223963"/>
          </a:xfrm>
          <a:prstGeom prst="rect">
            <a:avLst/>
          </a:prstGeom>
          <a:noFill/>
        </p:spPr>
      </p:pic>
      <p:pic>
        <p:nvPicPr>
          <p:cNvPr id="7173" name="Picture 5" descr="uređaji u mreži"/>
          <p:cNvPicPr>
            <a:picLocks noChangeAspect="1" noChangeArrowheads="1"/>
          </p:cNvPicPr>
          <p:nvPr/>
        </p:nvPicPr>
        <p:blipFill>
          <a:blip r:embed="rId2" cstate="print"/>
          <a:srcRect l="52249" t="2451" r="28978" b="69467"/>
          <a:stretch>
            <a:fillRect/>
          </a:stretch>
        </p:blipFill>
        <p:spPr bwMode="auto">
          <a:xfrm>
            <a:off x="5241925" y="620713"/>
            <a:ext cx="1533525" cy="1800225"/>
          </a:xfrm>
          <a:prstGeom prst="rect">
            <a:avLst/>
          </a:prstGeom>
          <a:noFill/>
        </p:spPr>
      </p:pic>
      <p:pic>
        <p:nvPicPr>
          <p:cNvPr id="7174" name="Picture 6" descr="PC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508500"/>
            <a:ext cx="2232025" cy="1520825"/>
          </a:xfrm>
          <a:prstGeom prst="rect">
            <a:avLst/>
          </a:prstGeom>
          <a:noFill/>
        </p:spPr>
      </p:pic>
      <p:pic>
        <p:nvPicPr>
          <p:cNvPr id="7175" name="Picture 7" descr="Notebook Dell 2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5013325"/>
            <a:ext cx="1511300" cy="1263650"/>
          </a:xfrm>
          <a:prstGeom prst="rect">
            <a:avLst/>
          </a:prstGeom>
          <a:noFill/>
        </p:spPr>
      </p:pic>
      <p:pic>
        <p:nvPicPr>
          <p:cNvPr id="7176" name="Picture 8" descr="PC desktop Dell Dimension 45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3000" y="1268413"/>
            <a:ext cx="1798638" cy="1392237"/>
          </a:xfrm>
          <a:prstGeom prst="rect">
            <a:avLst/>
          </a:prstGeom>
          <a:noFill/>
        </p:spPr>
      </p:pic>
      <p:pic>
        <p:nvPicPr>
          <p:cNvPr id="7177" name="Picture 9" descr="switch D-Link"/>
          <p:cNvPicPr>
            <a:picLocks noChangeAspect="1" noChangeArrowheads="1"/>
          </p:cNvPicPr>
          <p:nvPr/>
        </p:nvPicPr>
        <p:blipFill>
          <a:blip r:embed="rId6" cstate="print"/>
          <a:srcRect b="5826"/>
          <a:stretch>
            <a:fillRect/>
          </a:stretch>
        </p:blipFill>
        <p:spPr bwMode="auto">
          <a:xfrm>
            <a:off x="2987675" y="3429000"/>
            <a:ext cx="1800225" cy="882650"/>
          </a:xfrm>
          <a:prstGeom prst="rect">
            <a:avLst/>
          </a:prstGeom>
          <a:noFill/>
        </p:spPr>
      </p:pic>
      <p:pic>
        <p:nvPicPr>
          <p:cNvPr id="7178" name="Picture 10" descr="modem ADSL Acorp 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3644900"/>
            <a:ext cx="1368425" cy="825500"/>
          </a:xfrm>
          <a:prstGeom prst="rect">
            <a:avLst/>
          </a:prstGeom>
          <a:noFill/>
        </p:spPr>
      </p:pic>
      <p:pic>
        <p:nvPicPr>
          <p:cNvPr id="7179" name="Picture 11" descr="iMac PC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557463"/>
            <a:ext cx="2105025" cy="1460500"/>
          </a:xfrm>
          <a:prstGeom prst="rect">
            <a:avLst/>
          </a:prstGeom>
          <a:noFill/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484438" y="270827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1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68313" y="393382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2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042988" y="5949950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3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059113" y="6165850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4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771775" y="3357563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preklopnik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300788" y="4365625"/>
            <a:ext cx="935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33CC"/>
                </a:solidFill>
              </a:rPr>
              <a:t>modem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7235825" y="4240213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/>
              <a:t>telefonski priključak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8027988" y="3986213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telefonski stup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076825" y="2406650"/>
            <a:ext cx="2016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poslužitelj davatelja internetskih usluga</a:t>
            </a:r>
            <a:endParaRPr lang="hr-HR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948488" y="141288"/>
            <a:ext cx="1152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poslužitelji na internetu</a:t>
            </a:r>
            <a:endParaRPr lang="hr-HR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>
            <a:off x="7885113" y="2698750"/>
            <a:ext cx="422275" cy="1149350"/>
          </a:xfrm>
          <a:custGeom>
            <a:avLst/>
            <a:gdLst/>
            <a:ahLst/>
            <a:cxnLst>
              <a:cxn ang="0">
                <a:pos x="0" y="724"/>
              </a:cxn>
              <a:cxn ang="0">
                <a:pos x="217" y="596"/>
              </a:cxn>
              <a:cxn ang="0">
                <a:pos x="304" y="363"/>
              </a:cxn>
              <a:cxn ang="0">
                <a:pos x="357" y="149"/>
              </a:cxn>
              <a:cxn ang="0">
                <a:pos x="393" y="0"/>
              </a:cxn>
            </a:cxnLst>
            <a:rect l="0" t="0" r="r" b="b"/>
            <a:pathLst>
              <a:path w="393" h="724">
                <a:moveTo>
                  <a:pt x="0" y="724"/>
                </a:moveTo>
                <a:cubicBezTo>
                  <a:pt x="36" y="703"/>
                  <a:pt x="166" y="656"/>
                  <a:pt x="217" y="596"/>
                </a:cubicBezTo>
                <a:cubicBezTo>
                  <a:pt x="268" y="536"/>
                  <a:pt x="281" y="437"/>
                  <a:pt x="304" y="363"/>
                </a:cubicBezTo>
                <a:cubicBezTo>
                  <a:pt x="327" y="289"/>
                  <a:pt x="342" y="209"/>
                  <a:pt x="357" y="149"/>
                </a:cubicBezTo>
                <a:cubicBezTo>
                  <a:pt x="372" y="89"/>
                  <a:pt x="386" y="31"/>
                  <a:pt x="393" y="0"/>
                </a:cubicBezTo>
              </a:path>
            </a:pathLst>
          </a:custGeom>
          <a:noFill/>
          <a:ln w="19050" cmpd="sng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91" name="Freeform 23"/>
          <p:cNvSpPr>
            <a:spLocks/>
          </p:cNvSpPr>
          <p:nvPr/>
        </p:nvSpPr>
        <p:spPr bwMode="auto">
          <a:xfrm>
            <a:off x="6732588" y="1989138"/>
            <a:ext cx="1566862" cy="268287"/>
          </a:xfrm>
          <a:custGeom>
            <a:avLst/>
            <a:gdLst/>
            <a:ahLst/>
            <a:cxnLst>
              <a:cxn ang="0">
                <a:pos x="987" y="151"/>
              </a:cxn>
              <a:cxn ang="0">
                <a:pos x="669" y="166"/>
              </a:cxn>
              <a:cxn ang="0">
                <a:pos x="360" y="131"/>
              </a:cxn>
              <a:cxn ang="0">
                <a:pos x="149" y="61"/>
              </a:cxn>
              <a:cxn ang="0">
                <a:pos x="0" y="0"/>
              </a:cxn>
            </a:cxnLst>
            <a:rect l="0" t="0" r="r" b="b"/>
            <a:pathLst>
              <a:path w="987" h="169">
                <a:moveTo>
                  <a:pt x="987" y="151"/>
                </a:moveTo>
                <a:cubicBezTo>
                  <a:pt x="934" y="154"/>
                  <a:pt x="773" y="169"/>
                  <a:pt x="669" y="166"/>
                </a:cubicBezTo>
                <a:cubicBezTo>
                  <a:pt x="565" y="163"/>
                  <a:pt x="447" y="149"/>
                  <a:pt x="360" y="131"/>
                </a:cubicBezTo>
                <a:cubicBezTo>
                  <a:pt x="273" y="113"/>
                  <a:pt x="209" y="83"/>
                  <a:pt x="149" y="61"/>
                </a:cubicBezTo>
                <a:cubicBezTo>
                  <a:pt x="89" y="39"/>
                  <a:pt x="31" y="13"/>
                  <a:pt x="0" y="0"/>
                </a:cubicBezTo>
              </a:path>
            </a:pathLst>
          </a:custGeom>
          <a:noFill/>
          <a:ln w="19050" cmpd="sng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92" name="Freeform 24"/>
          <p:cNvSpPr>
            <a:spLocks/>
          </p:cNvSpPr>
          <p:nvPr/>
        </p:nvSpPr>
        <p:spPr bwMode="auto">
          <a:xfrm>
            <a:off x="6732588" y="742950"/>
            <a:ext cx="1217612" cy="1030288"/>
          </a:xfrm>
          <a:custGeom>
            <a:avLst/>
            <a:gdLst/>
            <a:ahLst/>
            <a:cxnLst>
              <a:cxn ang="0">
                <a:pos x="0" y="649"/>
              </a:cxn>
              <a:cxn ang="0">
                <a:pos x="280" y="483"/>
              </a:cxn>
              <a:cxn ang="0">
                <a:pos x="467" y="298"/>
              </a:cxn>
              <a:cxn ang="0">
                <a:pos x="595" y="96"/>
              </a:cxn>
              <a:cxn ang="0">
                <a:pos x="767" y="0"/>
              </a:cxn>
            </a:cxnLst>
            <a:rect l="0" t="0" r="r" b="b"/>
            <a:pathLst>
              <a:path w="767" h="649">
                <a:moveTo>
                  <a:pt x="0" y="649"/>
                </a:moveTo>
                <a:cubicBezTo>
                  <a:pt x="47" y="621"/>
                  <a:pt x="202" y="542"/>
                  <a:pt x="280" y="483"/>
                </a:cubicBezTo>
                <a:cubicBezTo>
                  <a:pt x="358" y="424"/>
                  <a:pt x="415" y="362"/>
                  <a:pt x="467" y="298"/>
                </a:cubicBezTo>
                <a:cubicBezTo>
                  <a:pt x="519" y="234"/>
                  <a:pt x="545" y="146"/>
                  <a:pt x="595" y="96"/>
                </a:cubicBezTo>
                <a:cubicBezTo>
                  <a:pt x="645" y="46"/>
                  <a:pt x="731" y="20"/>
                  <a:pt x="767" y="0"/>
                </a:cubicBezTo>
              </a:path>
            </a:pathLst>
          </a:custGeom>
          <a:noFill/>
          <a:ln w="19050" cmpd="sng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2411413" y="2133600"/>
            <a:ext cx="144462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2411413" y="2133600"/>
            <a:ext cx="0" cy="22320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2411413" y="4365625"/>
            <a:ext cx="1512887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V="1">
            <a:off x="3924300" y="4076700"/>
            <a:ext cx="0" cy="2889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468313" y="3716338"/>
            <a:ext cx="0" cy="7207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468313" y="4437063"/>
            <a:ext cx="35274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V="1">
            <a:off x="3995738" y="4076700"/>
            <a:ext cx="0" cy="3603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900113" y="4508500"/>
            <a:ext cx="0" cy="1444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V="1">
            <a:off x="900113" y="4508500"/>
            <a:ext cx="3167062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V="1">
            <a:off x="4067175" y="4005263"/>
            <a:ext cx="0" cy="50323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V="1">
            <a:off x="4140200" y="4005263"/>
            <a:ext cx="0" cy="10525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 flipV="1">
            <a:off x="3924300" y="3429000"/>
            <a:ext cx="0" cy="17145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3924300" y="3429000"/>
            <a:ext cx="15843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5508625" y="3429000"/>
            <a:ext cx="0" cy="4540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250825" y="115888"/>
            <a:ext cx="4392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3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Povezivanje lokalne mreže s internetom</a:t>
            </a: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V="1">
            <a:off x="6588125" y="3644900"/>
            <a:ext cx="0" cy="176213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6588125" y="3644900"/>
            <a:ext cx="72072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7308850" y="3644900"/>
            <a:ext cx="0" cy="3048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7308850" y="3952875"/>
            <a:ext cx="3587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pic>
        <p:nvPicPr>
          <p:cNvPr id="7212" name="Picture 44" descr="modem kabelski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3789363"/>
            <a:ext cx="1152525" cy="630237"/>
          </a:xfrm>
          <a:prstGeom prst="rect">
            <a:avLst/>
          </a:prstGeom>
          <a:noFill/>
        </p:spPr>
      </p:pic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5508625" y="5300663"/>
            <a:ext cx="36004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/>
              <a:t>Bilo da se računalo povezuje s internetom neposredno ili posredno kroz mrežu, potreban je odgovarajući pristupni uređaj (npr. modem).</a:t>
            </a: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4932363" y="4365625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/>
              <a:t>usmjernik</a:t>
            </a:r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5724525" y="3644900"/>
            <a:ext cx="0" cy="2063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5724525" y="3644900"/>
            <a:ext cx="6477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6372225" y="3644900"/>
            <a:ext cx="0" cy="2159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  <p:bldP spid="7186" grpId="0"/>
      <p:bldP spid="7188" grpId="0"/>
      <p:bldP spid="7189" grpId="0"/>
      <p:bldP spid="7190" grpId="0" animBg="1"/>
      <p:bldP spid="7191" grpId="0" animBg="1"/>
      <p:bldP spid="7192" grpId="0" animBg="1"/>
      <p:bldP spid="7204" grpId="0" animBg="1"/>
      <p:bldP spid="7205" grpId="0" animBg="1"/>
      <p:bldP spid="7206" grpId="0" animBg="1"/>
      <p:bldP spid="7208" grpId="0" animBg="1"/>
      <p:bldP spid="7209" grpId="0" animBg="1"/>
      <p:bldP spid="7210" grpId="0" animBg="1"/>
      <p:bldP spid="7211" grpId="0" animBg="1"/>
      <p:bldP spid="7213" grpId="0"/>
      <p:bldP spid="7214" grpId="0"/>
      <p:bldP spid="7215" grpId="0" animBg="1"/>
      <p:bldP spid="7216" grpId="0" animBg="1"/>
      <p:bldP spid="72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hr-HR"/>
              <a:t>Vrste veza s internetom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27088" y="2492375"/>
            <a:ext cx="7561262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>
              <a:spcBef>
                <a:spcPct val="20000"/>
              </a:spcBef>
              <a:buFontTx/>
              <a:buChar char="•"/>
            </a:pPr>
            <a:r>
              <a:rPr lang="hr-HR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veza na poziv</a:t>
            </a:r>
            <a:r>
              <a:rPr lang="hr-HR"/>
              <a:t> (</a:t>
            </a:r>
            <a:r>
              <a:rPr lang="hr-HR" i="1"/>
              <a:t>Dial-Up Connection</a:t>
            </a:r>
            <a:r>
              <a:rPr lang="hr-HR"/>
              <a:t>) ostvaruje se biranjem telefonskog broja ISP-a kod kojeg smo otvorili korisnički račun. Naplaćuje se vrijeme provedeno na vezi,</a:t>
            </a:r>
          </a:p>
          <a:p>
            <a:pPr marL="355600" indent="-355600">
              <a:spcBef>
                <a:spcPct val="20000"/>
              </a:spcBef>
              <a:buFontTx/>
              <a:buChar char="•"/>
            </a:pPr>
            <a:r>
              <a:rPr lang="hr-HR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stalna pretplatnička veza</a:t>
            </a:r>
            <a:r>
              <a:rPr lang="hr-HR"/>
              <a:t> (</a:t>
            </a:r>
            <a:r>
              <a:rPr lang="hr-HR" i="1"/>
              <a:t>Subscribed Connection</a:t>
            </a:r>
            <a:r>
              <a:rPr lang="hr-HR"/>
              <a:t>) predstavlja stalnu vezu s internetom (osim kada se isključi računalo). Naplaćuje se samo količina prenesenih datoteka kroz mrežu.</a:t>
            </a:r>
          </a:p>
          <a:p>
            <a:pPr marL="355600" indent="-355600">
              <a:spcBef>
                <a:spcPct val="20000"/>
              </a:spcBef>
              <a:buFontTx/>
              <a:buChar char="•"/>
            </a:pPr>
            <a:r>
              <a:rPr lang="hr-HR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dijeljena veza</a:t>
            </a:r>
            <a:r>
              <a:rPr lang="hr-HR"/>
              <a:t> (</a:t>
            </a:r>
            <a:r>
              <a:rPr lang="hr-HR" i="1"/>
              <a:t>Shared Connection</a:t>
            </a:r>
            <a:r>
              <a:rPr lang="hr-HR"/>
              <a:t>) ostvaruje se indirektno, preko lokalne mreže. Jedno računalo u mreži osposobljeno je za direktnu vezu s internetom, a ostala se računala s internetom povezuju “preko” tog glavnog računala.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755650" y="1773238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Vezu s internetom ostvarujemo ovisno o infrastrukturi i strojnoj opremi s kojom raspolažemo: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hr-HR" sz="3200"/>
              <a:t>Uređaji za povezivanje </a:t>
            </a:r>
            <a:br>
              <a:rPr lang="hr-HR" sz="3200"/>
            </a:br>
            <a:r>
              <a:rPr lang="hr-HR" sz="3200"/>
              <a:t>s internetom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68313" y="5930900"/>
            <a:ext cx="1944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/>
              <a:t>analogni modem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55650" y="1555750"/>
            <a:ext cx="75612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r-HR" sz="1600"/>
              <a:t>Ovisno o izvedbi veze za povezivanje s internetom, rabe se odgovarajući </a:t>
            </a:r>
            <a:r>
              <a:rPr lang="hr-HR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pristupni uređaji</a:t>
            </a:r>
            <a:r>
              <a:rPr lang="hr-HR" sz="1600"/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hr-HR" sz="16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55650" y="2203450"/>
            <a:ext cx="75612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1600"/>
              <a:t>kod analogne telefonske veze rabi se </a:t>
            </a:r>
            <a:r>
              <a:rPr lang="hr-HR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analogni modem</a:t>
            </a:r>
            <a:r>
              <a:rPr lang="hr-HR" sz="1600"/>
              <a:t>, vanjski (eksterni) ili unutrašnji (interni),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1600"/>
              <a:t>kod digitalne telefonske veze možemo koristiti </a:t>
            </a:r>
            <a:r>
              <a:rPr lang="hr-HR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ISDN</a:t>
            </a:r>
            <a:r>
              <a:rPr lang="hr-HR" sz="1600"/>
              <a:t> ili </a:t>
            </a:r>
            <a:r>
              <a:rPr lang="hr-HR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DSL</a:t>
            </a:r>
            <a:r>
              <a:rPr lang="hr-HR" sz="1600"/>
              <a:t> pristupni uređaj (ovisno o vrsti telefonske veze),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1600"/>
              <a:t>kod kabelske veze u uporabi je </a:t>
            </a:r>
            <a:r>
              <a:rPr lang="hr-HR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kabelski modem</a:t>
            </a:r>
            <a:r>
              <a:rPr lang="hr-HR" sz="1600"/>
              <a:t>,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1600"/>
              <a:t>u bezičnoj satelitskoj vezi potrebni su </a:t>
            </a:r>
            <a:r>
              <a:rPr lang="hr-HR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satelitski modem </a:t>
            </a:r>
            <a:br>
              <a:rPr lang="hr-HR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1600"/>
              <a:t>sa satelitskom antenom.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hr-HR" sz="1600"/>
          </a:p>
        </p:txBody>
      </p:sp>
      <p:pic>
        <p:nvPicPr>
          <p:cNvPr id="14342" name="Picture 6" descr="ADSL Mod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8" y="4846638"/>
            <a:ext cx="1582737" cy="1028700"/>
          </a:xfrm>
          <a:prstGeom prst="rect">
            <a:avLst/>
          </a:prstGeom>
          <a:noFill/>
        </p:spPr>
      </p:pic>
      <p:pic>
        <p:nvPicPr>
          <p:cNvPr id="14343" name="Picture 7" descr="kabelski modem sprijeda"/>
          <p:cNvPicPr>
            <a:picLocks noChangeAspect="1" noChangeArrowheads="1"/>
          </p:cNvPicPr>
          <p:nvPr/>
        </p:nvPicPr>
        <p:blipFill>
          <a:blip r:embed="rId3" cstate="print"/>
          <a:srcRect l="25017" r="25017"/>
          <a:stretch>
            <a:fillRect/>
          </a:stretch>
        </p:blipFill>
        <p:spPr bwMode="auto">
          <a:xfrm>
            <a:off x="5795963" y="4291013"/>
            <a:ext cx="1103312" cy="1676400"/>
          </a:xfrm>
          <a:prstGeom prst="rect">
            <a:avLst/>
          </a:prstGeom>
          <a:noFill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651500" y="5930900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/>
              <a:t>kabelski modem</a:t>
            </a:r>
          </a:p>
        </p:txBody>
      </p:sp>
      <p:pic>
        <p:nvPicPr>
          <p:cNvPr id="14345" name="Picture 9" descr="satelitski modem s tanjurom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735388"/>
            <a:ext cx="2232025" cy="2070100"/>
          </a:xfrm>
          <a:prstGeom prst="rect">
            <a:avLst/>
          </a:prstGeom>
          <a:noFill/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235825" y="5949950"/>
            <a:ext cx="1944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satelitski modem </a:t>
            </a:r>
            <a:br>
              <a:rPr lang="hr-HR" sz="1400"/>
            </a:br>
            <a:r>
              <a:rPr lang="hr-HR" sz="1400"/>
              <a:t>s antenom</a:t>
            </a:r>
          </a:p>
        </p:txBody>
      </p:sp>
      <p:pic>
        <p:nvPicPr>
          <p:cNvPr id="14347" name="Picture 11" descr="Modem isd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BCACF"/>
              </a:clrFrom>
              <a:clrTo>
                <a:srgbClr val="CBCACF">
                  <a:alpha val="0"/>
                </a:srgbClr>
              </a:clrTo>
            </a:clrChange>
          </a:blip>
          <a:srcRect l="3331" t="8246" r="46669"/>
          <a:stretch>
            <a:fillRect/>
          </a:stretch>
        </p:blipFill>
        <p:spPr bwMode="auto">
          <a:xfrm>
            <a:off x="2339975" y="4578350"/>
            <a:ext cx="1031875" cy="1368425"/>
          </a:xfrm>
          <a:prstGeom prst="rect">
            <a:avLst/>
          </a:prstGeom>
          <a:noFill/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195513" y="5946775"/>
            <a:ext cx="1944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/>
              <a:t>ISDN adapter</a:t>
            </a:r>
          </a:p>
        </p:txBody>
      </p:sp>
      <p:pic>
        <p:nvPicPr>
          <p:cNvPr id="14349" name="Picture 13" descr="Modem ADSL 4port rou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4719638"/>
            <a:ext cx="1800225" cy="1157287"/>
          </a:xfrm>
          <a:prstGeom prst="rect">
            <a:avLst/>
          </a:prstGeom>
          <a:noFill/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995738" y="5934075"/>
            <a:ext cx="1441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/>
              <a:t>DSL adapter s usmjernikom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ređaji u mreži"/>
          <p:cNvPicPr>
            <a:picLocks noChangeAspect="1" noChangeArrowheads="1"/>
          </p:cNvPicPr>
          <p:nvPr/>
        </p:nvPicPr>
        <p:blipFill>
          <a:blip r:embed="rId2" cstate="print"/>
          <a:srcRect l="79193" t="25633" r="6929" b="37723"/>
          <a:stretch>
            <a:fillRect/>
          </a:stretch>
        </p:blipFill>
        <p:spPr bwMode="auto">
          <a:xfrm>
            <a:off x="7643813" y="3289300"/>
            <a:ext cx="1008062" cy="2154238"/>
          </a:xfrm>
          <a:prstGeom prst="rect">
            <a:avLst/>
          </a:prstGeom>
          <a:noFill/>
        </p:spPr>
      </p:pic>
      <p:pic>
        <p:nvPicPr>
          <p:cNvPr id="9219" name="Picture 3" descr="uređaji u mreži"/>
          <p:cNvPicPr>
            <a:picLocks noChangeAspect="1" noChangeArrowheads="1"/>
          </p:cNvPicPr>
          <p:nvPr/>
        </p:nvPicPr>
        <p:blipFill>
          <a:blip r:embed="rId2" cstate="print"/>
          <a:srcRect l="71849" t="45180" r="20807" b="43808"/>
          <a:stretch>
            <a:fillRect/>
          </a:stretch>
        </p:blipFill>
        <p:spPr bwMode="auto">
          <a:xfrm>
            <a:off x="6162675" y="5121275"/>
            <a:ext cx="569913" cy="571500"/>
          </a:xfrm>
          <a:prstGeom prst="rect">
            <a:avLst/>
          </a:prstGeom>
          <a:noFill/>
        </p:spPr>
      </p:pic>
      <p:pic>
        <p:nvPicPr>
          <p:cNvPr id="9220" name="Picture 4" descr="PC desktop Dell Dimension 45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479925"/>
            <a:ext cx="1798638" cy="1392238"/>
          </a:xfrm>
          <a:prstGeom prst="rect">
            <a:avLst/>
          </a:prstGeom>
          <a:noFill/>
        </p:spPr>
      </p:pic>
      <p:pic>
        <p:nvPicPr>
          <p:cNvPr id="9221" name="Picture 5" descr="modem ADSL Acorp 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5056188"/>
            <a:ext cx="1368425" cy="825500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5288" y="5919788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</a:t>
            </a:r>
            <a:endParaRPr lang="hr-HR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51275" y="5776913"/>
            <a:ext cx="935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/>
              <a:t>modem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011863" y="5718175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/>
              <a:t>telefonski priključak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812088" y="537210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telefonski stup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68313" y="260350"/>
            <a:ext cx="820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Analogna telefonska veza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4787900" y="5413375"/>
            <a:ext cx="1670050" cy="1588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2268538" y="5414963"/>
            <a:ext cx="13938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15900" y="6453188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800">
                <a:solidFill>
                  <a:schemeClr val="bg1"/>
                </a:solidFill>
              </a:rPr>
              <a:t> pauza</a:t>
            </a:r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6659563" y="4083050"/>
            <a:ext cx="1433512" cy="1382713"/>
          </a:xfrm>
          <a:custGeom>
            <a:avLst/>
            <a:gdLst/>
            <a:ahLst/>
            <a:cxnLst>
              <a:cxn ang="0">
                <a:pos x="0" y="857"/>
              </a:cxn>
              <a:cxn ang="0">
                <a:pos x="273" y="857"/>
              </a:cxn>
              <a:cxn ang="0">
                <a:pos x="513" y="775"/>
              </a:cxn>
              <a:cxn ang="0">
                <a:pos x="694" y="609"/>
              </a:cxn>
              <a:cxn ang="0">
                <a:pos x="827" y="335"/>
              </a:cxn>
              <a:cxn ang="0">
                <a:pos x="903" y="0"/>
              </a:cxn>
            </a:cxnLst>
            <a:rect l="0" t="0" r="r" b="b"/>
            <a:pathLst>
              <a:path w="903" h="871">
                <a:moveTo>
                  <a:pt x="0" y="857"/>
                </a:moveTo>
                <a:cubicBezTo>
                  <a:pt x="91" y="864"/>
                  <a:pt x="188" y="871"/>
                  <a:pt x="273" y="857"/>
                </a:cubicBezTo>
                <a:cubicBezTo>
                  <a:pt x="358" y="843"/>
                  <a:pt x="443" y="816"/>
                  <a:pt x="513" y="775"/>
                </a:cubicBezTo>
                <a:cubicBezTo>
                  <a:pt x="583" y="734"/>
                  <a:pt x="642" y="682"/>
                  <a:pt x="694" y="609"/>
                </a:cubicBezTo>
                <a:cubicBezTo>
                  <a:pt x="746" y="536"/>
                  <a:pt x="792" y="437"/>
                  <a:pt x="827" y="335"/>
                </a:cubicBezTo>
                <a:cubicBezTo>
                  <a:pt x="862" y="233"/>
                  <a:pt x="887" y="70"/>
                  <a:pt x="903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2366963" y="5156200"/>
            <a:ext cx="1287462" cy="1460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85" y="91"/>
              </a:cxn>
              <a:cxn ang="0">
                <a:pos x="85" y="0"/>
              </a:cxn>
              <a:cxn ang="0">
                <a:pos x="176" y="0"/>
              </a:cxn>
              <a:cxn ang="0">
                <a:pos x="176" y="91"/>
              </a:cxn>
              <a:cxn ang="0">
                <a:pos x="266" y="91"/>
              </a:cxn>
              <a:cxn ang="0">
                <a:pos x="266" y="0"/>
              </a:cxn>
              <a:cxn ang="0">
                <a:pos x="357" y="0"/>
              </a:cxn>
              <a:cxn ang="0">
                <a:pos x="357" y="91"/>
              </a:cxn>
              <a:cxn ang="0">
                <a:pos x="448" y="91"/>
              </a:cxn>
              <a:cxn ang="0">
                <a:pos x="448" y="0"/>
              </a:cxn>
              <a:cxn ang="0">
                <a:pos x="538" y="0"/>
              </a:cxn>
              <a:cxn ang="0">
                <a:pos x="538" y="91"/>
              </a:cxn>
              <a:cxn ang="0">
                <a:pos x="629" y="91"/>
              </a:cxn>
              <a:cxn ang="0">
                <a:pos x="629" y="0"/>
              </a:cxn>
              <a:cxn ang="0">
                <a:pos x="720" y="0"/>
              </a:cxn>
              <a:cxn ang="0">
                <a:pos x="720" y="91"/>
              </a:cxn>
              <a:cxn ang="0">
                <a:pos x="811" y="91"/>
              </a:cxn>
              <a:cxn ang="0">
                <a:pos x="811" y="90"/>
              </a:cxn>
              <a:cxn ang="0">
                <a:pos x="808" y="92"/>
              </a:cxn>
              <a:cxn ang="0">
                <a:pos x="809" y="91"/>
              </a:cxn>
              <a:cxn ang="0">
                <a:pos x="809" y="88"/>
              </a:cxn>
            </a:cxnLst>
            <a:rect l="0" t="0" r="r" b="b"/>
            <a:pathLst>
              <a:path w="811" h="92">
                <a:moveTo>
                  <a:pt x="0" y="92"/>
                </a:moveTo>
                <a:lnTo>
                  <a:pt x="85" y="91"/>
                </a:lnTo>
                <a:lnTo>
                  <a:pt x="85" y="0"/>
                </a:lnTo>
                <a:lnTo>
                  <a:pt x="176" y="0"/>
                </a:lnTo>
                <a:lnTo>
                  <a:pt x="176" y="91"/>
                </a:lnTo>
                <a:lnTo>
                  <a:pt x="266" y="91"/>
                </a:lnTo>
                <a:lnTo>
                  <a:pt x="266" y="0"/>
                </a:lnTo>
                <a:lnTo>
                  <a:pt x="357" y="0"/>
                </a:lnTo>
                <a:lnTo>
                  <a:pt x="357" y="91"/>
                </a:lnTo>
                <a:lnTo>
                  <a:pt x="448" y="91"/>
                </a:lnTo>
                <a:lnTo>
                  <a:pt x="448" y="0"/>
                </a:lnTo>
                <a:lnTo>
                  <a:pt x="538" y="0"/>
                </a:lnTo>
                <a:lnTo>
                  <a:pt x="538" y="91"/>
                </a:lnTo>
                <a:lnTo>
                  <a:pt x="629" y="91"/>
                </a:lnTo>
                <a:lnTo>
                  <a:pt x="629" y="0"/>
                </a:lnTo>
                <a:lnTo>
                  <a:pt x="720" y="0"/>
                </a:lnTo>
                <a:lnTo>
                  <a:pt x="720" y="91"/>
                </a:lnTo>
                <a:lnTo>
                  <a:pt x="811" y="91"/>
                </a:lnTo>
                <a:lnTo>
                  <a:pt x="811" y="90"/>
                </a:lnTo>
                <a:lnTo>
                  <a:pt x="808" y="92"/>
                </a:lnTo>
                <a:lnTo>
                  <a:pt x="809" y="91"/>
                </a:lnTo>
                <a:cubicBezTo>
                  <a:pt x="809" y="90"/>
                  <a:pt x="809" y="89"/>
                  <a:pt x="809" y="8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>
            <a:off x="5043488" y="4845050"/>
            <a:ext cx="969962" cy="466725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51" y="288"/>
              </a:cxn>
              <a:cxn ang="0">
                <a:pos x="50" y="292"/>
              </a:cxn>
              <a:cxn ang="0">
                <a:pos x="51" y="290"/>
              </a:cxn>
              <a:cxn ang="0">
                <a:pos x="96" y="203"/>
              </a:cxn>
              <a:cxn ang="0">
                <a:pos x="142" y="294"/>
              </a:cxn>
              <a:cxn ang="0">
                <a:pos x="187" y="112"/>
              </a:cxn>
              <a:cxn ang="0">
                <a:pos x="232" y="294"/>
              </a:cxn>
              <a:cxn ang="0">
                <a:pos x="278" y="0"/>
              </a:cxn>
              <a:cxn ang="0">
                <a:pos x="323" y="294"/>
              </a:cxn>
              <a:cxn ang="0">
                <a:pos x="368" y="203"/>
              </a:cxn>
              <a:cxn ang="0">
                <a:pos x="414" y="294"/>
              </a:cxn>
              <a:cxn ang="0">
                <a:pos x="459" y="112"/>
              </a:cxn>
              <a:cxn ang="0">
                <a:pos x="504" y="294"/>
              </a:cxn>
              <a:cxn ang="0">
                <a:pos x="549" y="4"/>
              </a:cxn>
              <a:cxn ang="0">
                <a:pos x="595" y="294"/>
              </a:cxn>
              <a:cxn ang="0">
                <a:pos x="640" y="203"/>
              </a:cxn>
              <a:cxn ang="0">
                <a:pos x="686" y="294"/>
              </a:cxn>
              <a:cxn ang="0">
                <a:pos x="729" y="114"/>
              </a:cxn>
              <a:cxn ang="0">
                <a:pos x="777" y="294"/>
              </a:cxn>
              <a:cxn ang="0">
                <a:pos x="822" y="294"/>
              </a:cxn>
            </a:cxnLst>
            <a:rect l="0" t="0" r="r" b="b"/>
            <a:pathLst>
              <a:path w="822" h="294">
                <a:moveTo>
                  <a:pt x="0" y="288"/>
                </a:moveTo>
                <a:lnTo>
                  <a:pt x="51" y="288"/>
                </a:lnTo>
                <a:lnTo>
                  <a:pt x="50" y="292"/>
                </a:lnTo>
                <a:lnTo>
                  <a:pt x="51" y="290"/>
                </a:lnTo>
                <a:lnTo>
                  <a:pt x="96" y="203"/>
                </a:lnTo>
                <a:lnTo>
                  <a:pt x="142" y="294"/>
                </a:lnTo>
                <a:lnTo>
                  <a:pt x="187" y="112"/>
                </a:lnTo>
                <a:lnTo>
                  <a:pt x="232" y="294"/>
                </a:lnTo>
                <a:lnTo>
                  <a:pt x="278" y="0"/>
                </a:lnTo>
                <a:lnTo>
                  <a:pt x="323" y="294"/>
                </a:lnTo>
                <a:lnTo>
                  <a:pt x="368" y="203"/>
                </a:lnTo>
                <a:lnTo>
                  <a:pt x="414" y="294"/>
                </a:lnTo>
                <a:lnTo>
                  <a:pt x="459" y="112"/>
                </a:lnTo>
                <a:lnTo>
                  <a:pt x="504" y="294"/>
                </a:lnTo>
                <a:lnTo>
                  <a:pt x="549" y="4"/>
                </a:lnTo>
                <a:lnTo>
                  <a:pt x="595" y="294"/>
                </a:lnTo>
                <a:lnTo>
                  <a:pt x="640" y="203"/>
                </a:lnTo>
                <a:lnTo>
                  <a:pt x="686" y="294"/>
                </a:lnTo>
                <a:lnTo>
                  <a:pt x="729" y="114"/>
                </a:lnTo>
                <a:lnTo>
                  <a:pt x="777" y="294"/>
                </a:lnTo>
                <a:lnTo>
                  <a:pt x="822" y="294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595563" y="4779963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digitalno</a:t>
            </a:r>
            <a:endParaRPr lang="hr-HR" sz="1400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078413" y="4562475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analogno</a:t>
            </a:r>
            <a:endParaRPr lang="hr-HR" sz="1400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15900" y="44450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800">
                <a:solidFill>
                  <a:schemeClr val="bg1"/>
                </a:solidFill>
              </a:rPr>
              <a:t> pauza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84213" y="1484313"/>
            <a:ext cx="777557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/>
              <a:t>Za pristup internetu koristi se obična (analogna) telefonska veza. Budući da spajanje na internet </a:t>
            </a:r>
            <a:br>
              <a:rPr lang="hr-HR" sz="2400"/>
            </a:br>
            <a:r>
              <a:rPr lang="hr-HR" sz="2400"/>
              <a:t>sliči pozivu telefonom, naziva se i “veza na poziv” </a:t>
            </a:r>
            <a:br>
              <a:rPr lang="hr-HR" sz="2400"/>
            </a:br>
            <a:r>
              <a:rPr lang="hr-HR" sz="2400"/>
              <a:t>(</a:t>
            </a:r>
            <a:r>
              <a:rPr lang="hr-HR" sz="2400" i="1"/>
              <a:t>dial-up</a:t>
            </a:r>
            <a:r>
              <a:rPr lang="hr-HR" sz="2400"/>
              <a:t>). </a:t>
            </a:r>
            <a:br>
              <a:rPr lang="hr-HR" sz="2400"/>
            </a:br>
            <a:r>
              <a:rPr lang="hr-HR" sz="2400"/>
              <a:t>Kao pristupni uređaj rabi se </a:t>
            </a: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modem</a:t>
            </a:r>
            <a:r>
              <a:rPr lang="hr-HR" sz="2400"/>
              <a:t> koji </a:t>
            </a:r>
            <a:br>
              <a:rPr lang="hr-HR" sz="2400"/>
            </a:br>
            <a:r>
              <a:rPr lang="hr-HR" sz="2400"/>
              <a:t>digitalni signal iz računala pretvara u analogni</a:t>
            </a:r>
            <a:br>
              <a:rPr lang="hr-HR" sz="2400"/>
            </a:br>
            <a:r>
              <a:rPr lang="hr-HR" sz="2400"/>
              <a:t>i obratno.</a:t>
            </a:r>
          </a:p>
          <a:p>
            <a:pPr>
              <a:spcBef>
                <a:spcPct val="50000"/>
              </a:spcBef>
            </a:pPr>
            <a:endParaRPr lang="hr-HR" sz="24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 animBg="1"/>
      <p:bldP spid="9229" grpId="0"/>
      <p:bldP spid="9230" grpId="0" animBg="1"/>
      <p:bldP spid="9231" grpId="0" animBg="1"/>
      <p:bldP spid="9232" grpId="0" animBg="1"/>
      <p:bldP spid="9233" grpId="0"/>
      <p:bldP spid="9234" grpId="0"/>
      <p:bldP spid="92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ređaji u mreži"/>
          <p:cNvPicPr>
            <a:picLocks noChangeAspect="1" noChangeArrowheads="1"/>
          </p:cNvPicPr>
          <p:nvPr/>
        </p:nvPicPr>
        <p:blipFill>
          <a:blip r:embed="rId2" cstate="print"/>
          <a:srcRect l="79193" t="25633" r="6929" b="37723"/>
          <a:stretch>
            <a:fillRect/>
          </a:stretch>
        </p:blipFill>
        <p:spPr bwMode="auto">
          <a:xfrm>
            <a:off x="7643813" y="3289300"/>
            <a:ext cx="1008062" cy="2154238"/>
          </a:xfrm>
          <a:prstGeom prst="rect">
            <a:avLst/>
          </a:prstGeom>
          <a:noFill/>
        </p:spPr>
      </p:pic>
      <p:pic>
        <p:nvPicPr>
          <p:cNvPr id="10243" name="Picture 3" descr="uređaji u mreži"/>
          <p:cNvPicPr>
            <a:picLocks noChangeAspect="1" noChangeArrowheads="1"/>
          </p:cNvPicPr>
          <p:nvPr/>
        </p:nvPicPr>
        <p:blipFill>
          <a:blip r:embed="rId2" cstate="print"/>
          <a:srcRect l="71849" t="45180" r="20807" b="43808"/>
          <a:stretch>
            <a:fillRect/>
          </a:stretch>
        </p:blipFill>
        <p:spPr bwMode="auto">
          <a:xfrm>
            <a:off x="6162675" y="5121275"/>
            <a:ext cx="569913" cy="571500"/>
          </a:xfrm>
          <a:prstGeom prst="rect">
            <a:avLst/>
          </a:prstGeom>
          <a:noFill/>
        </p:spPr>
      </p:pic>
      <p:pic>
        <p:nvPicPr>
          <p:cNvPr id="10244" name="Picture 4" descr="PC desktop Dell Dimension 45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479925"/>
            <a:ext cx="1798638" cy="1392238"/>
          </a:xfrm>
          <a:prstGeom prst="rect">
            <a:avLst/>
          </a:prstGeom>
          <a:noFill/>
        </p:spPr>
      </p:pic>
      <p:pic>
        <p:nvPicPr>
          <p:cNvPr id="10245" name="Picture 5" descr="modem ADSL Acorp 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5056188"/>
            <a:ext cx="1368425" cy="825500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5288" y="5919788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</a:t>
            </a:r>
            <a:endParaRPr lang="hr-HR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851275" y="5776913"/>
            <a:ext cx="935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/>
              <a:t>modem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011863" y="5718175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/>
              <a:t>telefonski priključak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812088" y="5372100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telefonski stup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68313" y="260350"/>
            <a:ext cx="820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Digitalna telefonska veza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4787900" y="5413375"/>
            <a:ext cx="1670050" cy="1588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2268538" y="5414963"/>
            <a:ext cx="13938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15900" y="6453188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800">
                <a:solidFill>
                  <a:schemeClr val="bg1"/>
                </a:solidFill>
              </a:rPr>
              <a:t> pauza</a:t>
            </a:r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6659563" y="4083050"/>
            <a:ext cx="1433512" cy="1382713"/>
          </a:xfrm>
          <a:custGeom>
            <a:avLst/>
            <a:gdLst/>
            <a:ahLst/>
            <a:cxnLst>
              <a:cxn ang="0">
                <a:pos x="0" y="857"/>
              </a:cxn>
              <a:cxn ang="0">
                <a:pos x="273" y="857"/>
              </a:cxn>
              <a:cxn ang="0">
                <a:pos x="513" y="775"/>
              </a:cxn>
              <a:cxn ang="0">
                <a:pos x="694" y="609"/>
              </a:cxn>
              <a:cxn ang="0">
                <a:pos x="827" y="335"/>
              </a:cxn>
              <a:cxn ang="0">
                <a:pos x="903" y="0"/>
              </a:cxn>
            </a:cxnLst>
            <a:rect l="0" t="0" r="r" b="b"/>
            <a:pathLst>
              <a:path w="903" h="871">
                <a:moveTo>
                  <a:pt x="0" y="857"/>
                </a:moveTo>
                <a:cubicBezTo>
                  <a:pt x="91" y="864"/>
                  <a:pt x="188" y="871"/>
                  <a:pt x="273" y="857"/>
                </a:cubicBezTo>
                <a:cubicBezTo>
                  <a:pt x="358" y="843"/>
                  <a:pt x="443" y="816"/>
                  <a:pt x="513" y="775"/>
                </a:cubicBezTo>
                <a:cubicBezTo>
                  <a:pt x="583" y="734"/>
                  <a:pt x="642" y="682"/>
                  <a:pt x="694" y="609"/>
                </a:cubicBezTo>
                <a:cubicBezTo>
                  <a:pt x="746" y="536"/>
                  <a:pt x="792" y="437"/>
                  <a:pt x="827" y="335"/>
                </a:cubicBezTo>
                <a:cubicBezTo>
                  <a:pt x="862" y="233"/>
                  <a:pt x="887" y="70"/>
                  <a:pt x="903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2366963" y="5156200"/>
            <a:ext cx="1287462" cy="1460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85" y="91"/>
              </a:cxn>
              <a:cxn ang="0">
                <a:pos x="85" y="0"/>
              </a:cxn>
              <a:cxn ang="0">
                <a:pos x="176" y="0"/>
              </a:cxn>
              <a:cxn ang="0">
                <a:pos x="176" y="91"/>
              </a:cxn>
              <a:cxn ang="0">
                <a:pos x="266" y="91"/>
              </a:cxn>
              <a:cxn ang="0">
                <a:pos x="266" y="0"/>
              </a:cxn>
              <a:cxn ang="0">
                <a:pos x="357" y="0"/>
              </a:cxn>
              <a:cxn ang="0">
                <a:pos x="357" y="91"/>
              </a:cxn>
              <a:cxn ang="0">
                <a:pos x="448" y="91"/>
              </a:cxn>
              <a:cxn ang="0">
                <a:pos x="448" y="0"/>
              </a:cxn>
              <a:cxn ang="0">
                <a:pos x="538" y="0"/>
              </a:cxn>
              <a:cxn ang="0">
                <a:pos x="538" y="91"/>
              </a:cxn>
              <a:cxn ang="0">
                <a:pos x="629" y="91"/>
              </a:cxn>
              <a:cxn ang="0">
                <a:pos x="629" y="0"/>
              </a:cxn>
              <a:cxn ang="0">
                <a:pos x="720" y="0"/>
              </a:cxn>
              <a:cxn ang="0">
                <a:pos x="720" y="91"/>
              </a:cxn>
              <a:cxn ang="0">
                <a:pos x="811" y="91"/>
              </a:cxn>
              <a:cxn ang="0">
                <a:pos x="811" y="90"/>
              </a:cxn>
              <a:cxn ang="0">
                <a:pos x="808" y="92"/>
              </a:cxn>
              <a:cxn ang="0">
                <a:pos x="809" y="91"/>
              </a:cxn>
              <a:cxn ang="0">
                <a:pos x="809" y="88"/>
              </a:cxn>
            </a:cxnLst>
            <a:rect l="0" t="0" r="r" b="b"/>
            <a:pathLst>
              <a:path w="811" h="92">
                <a:moveTo>
                  <a:pt x="0" y="92"/>
                </a:moveTo>
                <a:lnTo>
                  <a:pt x="85" y="91"/>
                </a:lnTo>
                <a:lnTo>
                  <a:pt x="85" y="0"/>
                </a:lnTo>
                <a:lnTo>
                  <a:pt x="176" y="0"/>
                </a:lnTo>
                <a:lnTo>
                  <a:pt x="176" y="91"/>
                </a:lnTo>
                <a:lnTo>
                  <a:pt x="266" y="91"/>
                </a:lnTo>
                <a:lnTo>
                  <a:pt x="266" y="0"/>
                </a:lnTo>
                <a:lnTo>
                  <a:pt x="357" y="0"/>
                </a:lnTo>
                <a:lnTo>
                  <a:pt x="357" y="91"/>
                </a:lnTo>
                <a:lnTo>
                  <a:pt x="448" y="91"/>
                </a:lnTo>
                <a:lnTo>
                  <a:pt x="448" y="0"/>
                </a:lnTo>
                <a:lnTo>
                  <a:pt x="538" y="0"/>
                </a:lnTo>
                <a:lnTo>
                  <a:pt x="538" y="91"/>
                </a:lnTo>
                <a:lnTo>
                  <a:pt x="629" y="91"/>
                </a:lnTo>
                <a:lnTo>
                  <a:pt x="629" y="0"/>
                </a:lnTo>
                <a:lnTo>
                  <a:pt x="720" y="0"/>
                </a:lnTo>
                <a:lnTo>
                  <a:pt x="720" y="91"/>
                </a:lnTo>
                <a:lnTo>
                  <a:pt x="811" y="91"/>
                </a:lnTo>
                <a:lnTo>
                  <a:pt x="811" y="90"/>
                </a:lnTo>
                <a:lnTo>
                  <a:pt x="808" y="92"/>
                </a:lnTo>
                <a:lnTo>
                  <a:pt x="809" y="91"/>
                </a:lnTo>
                <a:cubicBezTo>
                  <a:pt x="809" y="90"/>
                  <a:pt x="809" y="89"/>
                  <a:pt x="809" y="8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5043488" y="4845050"/>
            <a:ext cx="969962" cy="466725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51" y="288"/>
              </a:cxn>
              <a:cxn ang="0">
                <a:pos x="50" y="292"/>
              </a:cxn>
              <a:cxn ang="0">
                <a:pos x="51" y="290"/>
              </a:cxn>
              <a:cxn ang="0">
                <a:pos x="96" y="203"/>
              </a:cxn>
              <a:cxn ang="0">
                <a:pos x="142" y="294"/>
              </a:cxn>
              <a:cxn ang="0">
                <a:pos x="187" y="112"/>
              </a:cxn>
              <a:cxn ang="0">
                <a:pos x="232" y="294"/>
              </a:cxn>
              <a:cxn ang="0">
                <a:pos x="278" y="0"/>
              </a:cxn>
              <a:cxn ang="0">
                <a:pos x="323" y="294"/>
              </a:cxn>
              <a:cxn ang="0">
                <a:pos x="368" y="203"/>
              </a:cxn>
              <a:cxn ang="0">
                <a:pos x="414" y="294"/>
              </a:cxn>
              <a:cxn ang="0">
                <a:pos x="459" y="112"/>
              </a:cxn>
              <a:cxn ang="0">
                <a:pos x="504" y="294"/>
              </a:cxn>
              <a:cxn ang="0">
                <a:pos x="549" y="4"/>
              </a:cxn>
              <a:cxn ang="0">
                <a:pos x="595" y="294"/>
              </a:cxn>
              <a:cxn ang="0">
                <a:pos x="640" y="203"/>
              </a:cxn>
              <a:cxn ang="0">
                <a:pos x="686" y="294"/>
              </a:cxn>
              <a:cxn ang="0">
                <a:pos x="729" y="114"/>
              </a:cxn>
              <a:cxn ang="0">
                <a:pos x="777" y="294"/>
              </a:cxn>
              <a:cxn ang="0">
                <a:pos x="822" y="294"/>
              </a:cxn>
            </a:cxnLst>
            <a:rect l="0" t="0" r="r" b="b"/>
            <a:pathLst>
              <a:path w="822" h="294">
                <a:moveTo>
                  <a:pt x="0" y="288"/>
                </a:moveTo>
                <a:lnTo>
                  <a:pt x="51" y="288"/>
                </a:lnTo>
                <a:lnTo>
                  <a:pt x="50" y="292"/>
                </a:lnTo>
                <a:lnTo>
                  <a:pt x="51" y="290"/>
                </a:lnTo>
                <a:lnTo>
                  <a:pt x="96" y="203"/>
                </a:lnTo>
                <a:lnTo>
                  <a:pt x="142" y="294"/>
                </a:lnTo>
                <a:lnTo>
                  <a:pt x="187" y="112"/>
                </a:lnTo>
                <a:lnTo>
                  <a:pt x="232" y="294"/>
                </a:lnTo>
                <a:lnTo>
                  <a:pt x="278" y="0"/>
                </a:lnTo>
                <a:lnTo>
                  <a:pt x="323" y="294"/>
                </a:lnTo>
                <a:lnTo>
                  <a:pt x="368" y="203"/>
                </a:lnTo>
                <a:lnTo>
                  <a:pt x="414" y="294"/>
                </a:lnTo>
                <a:lnTo>
                  <a:pt x="459" y="112"/>
                </a:lnTo>
                <a:lnTo>
                  <a:pt x="504" y="294"/>
                </a:lnTo>
                <a:lnTo>
                  <a:pt x="549" y="4"/>
                </a:lnTo>
                <a:lnTo>
                  <a:pt x="595" y="294"/>
                </a:lnTo>
                <a:lnTo>
                  <a:pt x="640" y="203"/>
                </a:lnTo>
                <a:lnTo>
                  <a:pt x="686" y="294"/>
                </a:lnTo>
                <a:lnTo>
                  <a:pt x="729" y="114"/>
                </a:lnTo>
                <a:lnTo>
                  <a:pt x="777" y="294"/>
                </a:lnTo>
                <a:lnTo>
                  <a:pt x="822" y="294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595563" y="4779963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digitalno</a:t>
            </a:r>
            <a:endParaRPr lang="hr-HR" sz="1400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078413" y="4562475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analogno</a:t>
            </a:r>
            <a:endParaRPr lang="hr-HR" sz="1400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684213" y="1484313"/>
            <a:ext cx="777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/>
              <a:t>Ako telefonska veza nije analogna, nego </a:t>
            </a: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digitalna</a:t>
            </a:r>
            <a:r>
              <a:rPr lang="hr-HR" sz="2400"/>
              <a:t> </a:t>
            </a:r>
            <a:br>
              <a:rPr lang="hr-HR" sz="2400"/>
            </a:br>
            <a:r>
              <a:rPr lang="hr-HR" sz="2400"/>
              <a:t>(npr. ISDN, DSL), 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82625" y="2852738"/>
            <a:ext cx="6769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/>
              <a:t>Za povezivanje se koristi ISDN ili DSL </a:t>
            </a: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adapter</a:t>
            </a:r>
            <a:r>
              <a:rPr lang="hr-HR" sz="2400"/>
              <a:t>, ovisno o vrsti digitalne telefonske veze.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852863" y="5788025"/>
            <a:ext cx="935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/>
              <a:t>adapter</a:t>
            </a:r>
          </a:p>
        </p:txBody>
      </p:sp>
      <p:sp>
        <p:nvSpPr>
          <p:cNvPr id="10262" name="Freeform 22"/>
          <p:cNvSpPr>
            <a:spLocks/>
          </p:cNvSpPr>
          <p:nvPr/>
        </p:nvSpPr>
        <p:spPr bwMode="auto">
          <a:xfrm>
            <a:off x="6659563" y="4076700"/>
            <a:ext cx="1433512" cy="1382713"/>
          </a:xfrm>
          <a:custGeom>
            <a:avLst/>
            <a:gdLst/>
            <a:ahLst/>
            <a:cxnLst>
              <a:cxn ang="0">
                <a:pos x="0" y="857"/>
              </a:cxn>
              <a:cxn ang="0">
                <a:pos x="273" y="857"/>
              </a:cxn>
              <a:cxn ang="0">
                <a:pos x="513" y="775"/>
              </a:cxn>
              <a:cxn ang="0">
                <a:pos x="694" y="609"/>
              </a:cxn>
              <a:cxn ang="0">
                <a:pos x="827" y="335"/>
              </a:cxn>
              <a:cxn ang="0">
                <a:pos x="903" y="0"/>
              </a:cxn>
            </a:cxnLst>
            <a:rect l="0" t="0" r="r" b="b"/>
            <a:pathLst>
              <a:path w="903" h="871">
                <a:moveTo>
                  <a:pt x="0" y="857"/>
                </a:moveTo>
                <a:cubicBezTo>
                  <a:pt x="91" y="864"/>
                  <a:pt x="188" y="871"/>
                  <a:pt x="273" y="857"/>
                </a:cubicBezTo>
                <a:cubicBezTo>
                  <a:pt x="358" y="843"/>
                  <a:pt x="443" y="816"/>
                  <a:pt x="513" y="775"/>
                </a:cubicBezTo>
                <a:cubicBezTo>
                  <a:pt x="583" y="734"/>
                  <a:pt x="642" y="682"/>
                  <a:pt x="694" y="609"/>
                </a:cubicBezTo>
                <a:cubicBezTo>
                  <a:pt x="746" y="536"/>
                  <a:pt x="792" y="437"/>
                  <a:pt x="827" y="335"/>
                </a:cubicBezTo>
                <a:cubicBezTo>
                  <a:pt x="862" y="233"/>
                  <a:pt x="887" y="70"/>
                  <a:pt x="903" y="0"/>
                </a:cubicBezTo>
              </a:path>
            </a:pathLst>
          </a:custGeom>
          <a:noFill/>
          <a:ln w="19050" cmpd="sng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V="1">
            <a:off x="4787900" y="5422900"/>
            <a:ext cx="1670050" cy="1588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695325" y="1855788"/>
            <a:ext cx="777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/>
              <a:t>                             tada modem nije potreban – nema pretvorbe u analogni signal.</a:t>
            </a:r>
          </a:p>
        </p:txBody>
      </p:sp>
      <p:pic>
        <p:nvPicPr>
          <p:cNvPr id="10265" name="Picture 25" descr="ISDN adap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5157788"/>
            <a:ext cx="1152525" cy="5032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51" grpId="0" animBg="1"/>
      <p:bldP spid="10253" grpId="0"/>
      <p:bldP spid="10254" grpId="0" animBg="1"/>
      <p:bldP spid="10256" grpId="0" animBg="1"/>
      <p:bldP spid="10258" grpId="0"/>
      <p:bldP spid="10260" grpId="0"/>
      <p:bldP spid="10261" grpId="0"/>
      <p:bldP spid="10262" grpId="0" animBg="1"/>
      <p:bldP spid="10263" grpId="0" animBg="1"/>
      <p:bldP spid="102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bel modem splitter - popravljen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5513" y="5126038"/>
            <a:ext cx="863600" cy="708025"/>
          </a:xfrm>
          <a:prstGeom prst="rect">
            <a:avLst/>
          </a:prstGeom>
          <a:noFill/>
        </p:spPr>
      </p:pic>
      <p:pic>
        <p:nvPicPr>
          <p:cNvPr id="11267" name="Picture 3" descr="kabelski modem sprijeda i straga - popravljen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074"/>
          <a:stretch>
            <a:fillRect/>
          </a:stretch>
        </p:blipFill>
        <p:spPr bwMode="auto">
          <a:xfrm>
            <a:off x="3492500" y="5103813"/>
            <a:ext cx="1368425" cy="557212"/>
          </a:xfrm>
          <a:prstGeom prst="rect">
            <a:avLst/>
          </a:prstGeom>
          <a:noFill/>
        </p:spPr>
      </p:pic>
      <p:pic>
        <p:nvPicPr>
          <p:cNvPr id="11268" name="Picture 4" descr="PC desktop Dell Dimension 45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479925"/>
            <a:ext cx="1798638" cy="1392238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5919788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</a:t>
            </a:r>
            <a:endParaRPr lang="hr-HR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51275" y="5776913"/>
            <a:ext cx="935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/>
              <a:t>kabelski modem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940425" y="5743575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kabelski razdjelnik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451725" y="5435600"/>
            <a:ext cx="12239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vodovi za kabelsku TV i internet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68313" y="260350"/>
            <a:ext cx="820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Kabelska veza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4787900" y="5410200"/>
            <a:ext cx="1290638" cy="4763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2279650" y="5403850"/>
            <a:ext cx="1319213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15900" y="6453188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800">
                <a:solidFill>
                  <a:schemeClr val="bg1"/>
                </a:solidFill>
              </a:rPr>
              <a:t> pauza</a:t>
            </a:r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6804025" y="5172075"/>
            <a:ext cx="1758950" cy="276225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273" y="167"/>
              </a:cxn>
              <a:cxn ang="0">
                <a:pos x="568" y="156"/>
              </a:cxn>
              <a:cxn ang="0">
                <a:pos x="748" y="132"/>
              </a:cxn>
              <a:cxn ang="0">
                <a:pos x="916" y="90"/>
              </a:cxn>
              <a:cxn ang="0">
                <a:pos x="1108" y="0"/>
              </a:cxn>
            </a:cxnLst>
            <a:rect l="0" t="0" r="r" b="b"/>
            <a:pathLst>
              <a:path w="1108" h="174">
                <a:moveTo>
                  <a:pt x="0" y="167"/>
                </a:moveTo>
                <a:cubicBezTo>
                  <a:pt x="91" y="174"/>
                  <a:pt x="178" y="169"/>
                  <a:pt x="273" y="167"/>
                </a:cubicBezTo>
                <a:cubicBezTo>
                  <a:pt x="368" y="165"/>
                  <a:pt x="489" y="162"/>
                  <a:pt x="568" y="156"/>
                </a:cubicBezTo>
                <a:cubicBezTo>
                  <a:pt x="647" y="150"/>
                  <a:pt x="690" y="143"/>
                  <a:pt x="748" y="132"/>
                </a:cubicBezTo>
                <a:cubicBezTo>
                  <a:pt x="806" y="121"/>
                  <a:pt x="856" y="112"/>
                  <a:pt x="916" y="90"/>
                </a:cubicBezTo>
                <a:cubicBezTo>
                  <a:pt x="976" y="68"/>
                  <a:pt x="1068" y="19"/>
                  <a:pt x="1108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15900" y="44450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800">
                <a:solidFill>
                  <a:schemeClr val="bg1"/>
                </a:solidFill>
              </a:rPr>
              <a:t> pauza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84213" y="1484313"/>
            <a:ext cx="777557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/>
              <a:t>Umjesto telefonskih linija koriste se zasebni vodovi (obično ukopani u zemlju) kojim se prenose TV i radio signali kabelske televizije.</a:t>
            </a:r>
          </a:p>
          <a:p>
            <a:pPr>
              <a:spcBef>
                <a:spcPct val="50000"/>
              </a:spcBef>
            </a:pPr>
            <a:r>
              <a:rPr lang="hr-HR" sz="2400"/>
              <a:t>Kao pristupni uređaj rabi se poseban </a:t>
            </a: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kabelski modem</a:t>
            </a:r>
            <a:r>
              <a:rPr lang="hr-HR" sz="2400"/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5" grpId="0" animBg="1"/>
      <p:bldP spid="11276" grpId="0"/>
      <p:bldP spid="11277" grpId="0" animBg="1"/>
      <p:bldP spid="112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C desktop Dell Dimension 45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563" y="4724400"/>
            <a:ext cx="1727200" cy="1392238"/>
          </a:xfrm>
          <a:prstGeom prst="rect">
            <a:avLst/>
          </a:prstGeo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68538" y="6164263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</a:t>
            </a:r>
            <a:endParaRPr lang="hr-HR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9900" y="6007100"/>
            <a:ext cx="15113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satelitski modem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820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Satelitska veza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1620838" y="5589588"/>
            <a:ext cx="7588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15900" y="6453188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800">
                <a:solidFill>
                  <a:schemeClr val="bg1"/>
                </a:solidFill>
              </a:rPr>
              <a:t> pauza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15900" y="44450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800">
                <a:solidFill>
                  <a:schemeClr val="bg1"/>
                </a:solidFill>
              </a:rPr>
              <a:t> pauza</a:t>
            </a:r>
          </a:p>
        </p:txBody>
      </p:sp>
      <p:pic>
        <p:nvPicPr>
          <p:cNvPr id="12297" name="Picture 9" descr="bs0092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8763" y="1135063"/>
            <a:ext cx="1584325" cy="854075"/>
          </a:xfrm>
          <a:prstGeom prst="rect">
            <a:avLst/>
          </a:prstGeom>
          <a:noFill/>
        </p:spPr>
      </p:pic>
      <p:pic>
        <p:nvPicPr>
          <p:cNvPr id="12298" name="Picture 10" descr="733DUB7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5525" y="2492375"/>
            <a:ext cx="2160588" cy="2160588"/>
          </a:xfrm>
          <a:prstGeom prst="rect">
            <a:avLst/>
          </a:prstGeom>
          <a:noFill/>
        </p:spPr>
      </p:pic>
      <p:pic>
        <p:nvPicPr>
          <p:cNvPr id="12299" name="Picture 11" descr="satelitski transmi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0" y="3889375"/>
            <a:ext cx="1438275" cy="1654175"/>
          </a:xfrm>
          <a:prstGeom prst="rect">
            <a:avLst/>
          </a:prstGeom>
          <a:noFill/>
        </p:spPr>
      </p:pic>
      <p:pic>
        <p:nvPicPr>
          <p:cNvPr id="12300" name="Picture 12" descr="satellite mode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5395913"/>
            <a:ext cx="1274763" cy="620712"/>
          </a:xfrm>
          <a:prstGeom prst="rect">
            <a:avLst/>
          </a:prstGeom>
          <a:noFill/>
        </p:spPr>
      </p:pic>
      <p:pic>
        <p:nvPicPr>
          <p:cNvPr id="12301" name="Picture 13" descr="PC desktop Dell Dimension 45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1788" y="4724400"/>
            <a:ext cx="1727200" cy="1392238"/>
          </a:xfrm>
          <a:prstGeom prst="rect">
            <a:avLst/>
          </a:prstGeom>
          <a:noFill/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292725" y="6135688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</a:t>
            </a:r>
            <a:endParaRPr lang="hr-HR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1331913" y="2133600"/>
            <a:ext cx="2592387" cy="2016125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r-HR"/>
          </a:p>
        </p:txBody>
      </p:sp>
      <p:pic>
        <p:nvPicPr>
          <p:cNvPr id="12304" name="Picture 16" descr="satelitski transmite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3325" y="3900488"/>
            <a:ext cx="1439863" cy="1654175"/>
          </a:xfrm>
          <a:prstGeom prst="rect">
            <a:avLst/>
          </a:prstGeom>
          <a:noFill/>
        </p:spPr>
      </p:pic>
      <p:pic>
        <p:nvPicPr>
          <p:cNvPr id="12305" name="Picture 17" descr="satellite mode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9213" y="5407025"/>
            <a:ext cx="1311275" cy="638175"/>
          </a:xfrm>
          <a:prstGeom prst="rect">
            <a:avLst/>
          </a:prstGeom>
          <a:noFill/>
        </p:spPr>
      </p:pic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7524750" y="6021388"/>
            <a:ext cx="15113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satelitski modem</a:t>
            </a: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7092950" y="5589588"/>
            <a:ext cx="6477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5292725" y="2133600"/>
            <a:ext cx="2592388" cy="208756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23850" y="3429000"/>
            <a:ext cx="11525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satelitska antena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7740650" y="3416300"/>
            <a:ext cx="11525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satelitska antena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1620838" y="5876925"/>
            <a:ext cx="287337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8748713" y="5876925"/>
            <a:ext cx="287337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8029575" y="4171950"/>
            <a:ext cx="719138" cy="215900"/>
          </a:xfrm>
          <a:prstGeom prst="rect">
            <a:avLst/>
          </a:prstGeom>
          <a:solidFill>
            <a:srgbClr val="D3D3D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9113" y="4160838"/>
            <a:ext cx="719137" cy="215900"/>
          </a:xfrm>
          <a:prstGeom prst="rect">
            <a:avLst/>
          </a:prstGeom>
          <a:solidFill>
            <a:srgbClr val="D3D3D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5364163" y="1412875"/>
            <a:ext cx="2016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telekomunikacijski satelit</a:t>
            </a:r>
            <a:endParaRPr lang="hr-H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/>
      <p:bldP spid="12296" grpId="0"/>
      <p:bldP spid="12303" grpId="0" animBg="1"/>
      <p:bldP spid="12307" grpId="0" animBg="1"/>
      <p:bldP spid="12308" grpId="0" animBg="1"/>
    </p:bldLst>
  </p:timing>
</p:sld>
</file>

<file path=ppt/theme/theme1.xml><?xml version="1.0" encoding="utf-8"?>
<a:theme xmlns:a="http://schemas.openxmlformats.org/drawingml/2006/main" name="7razred špranca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7razred špranca</Template>
  <TotalTime>50</TotalTime>
  <Words>456</Words>
  <Application>Microsoft Office PowerPoint</Application>
  <PresentationFormat>Prikaz na zaslonu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7razred špranca</vt:lpstr>
      <vt:lpstr>Povezivanje s internetom</vt:lpstr>
      <vt:lpstr>PowerPointova prezentacija</vt:lpstr>
      <vt:lpstr>PowerPointova prezentacija</vt:lpstr>
      <vt:lpstr>Vrste veza s internetom</vt:lpstr>
      <vt:lpstr>Uređaji za povezivanje  s internetom</vt:lpstr>
      <vt:lpstr>PowerPointova prezentacija</vt:lpstr>
      <vt:lpstr>PowerPointova prezentacija</vt:lpstr>
      <vt:lpstr>PowerPointova prezentacija</vt:lpstr>
      <vt:lpstr>PowerPointova prezentacija</vt:lpstr>
    </vt:vector>
  </TitlesOfParts>
  <Company>G.V.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Vinkoslav Galešev</dc:creator>
  <cp:lastModifiedBy>Sabina</cp:lastModifiedBy>
  <cp:revision>10</cp:revision>
  <dcterms:created xsi:type="dcterms:W3CDTF">2007-07-04T06:48:14Z</dcterms:created>
  <dcterms:modified xsi:type="dcterms:W3CDTF">2019-01-27T22:34:27Z</dcterms:modified>
</cp:coreProperties>
</file>