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na Curić" initials="SC" lastIdx="1" clrIdx="0">
    <p:extLst>
      <p:ext uri="{19B8F6BF-5375-455C-9EA6-DF929625EA0E}">
        <p15:presenceInfo xmlns:p15="http://schemas.microsoft.com/office/powerpoint/2012/main" userId="Sabina Curi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07T23:37:27.855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109BF0-A075-436E-8509-721D14AAFE5A}" type="datetimeFigureOut">
              <a:rPr lang="hr-HR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F52B02-3861-49DC-8404-98153F88B4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60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4B3CF6-66B8-4292-A676-4C6D878B94AF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23101-2212-481D-B018-719C13BCC28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86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44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249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052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65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76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3355A-927A-4A90-8D37-5E8A2BA0E466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324FC-A347-4274-A9DA-2A43BA74901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36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079B05-1E29-433A-8271-CF138123B40C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D6B92-C773-4E7D-B5FE-3EF65BDDB030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487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36B90C-FCA9-4D03-BA07-F88663070BCF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5385A-21DC-4AAD-AD4A-0298CCDCA5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129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282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D94E3-E227-400F-9020-735170871C46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D1732-DF48-4C2A-95B2-85ED4109725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865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301F8-D482-48F2-A159-12DDDBC8EFC5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05280-717B-4F86-B029-7FB4A9C3085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66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E7829A-E03F-43AE-86FB-9696698A4BEA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F193-A271-4D36-8797-C844FA425C5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7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FC88E-2BB7-41AC-B6E7-659E3C417B37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4DAFA-4B2A-4D90-A9AA-6D76C7176D4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721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F06D45-55D0-4566-9B98-2DED418CDF44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CD4F9-A2A2-46BA-9E51-801267AE110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19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198CB-F662-46FD-8C18-AAAA135DD314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1BC27-A631-49E6-8FD6-E3781B22BD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365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14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6840760" cy="2782076"/>
          </a:xfrm>
        </p:spPr>
        <p:txBody>
          <a:bodyPr/>
          <a:lstStyle/>
          <a:p>
            <a:pPr eaLnBrk="1" hangingPunct="1"/>
            <a:r>
              <a:rPr lang="pl-PL" altLang="sr-Latn-RS" sz="4400" dirty="0"/>
              <a:t>Strojna i programska</a:t>
            </a:r>
            <a:br>
              <a:rPr lang="pl-PL" altLang="sr-Latn-RS" sz="4400" dirty="0"/>
            </a:br>
            <a:r>
              <a:rPr lang="pl-PL" altLang="sr-Latn-RS" sz="4400" dirty="0"/>
              <a:t>oprema računala</a:t>
            </a:r>
            <a:endParaRPr lang="hr-HR" altLang="sr-Latn-RS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accent2">
                    <a:lumMod val="50000"/>
                  </a:schemeClr>
                </a:solidFill>
              </a:rPr>
              <a:t>2. Logičke izjave i funkcije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724942"/>
          </a:xfrm>
        </p:spPr>
        <p:txBody>
          <a:bodyPr>
            <a:normAutofit/>
          </a:bodyPr>
          <a:lstStyle/>
          <a:p>
            <a:r>
              <a:rPr lang="hr-HR" dirty="0"/>
              <a:t>Vježba 4 – </a:t>
            </a:r>
            <a:r>
              <a:rPr lang="hr-HR" dirty="0">
                <a:solidFill>
                  <a:srgbClr val="FF0000"/>
                </a:solidFill>
              </a:rPr>
              <a:t>prepiši u bilježnicu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764704"/>
            <a:ext cx="8229600" cy="4525963"/>
          </a:xfrm>
        </p:spPr>
        <p:txBody>
          <a:bodyPr>
            <a:normAutofit/>
          </a:bodyPr>
          <a:lstStyle/>
          <a:p>
            <a:r>
              <a:rPr lang="hr-HR" sz="3600" dirty="0"/>
              <a:t>Napiši tablicu istinitosti koja će</a:t>
            </a:r>
            <a:br>
              <a:rPr lang="hr-HR" sz="3600" dirty="0"/>
            </a:br>
            <a:r>
              <a:rPr lang="hr-HR" sz="3600" dirty="0"/>
              <a:t>opisati </a:t>
            </a:r>
            <a:r>
              <a:rPr lang="hr-HR" sz="3600" b="1" dirty="0">
                <a:solidFill>
                  <a:schemeClr val="accent2">
                    <a:lumMod val="50000"/>
                  </a:schemeClr>
                </a:solidFill>
              </a:rPr>
              <a:t>logički izraz AB + BA</a:t>
            </a:r>
            <a:r>
              <a:rPr lang="hr-HR" sz="3600" dirty="0"/>
              <a:t>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0848"/>
            <a:ext cx="2770981" cy="234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25676"/>
            <a:ext cx="4913810" cy="2612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" y="1939239"/>
            <a:ext cx="8921675" cy="390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17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7418785" cy="1320800"/>
          </a:xfrm>
        </p:spPr>
        <p:txBody>
          <a:bodyPr/>
          <a:lstStyle/>
          <a:p>
            <a:r>
              <a:rPr lang="hr-HR" dirty="0"/>
              <a:t>Vježba 5 - </a:t>
            </a:r>
            <a:r>
              <a:rPr lang="hr-HR" dirty="0">
                <a:solidFill>
                  <a:srgbClr val="FF0000"/>
                </a:solidFill>
              </a:rPr>
              <a:t>riješi u bilježnicu</a:t>
            </a:r>
            <a:endParaRPr lang="hr-HR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83191"/>
            <a:ext cx="6408712" cy="502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43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usvojenosti znanja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/>
              <a:t>1.</a:t>
            </a:r>
            <a:r>
              <a:rPr lang="hr-HR" dirty="0"/>
              <a:t>Koje vrijednosti može poprimiti logička varijabla?</a:t>
            </a:r>
          </a:p>
          <a:p>
            <a:pPr marL="0" indent="0">
              <a:buNone/>
            </a:pPr>
            <a:r>
              <a:rPr lang="hr-HR" dirty="0"/>
              <a:t>2. Koju vrijednost će poprimiti istinita izjava, a koju lažna?</a:t>
            </a:r>
          </a:p>
          <a:p>
            <a:pPr marL="0" indent="0">
              <a:buNone/>
            </a:pPr>
            <a:r>
              <a:rPr lang="hr-HR" dirty="0"/>
              <a:t>3. Navedi kojim se redoslijedom izvode logičke operacije u složenom logičkom izrazu.</a:t>
            </a:r>
          </a:p>
          <a:p>
            <a:pPr marL="0" indent="0">
              <a:buNone/>
            </a:pPr>
            <a:r>
              <a:rPr lang="hr-HR" dirty="0"/>
              <a:t>4. Nabroji logičke operacije.</a:t>
            </a:r>
          </a:p>
          <a:p>
            <a:pPr marL="0" indent="0">
              <a:buNone/>
            </a:pPr>
            <a:r>
              <a:rPr lang="hr-HR" dirty="0"/>
              <a:t>5. Kako dobiješ složene logičke izraze?</a:t>
            </a:r>
          </a:p>
        </p:txBody>
      </p:sp>
    </p:spTree>
    <p:extLst>
      <p:ext uri="{BB962C8B-B14F-4D97-AF65-F5344CB8AC3E}">
        <p14:creationId xmlns:p14="http://schemas.microsoft.com/office/powerpoint/2010/main" val="653480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Ispuni tablicu istinitosti za sljedeće logičke izraze:</a:t>
            </a:r>
            <a:br>
              <a:rPr lang="hr-HR" dirty="0"/>
            </a:br>
            <a:r>
              <a:rPr lang="hr-HR" dirty="0"/>
              <a:t>(</a:t>
            </a:r>
            <a:r>
              <a:rPr lang="hr-HR" dirty="0">
                <a:solidFill>
                  <a:srgbClr val="FF0000"/>
                </a:solidFill>
              </a:rPr>
              <a:t>riješi u bilježnicu)</a:t>
            </a:r>
            <a:endParaRPr lang="hr-HR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9" y="2204864"/>
            <a:ext cx="888954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1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i="1" dirty="0"/>
              <a:t>Matematička logika ili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Booleova algebra </a:t>
            </a:r>
            <a:endParaRPr lang="hr-H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58" name="Picture 2" descr="C:\Users\Silvana\Desktop\udzbenik 8\2_logicke izjave\slike\2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4152" y="2160588"/>
            <a:ext cx="315930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3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599" y="1628800"/>
            <a:ext cx="7200800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b="1" dirty="0"/>
              <a:t>1. Informatička učionica je oličena lijepom bojom.</a:t>
            </a:r>
          </a:p>
          <a:p>
            <a:pPr marL="0" indent="0">
              <a:buNone/>
            </a:pPr>
            <a:r>
              <a:rPr lang="hr-HR" sz="2800" dirty="0"/>
              <a:t>Ta tvrdnja očito ne može biti izjava jer njezina istinitost ovisi o promatraču.</a:t>
            </a:r>
          </a:p>
          <a:p>
            <a:pPr marL="0" indent="0">
              <a:buNone/>
            </a:pPr>
            <a:r>
              <a:rPr lang="nl-NL" sz="2800" b="1" dirty="0"/>
              <a:t>2. Danas je kišni dan.</a:t>
            </a:r>
          </a:p>
          <a:p>
            <a:pPr marL="0" indent="0">
              <a:buNone/>
            </a:pPr>
            <a:r>
              <a:rPr lang="hr-HR" sz="2800" dirty="0"/>
              <a:t>Ta tvrdnja može biti izjava jer se može utvrditi njezina točnost.</a:t>
            </a:r>
          </a:p>
        </p:txBody>
      </p:sp>
    </p:spTree>
    <p:extLst>
      <p:ext uri="{BB962C8B-B14F-4D97-AF65-F5344CB8AC3E}">
        <p14:creationId xmlns:p14="http://schemas.microsoft.com/office/powerpoint/2010/main" val="25035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>
                <a:solidFill>
                  <a:schemeClr val="accent2">
                    <a:lumMod val="50000"/>
                  </a:schemeClr>
                </a:solidFill>
              </a:rPr>
              <a:t>Logičke varijable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2514525"/>
            <a:ext cx="5904656" cy="37338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b="1" dirty="0">
                <a:solidFill>
                  <a:srgbClr val="FF0000"/>
                </a:solidFill>
              </a:rPr>
              <a:t>F</a:t>
            </a:r>
            <a:r>
              <a:rPr lang="hr-HR" sz="4400" b="1" dirty="0"/>
              <a:t> </a:t>
            </a:r>
            <a:r>
              <a:rPr lang="hr-HR" sz="4400" dirty="0"/>
              <a:t>(</a:t>
            </a:r>
            <a:r>
              <a:rPr lang="hr-HR" sz="4400" i="1" dirty="0" err="1"/>
              <a:t>false</a:t>
            </a:r>
            <a:r>
              <a:rPr lang="hr-HR" sz="4400" dirty="0"/>
              <a:t>)    i    </a:t>
            </a:r>
            <a:r>
              <a:rPr lang="hr-HR" sz="4400" b="1" dirty="0">
                <a:solidFill>
                  <a:srgbClr val="FF0000"/>
                </a:solidFill>
              </a:rPr>
              <a:t>T</a:t>
            </a:r>
            <a:r>
              <a:rPr lang="hr-HR" sz="4400" b="1" dirty="0"/>
              <a:t> </a:t>
            </a:r>
            <a:r>
              <a:rPr lang="hr-HR" sz="4400" dirty="0"/>
              <a:t>(</a:t>
            </a:r>
            <a:r>
              <a:rPr lang="hr-HR" sz="4400" i="1" dirty="0" err="1"/>
              <a:t>true</a:t>
            </a:r>
            <a:r>
              <a:rPr lang="hr-HR" sz="4400" dirty="0"/>
              <a:t>)</a:t>
            </a:r>
          </a:p>
          <a:p>
            <a:pPr marL="0" indent="0" algn="ctr">
              <a:buNone/>
            </a:pPr>
            <a:r>
              <a:rPr lang="hr-HR" sz="4400" i="1" dirty="0"/>
              <a:t>ili </a:t>
            </a:r>
          </a:p>
          <a:p>
            <a:pPr marL="0" indent="0" algn="ctr">
              <a:buNone/>
            </a:pPr>
            <a:r>
              <a:rPr lang="hr-HR" sz="4400" dirty="0"/>
              <a:t> </a:t>
            </a:r>
            <a:r>
              <a:rPr lang="hr-HR" sz="4400" b="1" dirty="0"/>
              <a:t>0   </a:t>
            </a:r>
            <a:r>
              <a:rPr lang="hr-HR" sz="4400" dirty="0"/>
              <a:t>i   </a:t>
            </a:r>
            <a:r>
              <a:rPr lang="hr-HR" sz="4400" b="1" dirty="0"/>
              <a:t>1</a:t>
            </a:r>
            <a:r>
              <a:rPr lang="hr-H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31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" r="6748"/>
          <a:stretch/>
        </p:blipFill>
        <p:spPr bwMode="auto">
          <a:xfrm>
            <a:off x="251519" y="35907"/>
            <a:ext cx="6480721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99B162CC-9D0C-4350-8106-E5B63E9FA0F1}"/>
              </a:ext>
            </a:extLst>
          </p:cNvPr>
          <p:cNvSpPr txBox="1"/>
          <p:nvPr/>
        </p:nvSpPr>
        <p:spPr>
          <a:xfrm>
            <a:off x="216025" y="4643328"/>
            <a:ext cx="86764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Znak </a:t>
            </a:r>
            <a:r>
              <a:rPr lang="hr-H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hr-HR" sz="3200" dirty="0"/>
              <a:t> </a:t>
            </a:r>
            <a:r>
              <a:rPr lang="hr-HR" sz="2400" dirty="0"/>
              <a:t>čitamo </a:t>
            </a:r>
            <a:r>
              <a:rPr lang="hr-HR" sz="2400" b="1" dirty="0">
                <a:solidFill>
                  <a:srgbClr val="FF0000"/>
                </a:solidFill>
              </a:rPr>
              <a:t>IZA</a:t>
            </a:r>
            <a:r>
              <a:rPr lang="hr-HR" sz="2400" dirty="0"/>
              <a:t>,                  a znak </a:t>
            </a:r>
            <a:r>
              <a:rPr lang="hr-H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</a:t>
            </a:r>
            <a:r>
              <a:rPr lang="hr-HR" sz="2400" dirty="0"/>
              <a:t>čitamo</a:t>
            </a:r>
            <a:r>
              <a:rPr lang="hr-HR" sz="2400" b="1" dirty="0">
                <a:solidFill>
                  <a:srgbClr val="FF0000"/>
                </a:solidFill>
              </a:rPr>
              <a:t>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ISPRED</a:t>
            </a:r>
            <a:r>
              <a:rPr lang="hr-HR" sz="2400" dirty="0"/>
              <a:t>.</a:t>
            </a:r>
          </a:p>
          <a:p>
            <a:r>
              <a:rPr lang="hr-HR" sz="2400" dirty="0"/>
              <a:t>Npr.:    9 je iza 8.		</a:t>
            </a:r>
            <a:r>
              <a:rPr lang="hr-HR" sz="2400"/>
              <a:t>	    T </a:t>
            </a:r>
            <a:r>
              <a:rPr lang="hr-HR" sz="2400" dirty="0"/>
              <a:t>/ 1</a:t>
            </a:r>
          </a:p>
          <a:p>
            <a:r>
              <a:rPr lang="hr-HR" sz="2400" dirty="0"/>
              <a:t>           6 je iza 8.                  F / 0</a:t>
            </a:r>
          </a:p>
          <a:p>
            <a:r>
              <a:rPr lang="hr-HR" sz="2400" dirty="0"/>
              <a:t>           Petak je iza subote.    F / 0</a:t>
            </a:r>
          </a:p>
        </p:txBody>
      </p:sp>
    </p:spTree>
    <p:extLst>
      <p:ext uri="{BB962C8B-B14F-4D97-AF65-F5344CB8AC3E}">
        <p14:creationId xmlns:p14="http://schemas.microsoft.com/office/powerpoint/2010/main" val="136071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2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0"/>
          <a:stretch/>
        </p:blipFill>
        <p:spPr bwMode="auto">
          <a:xfrm>
            <a:off x="122732" y="1628800"/>
            <a:ext cx="7830643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7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Negacija</a:t>
            </a:r>
            <a:r>
              <a:rPr lang="hr-HR" b="1" dirty="0"/>
              <a:t>, NE </a:t>
            </a:r>
            <a:r>
              <a:rPr lang="hr-HR" dirty="0"/>
              <a:t>(engl. </a:t>
            </a:r>
            <a:r>
              <a:rPr lang="hr-HR" b="1" i="1" dirty="0"/>
              <a:t>NOT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Tablica istinitosti negacije</a:t>
            </a:r>
            <a:endParaRPr lang="hr-H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23" y="2780928"/>
            <a:ext cx="3312368" cy="3333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4860032" y="297447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Vježba 3</a:t>
            </a:r>
          </a:p>
          <a:p>
            <a:r>
              <a:rPr lang="hr-HR" dirty="0"/>
              <a:t>Kako glasi negacija izjave „Petar je učenik”?</a:t>
            </a:r>
          </a:p>
        </p:txBody>
      </p:sp>
    </p:spTree>
    <p:extLst>
      <p:ext uri="{BB962C8B-B14F-4D97-AF65-F5344CB8AC3E}">
        <p14:creationId xmlns:p14="http://schemas.microsoft.com/office/powerpoint/2010/main" val="148190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Disjunkcija</a:t>
            </a:r>
            <a:r>
              <a:rPr lang="hr-HR" b="1" dirty="0"/>
              <a:t>, ILI </a:t>
            </a:r>
            <a:r>
              <a:rPr lang="hr-HR" dirty="0"/>
              <a:t>(engl. </a:t>
            </a:r>
            <a:r>
              <a:rPr lang="hr-HR" b="1" i="1" dirty="0"/>
              <a:t>OR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1133" y="1700808"/>
            <a:ext cx="6347714" cy="3880773"/>
          </a:xfrm>
        </p:spPr>
        <p:txBody>
          <a:bodyPr/>
          <a:lstStyle/>
          <a:p>
            <a:r>
              <a:rPr lang="hr-HR" i="1" dirty="0"/>
              <a:t>Tablica istinitosti disjunkcije</a:t>
            </a:r>
            <a:endParaRPr lang="hr-H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49476"/>
            <a:ext cx="4363772" cy="443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70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Konjunkcija</a:t>
            </a:r>
            <a:r>
              <a:rPr lang="hr-HR" b="1" dirty="0"/>
              <a:t>, I </a:t>
            </a:r>
            <a:r>
              <a:rPr lang="hr-HR" dirty="0"/>
              <a:t>(engl. </a:t>
            </a:r>
            <a:r>
              <a:rPr lang="hr-HR" b="1" i="1" dirty="0"/>
              <a:t>AND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488613"/>
            <a:ext cx="6347714" cy="3880773"/>
          </a:xfrm>
        </p:spPr>
        <p:txBody>
          <a:bodyPr/>
          <a:lstStyle/>
          <a:p>
            <a:r>
              <a:rPr lang="hr-HR" i="1" dirty="0"/>
              <a:t>Tablica istinitosti konjunkcije</a:t>
            </a:r>
            <a:endParaRPr lang="hr-H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6" t="8376" r="10034" b="9545"/>
          <a:stretch/>
        </p:blipFill>
        <p:spPr bwMode="auto">
          <a:xfrm>
            <a:off x="1187624" y="1988840"/>
            <a:ext cx="4320480" cy="4704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55170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</TotalTime>
  <Words>259</Words>
  <Application>Microsoft Office PowerPoint</Application>
  <PresentationFormat>Prikaz na zaslonu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Faseta</vt:lpstr>
      <vt:lpstr>Strojna i programska oprema računala</vt:lpstr>
      <vt:lpstr>Matematička logika ili Booleova algebra </vt:lpstr>
      <vt:lpstr>Vježba 1</vt:lpstr>
      <vt:lpstr>Logičke varijable</vt:lpstr>
      <vt:lpstr>PowerPoint prezentacija</vt:lpstr>
      <vt:lpstr>Vježba 2</vt:lpstr>
      <vt:lpstr>Negacija, NE (engl. NOT)</vt:lpstr>
      <vt:lpstr>Disjunkcija, ILI (engl. OR)</vt:lpstr>
      <vt:lpstr>Konjunkcija, I (engl. AND)</vt:lpstr>
      <vt:lpstr>Vježba 4 – prepiši u bilježnicu</vt:lpstr>
      <vt:lpstr>Vježba 5 - riješi u bilježnicu</vt:lpstr>
      <vt:lpstr>Provjera usvojenosti znanja</vt:lpstr>
      <vt:lpstr>Ispuni tablicu istinitosti za sljedeće logičke izraze: (riješi u bilježnicu)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Internet i mrežne usluge</dc:title>
  <dc:creator>Bojan Floriani</dc:creator>
  <cp:lastModifiedBy>Sabina Curić</cp:lastModifiedBy>
  <cp:revision>41</cp:revision>
  <dcterms:created xsi:type="dcterms:W3CDTF">2014-01-16T20:56:34Z</dcterms:created>
  <dcterms:modified xsi:type="dcterms:W3CDTF">2019-11-07T22:43:15Z</dcterms:modified>
</cp:coreProperties>
</file>