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9C4"/>
    <a:srgbClr val="4A75BA"/>
    <a:srgbClr val="7BD2FD"/>
    <a:srgbClr val="36588E"/>
    <a:srgbClr val="405268"/>
    <a:srgbClr val="014BB7"/>
    <a:srgbClr val="C80000"/>
    <a:srgbClr val="2E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>
      <p:cViewPr varScale="1">
        <p:scale>
          <a:sx n="65" d="100"/>
          <a:sy n="65" d="100"/>
        </p:scale>
        <p:origin x="5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129E1-D627-4135-B189-3ED7D37AEE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24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36167-C726-4997-B7D3-E081201BB4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252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3FC24-6FBB-449A-9051-B98C47D4A5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765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F8EE-FF03-43F6-AAC9-A8664AE1AE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908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2A6CC-DEF2-4261-927E-69864230C61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1797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DC03-4AEC-4D20-BB8A-1D19F342E2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932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E82C3-C2D2-45BC-913A-4015E7821B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001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3EA0-0658-4DBF-92C9-688D3AA75EE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693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46EEA-B0B8-47D3-85F8-EF08DCDB2D0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06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B089B-3018-4E9C-A4C0-7AE08346AF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033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7D6DA-73FF-490D-BDC0-0812AEADC70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7167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A8E57-C78A-4517-B398-CDAB857B0A3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59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768DE-9DAA-4FC6-9F84-FDE4F00D7401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D315F8D-C04F-4BE8-B031-C98A0EFA8E97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9033823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KRVILAohc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ubbl.u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1. Sigurno </a:t>
            </a:r>
            <a:r>
              <a:rPr lang="hr-HR"/>
              <a:t>u virtualnom svijetu</a:t>
            </a:r>
            <a:endParaRPr lang="hr-HR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3975100"/>
            <a:ext cx="7988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Mrežna komunikacija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Koncentrator</a:t>
            </a:r>
            <a:r>
              <a:rPr lang="hr-HR" dirty="0"/>
              <a:t> (</a:t>
            </a:r>
            <a:r>
              <a:rPr lang="hr-HR" b="1" i="1" dirty="0" err="1">
                <a:solidFill>
                  <a:srgbClr val="0070C0"/>
                </a:solidFill>
              </a:rPr>
              <a:t>hub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često se koristi u žičanim mrežama kao što je LAN</a:t>
            </a:r>
          </a:p>
          <a:p>
            <a:pPr lvl="1"/>
            <a:r>
              <a:rPr lang="hr-HR" dirty="0"/>
              <a:t>omogućava međusobnu komunikaciju svih priključenih računala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02591"/>
            <a:ext cx="3672408" cy="33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Preklopnik</a:t>
            </a:r>
            <a:r>
              <a:rPr lang="hr-HR" dirty="0"/>
              <a:t> (</a:t>
            </a:r>
            <a:r>
              <a:rPr lang="hr-HR" b="1" dirty="0" err="1">
                <a:solidFill>
                  <a:srgbClr val="4A75BA"/>
                </a:solidFill>
              </a:rPr>
              <a:t>switch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računala u LAN mreži, ali za razliku od koncentratora, analizira kome su namijenjeni podatci pa ih šalje samo računalu kojem su oni upućeni</a:t>
            </a:r>
          </a:p>
          <a:p>
            <a:pPr lvl="1"/>
            <a:r>
              <a:rPr lang="hr-HR" dirty="0"/>
              <a:t>to osigurava učinkovitost prijenosa podataka u mreži</a:t>
            </a:r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solidFill>
                  <a:srgbClr val="FF0000"/>
                </a:solidFill>
              </a:rPr>
              <a:t>Usmjernik</a:t>
            </a:r>
            <a:r>
              <a:rPr lang="hr-HR" dirty="0"/>
              <a:t> (</a:t>
            </a:r>
            <a:r>
              <a:rPr lang="hr-HR" dirty="0" err="1">
                <a:solidFill>
                  <a:srgbClr val="6489C4"/>
                </a:solidFill>
              </a:rPr>
              <a:t>router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povezuje više računala  u mrežu i usmjerava promet podataka najkraćim putem kroz mrežu do odredišta</a:t>
            </a:r>
          </a:p>
          <a:p>
            <a:pPr lvl="1"/>
            <a:r>
              <a:rPr lang="hr-HR" dirty="0"/>
              <a:t>povezan je s najmanje dvije mreže, najčešće LAN mrežom i internetom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672000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9162"/>
            <a:ext cx="8229600" cy="1143000"/>
          </a:xfrm>
        </p:spPr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88838"/>
            <a:ext cx="9144000" cy="5869161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Pristupna točka </a:t>
            </a:r>
            <a:r>
              <a:rPr lang="hr-HR" dirty="0"/>
              <a:t>(</a:t>
            </a:r>
            <a:r>
              <a:rPr lang="hr-HR" i="1" dirty="0" err="1"/>
              <a:t>access</a:t>
            </a:r>
            <a:r>
              <a:rPr lang="hr-HR" i="1" dirty="0"/>
              <a:t> </a:t>
            </a:r>
            <a:r>
              <a:rPr lang="hr-HR" i="1" dirty="0" err="1"/>
              <a:t>point</a:t>
            </a:r>
            <a:r>
              <a:rPr lang="hr-HR" dirty="0"/>
              <a:t>)</a:t>
            </a:r>
          </a:p>
          <a:p>
            <a:pPr lvl="1"/>
            <a:r>
              <a:rPr lang="hr-HR" sz="2800" dirty="0"/>
              <a:t>bežični </a:t>
            </a:r>
            <a:r>
              <a:rPr lang="hr-HR" sz="2800" dirty="0" err="1"/>
              <a:t>usmjernik</a:t>
            </a:r>
            <a:r>
              <a:rPr lang="hr-HR" sz="2800" dirty="0"/>
              <a:t> spojen na Internet koji putem bežične veze omogućava bežičnim uređajima u okolini priključivanje na mrežu</a:t>
            </a:r>
          </a:p>
          <a:p>
            <a:pPr lvl="1"/>
            <a:r>
              <a:rPr lang="hr-HR" dirty="0"/>
              <a:t>Mogu biti </a:t>
            </a:r>
            <a:r>
              <a:rPr lang="hr-HR" b="1" dirty="0"/>
              <a:t>otvorene i  zatvorene </a:t>
            </a:r>
          </a:p>
          <a:p>
            <a:pPr lvl="1"/>
            <a:r>
              <a:rPr lang="hr-HR" b="1" dirty="0">
                <a:solidFill>
                  <a:srgbClr val="4A75BA"/>
                </a:solidFill>
              </a:rPr>
              <a:t>Otvorene</a:t>
            </a:r>
            <a:r>
              <a:rPr lang="hr-HR" dirty="0"/>
              <a:t> pristupne točke </a:t>
            </a:r>
            <a:r>
              <a:rPr lang="hr-HR" b="1" dirty="0"/>
              <a:t>ne zahtijevaju zaporku </a:t>
            </a:r>
            <a:r>
              <a:rPr lang="hr-HR" dirty="0"/>
              <a:t>kako bismo se na njih spojili</a:t>
            </a:r>
          </a:p>
          <a:p>
            <a:pPr lvl="1"/>
            <a:r>
              <a:rPr lang="hr-HR" b="1" dirty="0">
                <a:solidFill>
                  <a:srgbClr val="4A75BA"/>
                </a:solidFill>
              </a:rPr>
              <a:t>Zatvorene</a:t>
            </a:r>
            <a:r>
              <a:rPr lang="hr-HR" dirty="0"/>
              <a:t> pristupne točke </a:t>
            </a:r>
            <a:r>
              <a:rPr lang="hr-HR" b="1" dirty="0"/>
              <a:t>traže</a:t>
            </a:r>
            <a:r>
              <a:rPr lang="hr-HR" dirty="0"/>
              <a:t> unos </a:t>
            </a:r>
            <a:r>
              <a:rPr lang="hr-HR" b="1" dirty="0"/>
              <a:t>zaporke</a:t>
            </a:r>
            <a:r>
              <a:rPr lang="hr-HR" dirty="0"/>
              <a:t> kako bismo pristupili mreži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6" y="4653136"/>
            <a:ext cx="1685925" cy="121602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4932040" y="4658615"/>
            <a:ext cx="1828165" cy="1391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018466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OTVORENA PRISTUPNA TOČKA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956991" y="5893226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ZATVORENA PRISTUPNA TOČKA</a:t>
            </a:r>
          </a:p>
        </p:txBody>
      </p:sp>
    </p:spTree>
    <p:extLst>
      <p:ext uri="{BB962C8B-B14F-4D97-AF65-F5344CB8AC3E}">
        <p14:creationId xmlns:p14="http://schemas.microsoft.com/office/powerpoint/2010/main" val="72793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podataka i protokoli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032" y="1268761"/>
            <a:ext cx="8229600" cy="1656184"/>
          </a:xfrm>
        </p:spPr>
        <p:txBody>
          <a:bodyPr/>
          <a:lstStyle/>
          <a:p>
            <a:r>
              <a:rPr lang="hr-HR" dirty="0"/>
              <a:t>Aktivnost – </a:t>
            </a:r>
            <a:r>
              <a:rPr lang="hr-HR" i="1" dirty="0" err="1"/>
              <a:t>brainstorming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 KOJI NAČIN SE PODACI PRENOSE KROZ MREŽU?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5"/>
            <a:ext cx="4104456" cy="39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8568952" cy="320504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08520" y="598376"/>
            <a:ext cx="9252520" cy="5998976"/>
          </a:xfrm>
        </p:spPr>
        <p:txBody>
          <a:bodyPr/>
          <a:lstStyle/>
          <a:p>
            <a:r>
              <a:rPr lang="hr-HR" dirty="0"/>
              <a:t>Mjerne jedinice za </a:t>
            </a:r>
            <a:br>
              <a:rPr lang="hr-HR" dirty="0"/>
            </a:br>
            <a:r>
              <a:rPr lang="hr-HR" dirty="0"/>
              <a:t>količinu memorije </a:t>
            </a:r>
            <a:br>
              <a:rPr lang="hr-HR" dirty="0"/>
            </a:br>
            <a:r>
              <a:rPr lang="hr-HR" dirty="0"/>
              <a:t>u računalu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000" dirty="0"/>
              <a:t>uvriježene mjerne jedinice za memoriju (</a:t>
            </a:r>
            <a:r>
              <a:rPr lang="hr-HR" sz="2000" dirty="0" err="1"/>
              <a:t>kB</a:t>
            </a:r>
            <a:r>
              <a:rPr lang="hr-HR" sz="2000" dirty="0"/>
              <a:t>, MB itd.) temelje se na potencijama broja 2 (npr. 1 </a:t>
            </a:r>
            <a:r>
              <a:rPr lang="hr-HR" sz="2000" b="1" dirty="0"/>
              <a:t>kilobajt</a:t>
            </a:r>
            <a:r>
              <a:rPr lang="hr-HR" sz="2000" dirty="0"/>
              <a:t> = 2</a:t>
            </a:r>
            <a:r>
              <a:rPr lang="hr-HR" sz="2000" baseline="30000" dirty="0"/>
              <a:t>10</a:t>
            </a:r>
            <a:r>
              <a:rPr lang="hr-HR" sz="2000" dirty="0"/>
              <a:t> B, tj. 1024 B)</a:t>
            </a:r>
          </a:p>
          <a:p>
            <a:r>
              <a:rPr lang="hr-HR" sz="2000" dirty="0"/>
              <a:t>po SI standardu </a:t>
            </a:r>
            <a:r>
              <a:rPr lang="hr-HR" sz="2000" dirty="0" err="1"/>
              <a:t>predmetak</a:t>
            </a:r>
            <a:r>
              <a:rPr lang="hr-HR" sz="2000" dirty="0"/>
              <a:t> </a:t>
            </a:r>
            <a:r>
              <a:rPr lang="hr-HR" sz="2000" b="1" i="1" dirty="0">
                <a:solidFill>
                  <a:srgbClr val="4A75BA"/>
                </a:solidFill>
              </a:rPr>
              <a:t>kilo</a:t>
            </a:r>
            <a:r>
              <a:rPr lang="hr-HR" sz="2000" i="1" dirty="0"/>
              <a:t> </a:t>
            </a:r>
            <a:r>
              <a:rPr lang="hr-HR" sz="2000" dirty="0"/>
              <a:t>treba označavati </a:t>
            </a:r>
            <a:r>
              <a:rPr lang="hr-HR" sz="2000" b="1" dirty="0">
                <a:solidFill>
                  <a:srgbClr val="4A75BA"/>
                </a:solidFill>
              </a:rPr>
              <a:t>1000</a:t>
            </a:r>
            <a:r>
              <a:rPr lang="hr-HR" sz="2000" dirty="0"/>
              <a:t>,</a:t>
            </a:r>
            <a:br>
              <a:rPr lang="hr-HR" sz="2000" dirty="0"/>
            </a:br>
            <a:r>
              <a:rPr lang="hr-HR" sz="2000" dirty="0"/>
              <a:t>                                                a ne 1024 jedinica kao što je ovdje slučaj</a:t>
            </a:r>
          </a:p>
          <a:p>
            <a:r>
              <a:rPr lang="hr-HR" sz="2000" dirty="0"/>
              <a:t>zato se 1999. godine uvode novi </a:t>
            </a:r>
            <a:r>
              <a:rPr lang="hr-HR" sz="2000" dirty="0" err="1"/>
              <a:t>predmetci</a:t>
            </a:r>
            <a:r>
              <a:rPr lang="hr-HR" sz="2000" dirty="0"/>
              <a:t> za mjerne jedinice za memoriju: </a:t>
            </a:r>
            <a:r>
              <a:rPr lang="hr-HR" sz="2000" b="1" i="1" dirty="0" err="1">
                <a:solidFill>
                  <a:srgbClr val="FF0000"/>
                </a:solidFill>
              </a:rPr>
              <a:t>kibi</a:t>
            </a:r>
            <a:r>
              <a:rPr lang="hr-HR" sz="2000" dirty="0"/>
              <a:t>, </a:t>
            </a:r>
            <a:r>
              <a:rPr lang="hr-HR" sz="2000" b="1" i="1" dirty="0" err="1">
                <a:solidFill>
                  <a:srgbClr val="FF0000"/>
                </a:solidFill>
              </a:rPr>
              <a:t>mebi</a:t>
            </a:r>
            <a:r>
              <a:rPr lang="hr-HR" sz="2000" dirty="0"/>
              <a:t>, </a:t>
            </a:r>
            <a:r>
              <a:rPr lang="hr-HR" sz="2000" b="1" i="1" dirty="0" err="1">
                <a:solidFill>
                  <a:srgbClr val="FF0000"/>
                </a:solidFill>
              </a:rPr>
              <a:t>gibi</a:t>
            </a:r>
            <a:r>
              <a:rPr lang="hr-HR" sz="2000" dirty="0"/>
              <a:t>, </a:t>
            </a:r>
            <a:r>
              <a:rPr lang="hr-HR" sz="2000" b="1" i="1" dirty="0">
                <a:solidFill>
                  <a:srgbClr val="FF0000"/>
                </a:solidFill>
              </a:rPr>
              <a:t>tebi</a:t>
            </a:r>
            <a:r>
              <a:rPr lang="hr-HR" sz="2000" dirty="0"/>
              <a:t> itd.</a:t>
            </a:r>
          </a:p>
          <a:p>
            <a:r>
              <a:rPr lang="hr-HR" sz="2000" dirty="0"/>
              <a:t>tako su sada novi nazivi:  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     </a:t>
            </a:r>
            <a:r>
              <a:rPr lang="hr-HR" b="1" dirty="0" err="1">
                <a:solidFill>
                  <a:srgbClr val="FF0000"/>
                </a:solidFill>
              </a:rPr>
              <a:t>kibibajt</a:t>
            </a:r>
            <a:r>
              <a:rPr lang="hr-HR" dirty="0"/>
              <a:t> (</a:t>
            </a:r>
            <a:r>
              <a:rPr lang="hr-HR" dirty="0" err="1"/>
              <a:t>KiB</a:t>
            </a:r>
            <a:r>
              <a:rPr lang="hr-HR" dirty="0"/>
              <a:t>), </a:t>
            </a:r>
            <a:r>
              <a:rPr lang="hr-HR" b="1" dirty="0" err="1">
                <a:solidFill>
                  <a:srgbClr val="FF0000"/>
                </a:solidFill>
              </a:rPr>
              <a:t>mebibajt</a:t>
            </a:r>
            <a:r>
              <a:rPr lang="hr-HR" dirty="0"/>
              <a:t> (</a:t>
            </a:r>
            <a:r>
              <a:rPr lang="hr-HR" dirty="0" err="1"/>
              <a:t>MiB</a:t>
            </a:r>
            <a:r>
              <a:rPr lang="hr-HR" dirty="0"/>
              <a:t>), </a:t>
            </a:r>
            <a:r>
              <a:rPr lang="hr-HR" b="1" dirty="0" err="1">
                <a:solidFill>
                  <a:srgbClr val="FF0000"/>
                </a:solidFill>
              </a:rPr>
              <a:t>gibibajt</a:t>
            </a:r>
            <a:r>
              <a:rPr lang="hr-HR" dirty="0"/>
              <a:t> (</a:t>
            </a:r>
            <a:r>
              <a:rPr lang="hr-HR" dirty="0" err="1"/>
              <a:t>GiB</a:t>
            </a:r>
            <a:r>
              <a:rPr lang="hr-HR" dirty="0"/>
              <a:t>), </a:t>
            </a:r>
            <a:r>
              <a:rPr lang="hr-HR" b="1" dirty="0" err="1">
                <a:solidFill>
                  <a:srgbClr val="FF0000"/>
                </a:solidFill>
              </a:rPr>
              <a:t>tebibajt</a:t>
            </a:r>
            <a:r>
              <a:rPr lang="hr-HR" dirty="0"/>
              <a:t> (</a:t>
            </a:r>
            <a:r>
              <a:rPr lang="hr-HR" dirty="0" err="1"/>
              <a:t>Tib</a:t>
            </a:r>
            <a:r>
              <a:rPr lang="hr-HR" dirty="0"/>
              <a:t>) itd.</a:t>
            </a:r>
          </a:p>
          <a:p>
            <a:r>
              <a:rPr lang="hr-HR" dirty="0"/>
              <a:t>po novome, 1 </a:t>
            </a:r>
            <a:r>
              <a:rPr lang="hr-HR" dirty="0" err="1"/>
              <a:t>kB</a:t>
            </a:r>
            <a:r>
              <a:rPr lang="hr-HR" dirty="0"/>
              <a:t> = 1000 B, a 1 </a:t>
            </a:r>
            <a:r>
              <a:rPr lang="hr-HR" dirty="0" err="1">
                <a:solidFill>
                  <a:srgbClr val="6489C4"/>
                </a:solidFill>
              </a:rPr>
              <a:t>K</a:t>
            </a:r>
            <a:r>
              <a:rPr lang="hr-HR" b="1" dirty="0" err="1">
                <a:solidFill>
                  <a:srgbClr val="6489C4"/>
                </a:solidFill>
              </a:rPr>
              <a:t>i</a:t>
            </a:r>
            <a:r>
              <a:rPr lang="hr-HR" dirty="0" err="1">
                <a:solidFill>
                  <a:srgbClr val="6489C4"/>
                </a:solidFill>
              </a:rPr>
              <a:t>B</a:t>
            </a:r>
            <a:r>
              <a:rPr lang="hr-HR" dirty="0">
                <a:solidFill>
                  <a:srgbClr val="6489C4"/>
                </a:solidFill>
              </a:rPr>
              <a:t> </a:t>
            </a:r>
            <a:r>
              <a:rPr lang="hr-HR" dirty="0"/>
              <a:t>= 1024 B, itd.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9938"/>
            <a:ext cx="6588224" cy="612758"/>
          </a:xfrm>
        </p:spPr>
        <p:txBody>
          <a:bodyPr/>
          <a:lstStyle/>
          <a:p>
            <a:r>
              <a:rPr lang="hr-HR" dirty="0"/>
              <a:t>Prijenos podataka i protokoli</a:t>
            </a:r>
          </a:p>
        </p:txBody>
      </p:sp>
    </p:spTree>
    <p:extLst>
      <p:ext uri="{BB962C8B-B14F-4D97-AF65-F5344CB8AC3E}">
        <p14:creationId xmlns:p14="http://schemas.microsoft.com/office/powerpoint/2010/main" val="214925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9308" y="0"/>
            <a:ext cx="8229600" cy="764704"/>
          </a:xfrm>
        </p:spPr>
        <p:txBody>
          <a:bodyPr/>
          <a:lstStyle/>
          <a:p>
            <a:r>
              <a:rPr lang="hr-HR" dirty="0"/>
              <a:t>Prijenos podataka i protokoli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9193"/>
            <a:ext cx="8004526" cy="4525963"/>
          </a:xfrm>
        </p:spPr>
      </p:pic>
      <p:sp>
        <p:nvSpPr>
          <p:cNvPr id="7" name="TekstniOkvir 6"/>
          <p:cNvSpPr txBox="1"/>
          <p:nvPr/>
        </p:nvSpPr>
        <p:spPr>
          <a:xfrm>
            <a:off x="647564" y="6335547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Oddbodz</a:t>
            </a:r>
            <a:r>
              <a:rPr lang="en-US" sz="1200" dirty="0"/>
              <a:t> - Own work, CC BY-SA 3.0, </a:t>
            </a:r>
            <a:r>
              <a:rPr lang="en-US" sz="1200" dirty="0">
                <a:hlinkClick r:id="rId3"/>
              </a:rPr>
              <a:t>https://commons.wikimedia.org/w/index.php?curid=29033823</a:t>
            </a:r>
            <a:r>
              <a:rPr lang="hr-HR" sz="1200" dirty="0"/>
              <a:t> 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251520" y="917979"/>
            <a:ext cx="6177372" cy="5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800" b="1" kern="0" dirty="0">
                <a:solidFill>
                  <a:srgbClr val="FF0000"/>
                </a:solidFill>
              </a:rPr>
              <a:t>PAKETNI PRIJENOS PODATAKA</a:t>
            </a:r>
          </a:p>
          <a:p>
            <a:pPr marL="0" indent="0">
              <a:buFontTx/>
              <a:buNone/>
            </a:pPr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305770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7166" y="0"/>
            <a:ext cx="8229600" cy="1143000"/>
          </a:xfrm>
        </p:spPr>
        <p:txBody>
          <a:bodyPr/>
          <a:lstStyle/>
          <a:p>
            <a:r>
              <a:rPr lang="hr-HR" dirty="0"/>
              <a:t>Dijeljeni mrežni resursi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/>
          <a:lstStyle/>
          <a:p>
            <a:r>
              <a:rPr lang="hr-HR" dirty="0"/>
              <a:t>U lokalnoj je mreži pristup dozvoljen samo korisnicima te mreže i to samo određenim resursima.</a:t>
            </a:r>
          </a:p>
          <a:p>
            <a:r>
              <a:rPr lang="hr-HR" dirty="0"/>
              <a:t>Svako računalo u LAN mreži ima svoju </a:t>
            </a:r>
            <a:r>
              <a:rPr lang="hr-HR" b="1" dirty="0"/>
              <a:t>javnu mapu </a:t>
            </a:r>
            <a:r>
              <a:rPr lang="hr-HR" dirty="0"/>
              <a:t>koja je vidljiva svim korisnicima te mreže, pa je lako dijeliti dokumente i koristiti mrežne resurse kao što je to npr. pisač.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38" y="3212976"/>
            <a:ext cx="5735044" cy="27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7649"/>
            <a:ext cx="8229600" cy="922114"/>
          </a:xfrm>
        </p:spPr>
        <p:txBody>
          <a:bodyPr/>
          <a:lstStyle/>
          <a:p>
            <a:r>
              <a:rPr lang="hr-HR" dirty="0"/>
              <a:t>Dijeljeni mrežni resursi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29763"/>
            <a:ext cx="8229600" cy="4525963"/>
          </a:xfrm>
        </p:spPr>
        <p:txBody>
          <a:bodyPr/>
          <a:lstStyle/>
          <a:p>
            <a:r>
              <a:rPr lang="hr-HR" dirty="0"/>
              <a:t>Da bismo zajednički </a:t>
            </a:r>
            <a:r>
              <a:rPr lang="hr-HR" b="1" dirty="0">
                <a:solidFill>
                  <a:srgbClr val="FF0000"/>
                </a:solidFill>
              </a:rPr>
              <a:t>mrežni resurs</a:t>
            </a:r>
            <a:r>
              <a:rPr lang="hr-HR" dirty="0"/>
              <a:t>, kao što je pisač ili skener, mogli koristiti u lokalnoj mreži, on mora biti instaliran na jedno računalo.</a:t>
            </a:r>
          </a:p>
          <a:p>
            <a:r>
              <a:rPr lang="hr-HR" dirty="0"/>
              <a:t>U postavkama pisača mora biti uključena opcija za </a:t>
            </a:r>
            <a:r>
              <a:rPr lang="hr-HR" b="1" dirty="0">
                <a:solidFill>
                  <a:srgbClr val="FF0000"/>
                </a:solidFill>
              </a:rPr>
              <a:t>dijeljenje</a:t>
            </a:r>
            <a:r>
              <a:rPr lang="hr-HR" dirty="0"/>
              <a:t> (engl. </a:t>
            </a:r>
            <a:r>
              <a:rPr lang="hr-HR" i="1" dirty="0" err="1"/>
              <a:t>sharing</a:t>
            </a:r>
            <a:r>
              <a:rPr lang="hr-HR" dirty="0"/>
              <a:t>) kako bi sva ostala računala iz mreže imala pristup.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/>
          <a:stretch/>
        </p:blipFill>
        <p:spPr>
          <a:xfrm>
            <a:off x="2603864" y="3573016"/>
            <a:ext cx="61029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effectLst/>
              </a:rPr>
              <a:t>1. Mrežno povezivanje</a:t>
            </a:r>
            <a:endParaRPr lang="sr-Latn-C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Računalna mreža - skup međusobno povezanih digitalnih uređaja (računala, pametnih telefona, tableta) koji međusobno komuniciraju i razmjenjuju podatke.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>
                <a:hlinkClick r:id="rId2"/>
              </a:rPr>
              <a:t>Poveznica na videozapis</a:t>
            </a:r>
            <a:endParaRPr lang="hr-HR" dirty="0"/>
          </a:p>
          <a:p>
            <a:pPr eaLnBrk="1" hangingPunct="1"/>
            <a:endParaRPr lang="sr-Latn-CS" altLang="sr-Latn-RS" dirty="0"/>
          </a:p>
        </p:txBody>
      </p:sp>
      <p:pic>
        <p:nvPicPr>
          <p:cNvPr id="4" name="Slika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 b="17500"/>
          <a:stretch/>
        </p:blipFill>
        <p:spPr bwMode="auto">
          <a:xfrm>
            <a:off x="2843808" y="3140968"/>
            <a:ext cx="2808312" cy="197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1698">
            <a:off x="171847" y="4489035"/>
            <a:ext cx="3806245" cy="22740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povezivanja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uređaji se u mrežu povezuju pomoću  </a:t>
            </a:r>
            <a:r>
              <a:rPr lang="hr-HR" b="1" dirty="0"/>
              <a:t>mrežnog kabela </a:t>
            </a:r>
            <a:r>
              <a:rPr lang="hr-HR" dirty="0"/>
              <a:t>i </a:t>
            </a:r>
            <a:r>
              <a:rPr lang="hr-HR" b="1" dirty="0"/>
              <a:t>LAN</a:t>
            </a:r>
            <a:r>
              <a:rPr lang="hr-HR" dirty="0"/>
              <a:t> </a:t>
            </a:r>
            <a:r>
              <a:rPr lang="hr-HR" b="1" dirty="0"/>
              <a:t>mrežne kartice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46805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povezivanja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ovaj način najčešće se povezuju računala u lokalnoj (LAN) mreži, kao što je to mreža računala u našoj učionici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248472" cy="26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1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povezivanja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Žičano povezivanje</a:t>
            </a:r>
          </a:p>
          <a:p>
            <a:pPr lvl="1"/>
            <a:r>
              <a:rPr lang="hr-HR" dirty="0"/>
              <a:t>Drugi način žičanog povezivanja ostvaruje se putem </a:t>
            </a:r>
            <a:r>
              <a:rPr lang="hr-HR" b="1" dirty="0"/>
              <a:t>optičkog vlakna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6984776" cy="23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Načini povezivanja uređaja u mrežu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Bežično povezivanje</a:t>
            </a:r>
          </a:p>
          <a:p>
            <a:pPr lvl="1"/>
            <a:r>
              <a:rPr lang="hr-HR" dirty="0"/>
              <a:t>Kao medij za bežično (engl. </a:t>
            </a:r>
            <a:r>
              <a:rPr lang="hr-HR" i="1" dirty="0"/>
              <a:t>wireless</a:t>
            </a:r>
            <a:r>
              <a:rPr lang="hr-HR" dirty="0"/>
              <a:t>) povezivanje uređaja koriste se radiovalovi, infracrvene zrake ili mikrovalovi</a:t>
            </a:r>
          </a:p>
        </p:txBody>
      </p:sp>
    </p:spTree>
    <p:extLst>
      <p:ext uri="{BB962C8B-B14F-4D97-AF65-F5344CB8AC3E}">
        <p14:creationId xmlns:p14="http://schemas.microsoft.com/office/powerpoint/2010/main" val="9655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Mediji za prijenos podataka i njihova svojstva - 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pročitajte sadržaj podnaslova </a:t>
            </a:r>
            <a:r>
              <a:rPr lang="hr-HR" i="1" dirty="0"/>
              <a:t>Mediji za prijenos podataka i njihova svojstva</a:t>
            </a:r>
          </a:p>
          <a:p>
            <a:pPr lvl="1"/>
            <a:r>
              <a:rPr lang="hr-HR" dirty="0"/>
              <a:t> izdvojite bitne pojmove i pomoću njih izradite umnu mapu koristeći digitalni alat bubbl.us - </a:t>
            </a:r>
            <a:r>
              <a:rPr lang="hr-HR" u="sng" dirty="0">
                <a:hlinkClick r:id="rId2"/>
              </a:rPr>
              <a:t>https://bubbl.us/</a:t>
            </a:r>
            <a:endParaRPr lang="hr-HR" u="sng" dirty="0"/>
          </a:p>
          <a:p>
            <a:pPr lvl="1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234424" cy="2990258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4139952" y="5877272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55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Alat za izradu umne mape </a:t>
            </a:r>
            <a:r>
              <a:rPr lang="hr-HR" i="1" dirty="0"/>
              <a:t>bubbl.us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120571" cy="27773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120571" cy="2777363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1691680" y="458112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zakrivljena gore 6"/>
          <p:cNvSpPr/>
          <p:nvPr/>
        </p:nvSpPr>
        <p:spPr>
          <a:xfrm>
            <a:off x="1835696" y="5085184"/>
            <a:ext cx="5184576" cy="934242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0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Uređaji za povezivanje u mrežu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Modem</a:t>
            </a:r>
          </a:p>
          <a:p>
            <a:pPr lvl="1"/>
            <a:r>
              <a:rPr lang="hr-HR" dirty="0"/>
              <a:t>ubrajamo ga u zastarjelu tehnologiju povezivanja na internet putem telefonske linije</a:t>
            </a:r>
          </a:p>
          <a:p>
            <a:pPr lvl="1"/>
            <a:r>
              <a:rPr lang="hr-HR" dirty="0"/>
              <a:t>modem je bio potreban da analogni signal modulira (pretvori) u digitalni kako bi ga računalo moglo pročitati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5256584" cy="1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7.r špranca</Template>
  <TotalTime>104</TotalTime>
  <Words>664</Words>
  <Application>Microsoft Office PowerPoint</Application>
  <PresentationFormat>Prikaz na zaslonu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Arial</vt:lpstr>
      <vt:lpstr>Office tema</vt:lpstr>
      <vt:lpstr>Mrežna komunikacija</vt:lpstr>
      <vt:lpstr>1. Mrežno povezivanje</vt:lpstr>
      <vt:lpstr>Načini povezivanja uređaja u mrežu</vt:lpstr>
      <vt:lpstr>Načini povezivanja uređaja u mrežu</vt:lpstr>
      <vt:lpstr>Načini povezivanja uređaja u mrežu</vt:lpstr>
      <vt:lpstr>Načini povezivanja uređaja u mrežu</vt:lpstr>
      <vt:lpstr>Mediji za prijenos podataka i njihova svojstva - zadatak</vt:lpstr>
      <vt:lpstr>Alat za izradu umne mape bubbl.us</vt:lpstr>
      <vt:lpstr>Uređaji za povezivanje u mrežu</vt:lpstr>
      <vt:lpstr>Uređaji za povezivanje u mrežu</vt:lpstr>
      <vt:lpstr>Uređaji za povezivanje u mrežu</vt:lpstr>
      <vt:lpstr>Uređaji za povezivanje u mrežu</vt:lpstr>
      <vt:lpstr>Uređaji za povezivanje u mrežu</vt:lpstr>
      <vt:lpstr>Prijenos podataka i protokoli</vt:lpstr>
      <vt:lpstr>Prijenos podataka i protokoli</vt:lpstr>
      <vt:lpstr>Prijenos podataka i protokoli</vt:lpstr>
      <vt:lpstr>Dijeljeni mrežni resursi</vt:lpstr>
      <vt:lpstr>Dijeljeni mrežni resursi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Mrežna komunikacija</dc:title>
  <dc:creator>Dalia Kager</dc:creator>
  <cp:lastModifiedBy>Sabina Curić</cp:lastModifiedBy>
  <cp:revision>33</cp:revision>
  <dcterms:created xsi:type="dcterms:W3CDTF">2018-09-13T19:17:33Z</dcterms:created>
  <dcterms:modified xsi:type="dcterms:W3CDTF">2020-09-18T01:07:45Z</dcterms:modified>
</cp:coreProperties>
</file>