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2FD"/>
    <a:srgbClr val="6489C4"/>
    <a:srgbClr val="4A75BA"/>
    <a:srgbClr val="36588E"/>
    <a:srgbClr val="405268"/>
    <a:srgbClr val="014BB7"/>
    <a:srgbClr val="C80000"/>
    <a:srgbClr val="2E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>
      <p:cViewPr varScale="1">
        <p:scale>
          <a:sx n="111" d="100"/>
          <a:sy n="111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C3AF84-8FDA-4DAC-A17B-05A42A6C9E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6952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:\Inf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>
            <a:gsLst>
              <a:gs pos="0">
                <a:srgbClr val="6489C4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pic>
        <p:nvPicPr>
          <p:cNvPr id="7" name="Picture 9" descr="DZ kru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988300" cy="1470025"/>
          </a:xfrm>
        </p:spPr>
        <p:txBody>
          <a:bodyPr/>
          <a:lstStyle>
            <a:lvl1pPr>
              <a:defRPr sz="4400">
                <a:solidFill>
                  <a:srgbClr val="014BB7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7BD2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1B216-433A-49BE-98C4-4E7D076A6245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8FF45E0-06FD-4280-950F-1342B0BF6341}"/>
              </a:ext>
            </a:extLst>
          </p:cNvPr>
          <p:cNvSpPr txBox="1"/>
          <p:nvPr userDrawn="1"/>
        </p:nvSpPr>
        <p:spPr>
          <a:xfrm>
            <a:off x="2840702" y="1193235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SysPrint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DDE84DC-EECF-4BBC-9C6E-CE76F593AD67}"/>
              </a:ext>
            </a:extLst>
          </p:cNvPr>
          <p:cNvSpPr txBox="1"/>
          <p:nvPr userDrawn="1"/>
        </p:nvSpPr>
        <p:spPr>
          <a:xfrm>
            <a:off x="5454465" y="1116291"/>
            <a:ext cx="1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udzbenik.</a:t>
            </a:r>
            <a:r>
              <a:rPr lang="hr-HR" sz="105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hr</a:t>
            </a:r>
            <a:endParaRPr lang="hr-HR" sz="1100" dirty="0">
              <a:solidFill>
                <a:schemeClr val="bg1"/>
              </a:solidFill>
              <a:latin typeface="Adobe Garamond Pro Bold" panose="020207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4377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2F5C7-6133-48C0-80A6-1166BB05DDD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368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9EB75-B543-45C0-81DA-B82BF9B809C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5093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34181-ABCE-4256-B168-300D74740B6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8389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718CF-DDBC-4E28-8510-3D1630BEA56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898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6D30A-2527-4DF6-94B7-4ADD2654493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66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64AC-56EC-49E8-9738-EE8E571E555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231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65C4E-BF4E-4FC8-82EE-A7BB30DEE74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5056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CAA9D-4F8B-4AB3-904C-494EF1FBF74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201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73CE6-7D12-42D4-9B35-BA909C0DD27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2925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85D01-2AC2-4C56-94DE-886DDA250E2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03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BD2FD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25D5AC-E2AD-44E2-89CB-D1D105DFBB88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BBF30FB-4885-4918-95A2-DE840896931E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bing.com/images/search?view=detailV2&amp;ccid=b1ofQoCj&amp;id=2EAA0134BC7AD46C7772DE17AE88A99A78669370&amp;thid=OIP.b1ofQoCjt9Bn-_sEx_33FAHaFO&amp;mediaurl=https://cdn.pixabay.com/photo/2014/04/18/10/08/blog-327070_640.jpg&amp;exph=452&amp;expw=640&amp;q=BLOG&amp;simid=608029653526841118&amp;selectedIndex=5&amp;qft=+filterui:license-L1" TargetMode="External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1. </a:t>
            </a:r>
            <a:r>
              <a:rPr lang="hr-HR" dirty="0">
                <a:effectLst/>
              </a:rPr>
              <a:t>Mrežna komunikacija</a:t>
            </a:r>
            <a:endParaRPr lang="hr-HR" dirty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4213" y="3975100"/>
            <a:ext cx="7988300" cy="1470025"/>
          </a:xfrm>
        </p:spPr>
        <p:txBody>
          <a:bodyPr/>
          <a:lstStyle/>
          <a:p>
            <a:pPr>
              <a:defRPr/>
            </a:pPr>
            <a:r>
              <a:rPr lang="hr-HR" dirty="0">
                <a:effectLst/>
              </a:rPr>
              <a:t>Dijeljenje informacija na mreži</a:t>
            </a:r>
            <a:endParaRPr lang="hr-HR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Servisi i usluge za </a:t>
            </a:r>
            <a:r>
              <a:rPr lang="sr-Latn-CS" dirty="0" err="1"/>
              <a:t>dijeljenje</a:t>
            </a:r>
            <a:r>
              <a:rPr lang="sr-Latn-CS" dirty="0"/>
              <a:t> informacija</a:t>
            </a:r>
            <a:endParaRPr lang="sr-Latn-CS" dirty="0" smtClean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6663">
            <a:off x="1187624" y="1691679"/>
            <a:ext cx="1296144" cy="1344741"/>
          </a:xfrm>
          <a:prstGeom prst="rect">
            <a:avLst/>
          </a:prstGeom>
        </p:spPr>
      </p:pic>
      <p:sp>
        <p:nvSpPr>
          <p:cNvPr id="2" name="AutoShape 5" descr="Image result for BLO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15616" y="548680"/>
            <a:ext cx="21526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077">
            <a:off x="3491880" y="1844824"/>
            <a:ext cx="1824501" cy="1288554"/>
          </a:xfrm>
          <a:prstGeom prst="rect">
            <a:avLst/>
          </a:prstGeom>
        </p:spPr>
      </p:pic>
      <p:pic>
        <p:nvPicPr>
          <p:cNvPr id="7" name="Slika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3107532" cy="26079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t="6699" r="56375" b="22960"/>
          <a:stretch/>
        </p:blipFill>
        <p:spPr>
          <a:xfrm>
            <a:off x="1547664" y="3861048"/>
            <a:ext cx="1924433" cy="17033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693">
            <a:off x="6733752" y="1530199"/>
            <a:ext cx="1955118" cy="2132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 nedostatci dijeljenja 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Svaka poruka koju pošaljemo, komentar koji napišemo, slika koju objavimo na mreži jednako kao i videozapis, ili bilo koja informacija koju o nama objavi netko drugi, jednako kao i svaka stranica na kojoj ostavljamo korisničke podatke čine naš </a:t>
            </a:r>
            <a:r>
              <a:rPr lang="hr-HR" b="1"/>
              <a:t>digitalni </a:t>
            </a:r>
            <a:r>
              <a:rPr lang="hr-HR" b="1" smtClean="0"/>
              <a:t>trag.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1048"/>
            <a:ext cx="2217018" cy="27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3240360" cy="320140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 nedostatci dijeljenja 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Govor mržnje </a:t>
            </a:r>
            <a:r>
              <a:rPr lang="hr-HR" dirty="0" smtClean="0"/>
              <a:t>- ruganje, omalovažavanje, objavljivanje neumjesnih komentara o pojedinoj osobi, nedozvoljeno objavljivanje nečijih fotografija, stvaranje grupa koje ismijavaju neku osobu na temelju nacionalnosti, izgleda, rase ili vjerske opredijeljenosti i sl.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054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Cyberbullying</a:t>
            </a:r>
            <a:r>
              <a:rPr lang="hr-HR" dirty="0"/>
              <a:t> – virtualno zlostavljanje koje uključuje </a:t>
            </a:r>
            <a:r>
              <a:rPr lang="hr-HR" dirty="0" smtClean="0"/>
              <a:t>poticanje grupa </a:t>
            </a:r>
            <a:r>
              <a:rPr lang="hr-HR" dirty="0"/>
              <a:t>mržnje, napade na privatnost, vrijeđanje, nesavjestan </a:t>
            </a:r>
            <a:r>
              <a:rPr lang="hr-HR" dirty="0" smtClean="0"/>
              <a:t>pristup štetnim </a:t>
            </a:r>
            <a:r>
              <a:rPr lang="hr-HR" dirty="0"/>
              <a:t>sadržajima, širenje nasilnih i uvredljivih komentara, </a:t>
            </a:r>
            <a:r>
              <a:rPr lang="hr-HR" dirty="0" smtClean="0"/>
              <a:t>slanje zlobnih</a:t>
            </a:r>
            <a:r>
              <a:rPr lang="hr-HR" dirty="0"/>
              <a:t>, katkad i prijetećih poruka, kreiranje sadržaja kojima se </a:t>
            </a:r>
            <a:r>
              <a:rPr lang="hr-HR" dirty="0" smtClean="0"/>
              <a:t>izruguje vršnjacima</a:t>
            </a:r>
            <a:r>
              <a:rPr lang="hr-HR" dirty="0"/>
              <a:t>.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 nedostatci dijeljenja informacija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3501008"/>
            <a:ext cx="5148064" cy="35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Pravila lijepog ponašanja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 </a:t>
            </a:r>
            <a:r>
              <a:rPr lang="hr-HR" dirty="0"/>
              <a:t>viči – poruke pisane ISKLJUČIVO VELIKIM SLOVIMA SMATRAJU SE VIKANJEM, a to je nepristojno.</a:t>
            </a:r>
          </a:p>
          <a:p>
            <a:r>
              <a:rPr lang="hr-HR" dirty="0" smtClean="0"/>
              <a:t>Prije </a:t>
            </a:r>
            <a:r>
              <a:rPr lang="hr-HR" dirty="0"/>
              <a:t>slanja informacija zapitaj se jesu li informacije koje šalješ </a:t>
            </a:r>
            <a:r>
              <a:rPr lang="hr-HR" dirty="0" smtClean="0"/>
              <a:t>istinite i </a:t>
            </a:r>
            <a:r>
              <a:rPr lang="hr-HR" dirty="0"/>
              <a:t>korisne.</a:t>
            </a:r>
          </a:p>
          <a:p>
            <a:r>
              <a:rPr lang="hr-HR" dirty="0" smtClean="0"/>
              <a:t>Na </a:t>
            </a:r>
            <a:r>
              <a:rPr lang="hr-HR" dirty="0"/>
              <a:t>tuđim stranicama i blogovima ponašaj se pristojno i nastoj </a:t>
            </a:r>
            <a:r>
              <a:rPr lang="hr-HR" dirty="0" smtClean="0"/>
              <a:t>ostaviti uljudne </a:t>
            </a:r>
            <a:r>
              <a:rPr lang="hr-HR" dirty="0"/>
              <a:t>komentare – s druge strane računala su stvarni ljudi.</a:t>
            </a:r>
          </a:p>
          <a:p>
            <a:r>
              <a:rPr lang="pl-PL" dirty="0" smtClean="0"/>
              <a:t>Čuvaj </a:t>
            </a:r>
            <a:r>
              <a:rPr lang="pl-PL" dirty="0"/>
              <a:t>svoje osobne  podatke i osobne podatke svojih </a:t>
            </a:r>
            <a:r>
              <a:rPr lang="pl-PL" dirty="0" smtClean="0"/>
              <a:t>prijatelja, </a:t>
            </a:r>
            <a:r>
              <a:rPr lang="hr-HR" dirty="0" smtClean="0"/>
              <a:t>roditelja </a:t>
            </a:r>
            <a:r>
              <a:rPr lang="hr-HR" dirty="0"/>
              <a:t>– nemaju svi na internetu dobre namjere.</a:t>
            </a:r>
          </a:p>
          <a:p>
            <a:r>
              <a:rPr lang="hr-HR" dirty="0" smtClean="0"/>
              <a:t>-Poštuj </a:t>
            </a:r>
            <a:r>
              <a:rPr lang="hr-HR" dirty="0"/>
              <a:t>pravila i zakone – sve što je protuzakonito u stvarnom životu, protuzakonito je i na internetu.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183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Pravila lijepog ponašanja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Koristi </a:t>
            </a:r>
            <a:r>
              <a:rPr lang="hr-HR" dirty="0" err="1" smtClean="0"/>
              <a:t>emotikone</a:t>
            </a:r>
            <a:r>
              <a:rPr lang="hr-HR" dirty="0" smtClean="0"/>
              <a:t>                  za izražavanje raspoloženja – u porukama se ne čuje ton tvog glasa i poruke se često mogu krivo protumačiti.</a:t>
            </a:r>
          </a:p>
          <a:p>
            <a:r>
              <a:rPr lang="hr-HR" dirty="0" smtClean="0"/>
              <a:t>Poštuj tuđu privatnost.</a:t>
            </a:r>
          </a:p>
          <a:p>
            <a:r>
              <a:rPr lang="pl-PL" dirty="0" smtClean="0"/>
              <a:t>Ne objavljuj fotografije svojih prijatelja ako prethodno za to </a:t>
            </a:r>
            <a:r>
              <a:rPr lang="hr-HR" dirty="0" smtClean="0"/>
              <a:t>nemaš njihovu suglasnost.</a:t>
            </a:r>
          </a:p>
          <a:p>
            <a:r>
              <a:rPr lang="hr-HR" dirty="0" smtClean="0"/>
              <a:t>Ništa ne objavljuj dok si ljut/ljuta – poslana poruka ne može se poništiti, a objava trajno obrisati.</a:t>
            </a:r>
          </a:p>
          <a:p>
            <a:r>
              <a:rPr lang="hr-HR" dirty="0" smtClean="0"/>
              <a:t>Poštuj autorska prava: ne kradi – navedi izvor preuzete slike ili prepisanog teksta.</a:t>
            </a:r>
          </a:p>
          <a:p>
            <a:r>
              <a:rPr lang="nn-NO" dirty="0" smtClean="0"/>
              <a:t>Ne šalji reklamne poruke, lančana pisma i neprimjerene sadržaje.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5278" r="25194" b="15278"/>
          <a:stretch/>
        </p:blipFill>
        <p:spPr>
          <a:xfrm>
            <a:off x="3347864" y="1600199"/>
            <a:ext cx="416996" cy="4266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16823" r="25189" b="15885"/>
          <a:stretch/>
        </p:blipFill>
        <p:spPr>
          <a:xfrm>
            <a:off x="3764860" y="1582286"/>
            <a:ext cx="435093" cy="4284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t="15710" r="26042" b="16962"/>
          <a:stretch/>
        </p:blipFill>
        <p:spPr>
          <a:xfrm>
            <a:off x="4220554" y="1590389"/>
            <a:ext cx="428400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7.r špranca</Template>
  <TotalTime>28</TotalTime>
  <Words>340</Words>
  <Application>Microsoft Office PowerPoint</Application>
  <PresentationFormat>Prikaz na zaslonu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Adobe Garamond Pro Bold</vt:lpstr>
      <vt:lpstr>Arial</vt:lpstr>
      <vt:lpstr>Impact</vt:lpstr>
      <vt:lpstr>Office tema</vt:lpstr>
      <vt:lpstr>Dijeljenje informacija na mreži</vt:lpstr>
      <vt:lpstr>Servisi i usluge za dijeljenje informacija</vt:lpstr>
      <vt:lpstr>Prednosti i nedostatci dijeljenja informacija</vt:lpstr>
      <vt:lpstr>Prednosti i nedostatci dijeljenja informacija</vt:lpstr>
      <vt:lpstr>Prednosti i nedostatci dijeljenja informacija</vt:lpstr>
      <vt:lpstr>Pravila lijepog ponašanja na internetu</vt:lpstr>
      <vt:lpstr>Pravila lijepog ponašanja na internetu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Dijeljenje informacija na mreži</dc:title>
  <dc:creator>Dalia Kager</dc:creator>
  <cp:lastModifiedBy>Vinkos</cp:lastModifiedBy>
  <cp:revision>12</cp:revision>
  <dcterms:created xsi:type="dcterms:W3CDTF">2018-09-13T20:15:14Z</dcterms:created>
  <dcterms:modified xsi:type="dcterms:W3CDTF">2020-09-08T16:08:03Z</dcterms:modified>
</cp:coreProperties>
</file>