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65600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65600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320148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320148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320148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504000" y="565560"/>
            <a:ext cx="907164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571200" y="165600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638040" y="165600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04000" y="320148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571200" y="320148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638040" y="3201480"/>
            <a:ext cx="292068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565560"/>
            <a:ext cx="907164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104800"/>
            <a:ext cx="10080000" cy="5810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rIns="0" tIns="0" bIns="0" anchor="ctr">
            <a:noAutofit/>
          </a:bodyPr>
          <a:p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Kliknite za uređivanje formata teksta naslova</a:t>
            </a:r>
            <a:endParaRPr b="0" lang="hr-H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rIns="0" tIns="0" bIns="0">
            <a:normAutofit fontScale="36000"/>
          </a:bodyPr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Kliknite za uređivanje formata teksta strukture</a:t>
            </a:r>
            <a:endParaRPr b="0" lang="hr-HR" sz="2400" spc="-1" strike="noStrike"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100" spc="-1" strike="noStrike">
                <a:latin typeface="Arial"/>
              </a:rPr>
              <a:t>Druga razina strukture</a:t>
            </a:r>
            <a:endParaRPr b="0" lang="hr-HR" sz="2100" spc="-1" strike="noStrike">
              <a:latin typeface="Arial"/>
            </a:endParaRPr>
          </a:p>
          <a:p>
            <a:pPr lvl="2" marL="1296000" indent="-28800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800" spc="-1" strike="noStrike">
                <a:latin typeface="Arial"/>
              </a:rPr>
              <a:t>Treća razina strukture</a:t>
            </a:r>
            <a:endParaRPr b="0" lang="hr-HR" sz="1800" spc="-1" strike="noStrike">
              <a:latin typeface="Arial"/>
            </a:endParaRPr>
          </a:p>
          <a:p>
            <a:pPr lvl="3" marL="1728000" indent="-216000">
              <a:spcAft>
                <a:spcPts val="422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1500" spc="-1" strike="noStrike">
                <a:latin typeface="Arial"/>
              </a:rPr>
              <a:t>Četvrta razina strukture</a:t>
            </a:r>
            <a:endParaRPr b="0" lang="hr-HR" sz="1500" spc="-1" strike="noStrike">
              <a:latin typeface="Arial"/>
            </a:endParaRPr>
          </a:p>
          <a:p>
            <a:pPr lvl="4" marL="2160000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500" spc="-1" strike="noStrike">
                <a:latin typeface="Arial"/>
              </a:rPr>
              <a:t>Peta razina strukture</a:t>
            </a:r>
            <a:endParaRPr b="0" lang="hr-HR" sz="1500" spc="-1" strike="noStrike">
              <a:latin typeface="Arial"/>
            </a:endParaRPr>
          </a:p>
          <a:p>
            <a:pPr lvl="5" marL="2592000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500" spc="-1" strike="noStrike">
                <a:latin typeface="Arial"/>
              </a:rPr>
              <a:t>Šesta razina strukture</a:t>
            </a:r>
            <a:endParaRPr b="0" lang="hr-HR" sz="1500" spc="-1" strike="noStrike">
              <a:latin typeface="Arial"/>
            </a:endParaRPr>
          </a:p>
          <a:p>
            <a:pPr lvl="6" marL="3024000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1500" spc="-1" strike="noStrike">
                <a:latin typeface="Arial"/>
              </a:rPr>
              <a:t>Sedma razina strukture</a:t>
            </a:r>
            <a:endParaRPr b="0" lang="hr-HR" sz="15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728000" y="5284080"/>
            <a:ext cx="234828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hr-HR" sz="1400" spc="-1" strike="noStrike">
                <a:solidFill>
                  <a:srgbClr val="ffffff"/>
                </a:solidFill>
                <a:latin typeface="Arial"/>
              </a:rPr>
              <a:t>&lt;datum/vrijeme&gt;</a:t>
            </a:r>
            <a:endParaRPr b="0" lang="hr-H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4221000" y="5271840"/>
            <a:ext cx="319500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hr-HR" sz="1400" spc="-1" strike="noStrike">
                <a:solidFill>
                  <a:srgbClr val="ffffff"/>
                </a:solidFill>
                <a:latin typeface="Arial"/>
              </a:rPr>
              <a:t>&lt;podnožje&gt;</a:t>
            </a:r>
            <a:endParaRPr b="0" lang="hr-H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632000" y="5271840"/>
            <a:ext cx="2348280" cy="390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ECF8855A-4438-4E80-9C1F-F7F5AD430A71}" type="slidenum">
              <a:rPr b="0" lang="hr-HR" sz="1400" spc="-1" strike="noStrike">
                <a:solidFill>
                  <a:srgbClr val="ffffff"/>
                </a:solidFill>
                <a:latin typeface="Arial"/>
              </a:rPr>
              <a:t>&lt;broj-slajda&gt;</a:t>
            </a:fld>
            <a:endParaRPr b="0" lang="hr-HR" sz="1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80000" cy="3240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6120" y="0"/>
            <a:ext cx="10080000" cy="324000"/>
          </a:xfrm>
          <a:prstGeom prst="rect">
            <a:avLst/>
          </a:prstGeom>
          <a:ln>
            <a:noFill/>
          </a:ln>
        </p:spPr>
      </p:pic>
      <p:pic>
        <p:nvPicPr>
          <p:cNvPr id="44" name="" descr=""/>
          <p:cNvPicPr/>
          <p:nvPr/>
        </p:nvPicPr>
        <p:blipFill>
          <a:blip r:embed="rId3"/>
          <a:stretch/>
        </p:blipFill>
        <p:spPr>
          <a:xfrm>
            <a:off x="6120" y="5357160"/>
            <a:ext cx="10080000" cy="324000"/>
          </a:xfrm>
          <a:prstGeom prst="rect">
            <a:avLst/>
          </a:prstGeom>
          <a:ln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hr-HR" sz="4400" spc="-1" strike="noStrike">
                <a:solidFill>
                  <a:srgbClr val="c7243a"/>
                </a:solidFill>
                <a:latin typeface="Arial"/>
              </a:rPr>
              <a:t>Kliknite za uređivanje formata teksta naslova</a:t>
            </a:r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formata teksta strukture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strukture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strukture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strukture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strukture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strukture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strukture</a:t>
            </a:r>
            <a:endParaRPr b="0" lang="hr-HR" sz="20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1008000" y="5400720"/>
            <a:ext cx="2240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hr-HR" sz="1400" spc="-1" strike="noStrike">
                <a:latin typeface="Arial"/>
              </a:rPr>
              <a:t>&lt;datum/vrijeme&gt;</a:t>
            </a:r>
            <a:endParaRPr b="0" lang="hr-HR" sz="1400" spc="-1" strike="noStrike">
              <a:latin typeface="Arial"/>
            </a:endParaRPr>
          </a:p>
        </p:txBody>
      </p:sp>
      <p:sp>
        <p:nvSpPr>
          <p:cNvPr id="48" name="TextShape 4"/>
          <p:cNvSpPr txBox="1"/>
          <p:nvPr/>
        </p:nvSpPr>
        <p:spPr>
          <a:xfrm>
            <a:off x="1728360" y="540036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r>
              <a:rPr b="0" lang="hr-HR" sz="1400" spc="-1" strike="noStrike">
                <a:solidFill>
                  <a:srgbClr val="ffffff"/>
                </a:solidFill>
                <a:latin typeface="Arial"/>
              </a:rPr>
              <a:t>&lt;datum/vrijeme&gt;</a:t>
            </a:r>
            <a:endParaRPr b="0" lang="hr-HR" sz="1400" spc="-1" strike="noStrike">
              <a:latin typeface="Arial"/>
            </a:endParaRPr>
          </a:p>
        </p:txBody>
      </p:sp>
      <p:sp>
        <p:nvSpPr>
          <p:cNvPr id="49" name="TextShape 5"/>
          <p:cNvSpPr txBox="1"/>
          <p:nvPr/>
        </p:nvSpPr>
        <p:spPr>
          <a:xfrm>
            <a:off x="4221360" y="5400360"/>
            <a:ext cx="3195000" cy="390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/>
            <a:r>
              <a:rPr b="0" lang="hr-HR" sz="1400" spc="-1" strike="noStrike">
                <a:solidFill>
                  <a:srgbClr val="ffffff"/>
                </a:solidFill>
                <a:latin typeface="Arial"/>
              </a:rPr>
              <a:t>&lt;podnožje&gt;</a:t>
            </a:r>
            <a:endParaRPr b="0" lang="hr-HR" sz="1400" spc="-1" strike="noStrike">
              <a:latin typeface="Arial"/>
            </a:endParaRPr>
          </a:p>
        </p:txBody>
      </p:sp>
      <p:sp>
        <p:nvSpPr>
          <p:cNvPr id="50" name="TextShape 6"/>
          <p:cNvSpPr txBox="1"/>
          <p:nvPr/>
        </p:nvSpPr>
        <p:spPr>
          <a:xfrm>
            <a:off x="7659720" y="540036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/>
            <a:fld id="{F1FC2E90-1FA1-43CE-A141-8F5B6685BAC2}" type="slidenum">
              <a:rPr b="0" lang="hr-HR" sz="1400" spc="-1" strike="noStrike">
                <a:solidFill>
                  <a:srgbClr val="ffffff"/>
                </a:solidFill>
                <a:latin typeface="Arial"/>
              </a:rPr>
              <a:t>&lt;broj-slajda&gt;</a:t>
            </a:fld>
            <a:endParaRPr b="0" lang="hr-HR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edutorij.carnet.hr/" TargetMode="External"/><Relationship Id="rId2" Type="http://schemas.openxmlformats.org/officeDocument/2006/relationships/hyperlink" Target="mailto:AAI@edu.hr" TargetMode="External"/><Relationship Id="rId3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360" y="896400"/>
            <a:ext cx="9071640" cy="368532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hr-HR" sz="3200" spc="-1" strike="noStrike">
                <a:solidFill>
                  <a:srgbClr val="ffffff"/>
                </a:solidFill>
                <a:latin typeface="Arial"/>
              </a:rPr>
              <a:t>Udžbenik i radna bilježnica – obvezni za nastavu informatike</a:t>
            </a:r>
            <a:br/>
            <a:r>
              <a:rPr b="0" lang="hr-HR" sz="3200" spc="-1" strike="noStrike">
                <a:solidFill>
                  <a:srgbClr val="ffffff"/>
                </a:solidFill>
                <a:latin typeface="Arial"/>
              </a:rPr>
              <a:t>Radnu bilježnicu treba kupiti, a udžbenik se dobije u školi.</a:t>
            </a:r>
            <a:br/>
            <a:br/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Naziv:    Informatika 8</a:t>
            </a:r>
            <a:br/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Izdavač: Profil - Klet</a:t>
            </a:r>
            <a:endParaRPr b="0" lang="hr-H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graphicFrame>
        <p:nvGraphicFramePr>
          <p:cNvPr id="109" name="Table 2"/>
          <p:cNvGraphicFramePr/>
          <p:nvPr/>
        </p:nvGraphicFramePr>
        <p:xfrm>
          <a:off x="504000" y="1656000"/>
          <a:ext cx="9071280" cy="3167640"/>
        </p:xfrm>
        <a:graphic>
          <a:graphicData uri="http://schemas.openxmlformats.org/drawingml/2006/table">
            <a:tbl>
              <a:tblPr/>
              <a:tblGrid>
                <a:gridCol w="1814040"/>
                <a:gridCol w="1814040"/>
                <a:gridCol w="1814040"/>
                <a:gridCol w="1814040"/>
                <a:gridCol w="1815480"/>
              </a:tblGrid>
              <a:tr h="52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52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52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52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52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52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1152000" y="2160000"/>
            <a:ext cx="2736000" cy="2160000"/>
          </a:xfrm>
          <a:custGeom>
            <a:avLst/>
            <a:gdLst/>
            <a:ahLst/>
            <a:rect l="0" t="0" r="r" b="b"/>
            <a:pathLst>
              <a:path w="7601" h="6002">
                <a:moveTo>
                  <a:pt x="0" y="0"/>
                </a:moveTo>
                <a:lnTo>
                  <a:pt x="5700" y="0"/>
                </a:lnTo>
                <a:lnTo>
                  <a:pt x="7600" y="3000"/>
                </a:lnTo>
                <a:lnTo>
                  <a:pt x="5700" y="6001"/>
                </a:lnTo>
                <a:lnTo>
                  <a:pt x="0" y="6001"/>
                </a:lnTo>
                <a:lnTo>
                  <a:pt x="0" y="0"/>
                </a:lnTo>
              </a:path>
            </a:pathLst>
          </a:custGeom>
          <a:solidFill>
            <a:srgbClr val="c7243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CustomShape 3"/>
          <p:cNvSpPr/>
          <p:nvPr/>
        </p:nvSpPr>
        <p:spPr>
          <a:xfrm>
            <a:off x="3672000" y="2160000"/>
            <a:ext cx="2808000" cy="2160000"/>
          </a:xfrm>
          <a:custGeom>
            <a:avLst/>
            <a:gdLst/>
            <a:ahLst/>
            <a:rect l="0" t="0" r="r" b="b"/>
            <a:pathLst>
              <a:path w="7802" h="6002">
                <a:moveTo>
                  <a:pt x="0" y="0"/>
                </a:moveTo>
                <a:lnTo>
                  <a:pt x="5850" y="0"/>
                </a:lnTo>
                <a:lnTo>
                  <a:pt x="7801" y="3000"/>
                </a:lnTo>
                <a:lnTo>
                  <a:pt x="5850" y="6001"/>
                </a:lnTo>
                <a:lnTo>
                  <a:pt x="0" y="6001"/>
                </a:lnTo>
                <a:lnTo>
                  <a:pt x="1950" y="3000"/>
                </a:lnTo>
                <a:lnTo>
                  <a:pt x="0" y="0"/>
                </a:lnTo>
              </a:path>
            </a:pathLst>
          </a:custGeom>
          <a:solidFill>
            <a:srgbClr val="edad0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4"/>
          <p:cNvSpPr/>
          <p:nvPr/>
        </p:nvSpPr>
        <p:spPr>
          <a:xfrm>
            <a:off x="6229440" y="2160000"/>
            <a:ext cx="2808000" cy="2160000"/>
          </a:xfrm>
          <a:custGeom>
            <a:avLst/>
            <a:gdLst/>
            <a:ahLst/>
            <a:rect l="0" t="0" r="r" b="b"/>
            <a:pathLst>
              <a:path w="7802" h="6002">
                <a:moveTo>
                  <a:pt x="0" y="0"/>
                </a:moveTo>
                <a:lnTo>
                  <a:pt x="5850" y="0"/>
                </a:lnTo>
                <a:lnTo>
                  <a:pt x="7801" y="3000"/>
                </a:lnTo>
                <a:lnTo>
                  <a:pt x="5850" y="6001"/>
                </a:lnTo>
                <a:lnTo>
                  <a:pt x="0" y="6001"/>
                </a:lnTo>
                <a:lnTo>
                  <a:pt x="1950" y="3000"/>
                </a:lnTo>
                <a:lnTo>
                  <a:pt x="0" y="0"/>
                </a:lnTo>
              </a:path>
            </a:pathLst>
          </a:custGeom>
          <a:solidFill>
            <a:srgbClr val="009f8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7920" y="648000"/>
            <a:ext cx="9071640" cy="2736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             </a:t>
            </a:r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Servisi i postupci za         </a:t>
            </a:r>
            <a:br/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      objavljivanje digitalnih sadržaja</a:t>
            </a:r>
            <a:endParaRPr b="0" lang="hr-H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3816000" y="3600000"/>
            <a:ext cx="5255640" cy="129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spAutoFit/>
          </a:bodyPr>
          <a:p>
            <a:pPr algn="ctr"/>
            <a:r>
              <a:rPr b="0" lang="hr-HR" sz="3200" spc="-1" strike="noStrike">
                <a:latin typeface="Arial"/>
              </a:rPr>
              <a:t>Informatika, 8.r.</a:t>
            </a:r>
            <a:endParaRPr b="0" lang="hr-HR" sz="3200" spc="-1" strike="noStrike">
              <a:latin typeface="Arial"/>
            </a:endParaRPr>
          </a:p>
          <a:p>
            <a:pPr algn="ctr"/>
            <a:r>
              <a:rPr b="0" lang="hr-HR" sz="3200" spc="-1" strike="noStrike">
                <a:latin typeface="Arial"/>
              </a:rPr>
              <a:t>Udžbenik, str. 100</a:t>
            </a:r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0" y="648000"/>
            <a:ext cx="9071640" cy="2736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rIns="0" tIns="0" bIns="0" anchor="ctr">
            <a:spAutoFit/>
          </a:bodyPr>
          <a:p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Domena:</a:t>
            </a:r>
            <a:br/>
            <a:r>
              <a:rPr b="0" lang="hr-HR" sz="4400" spc="-1" strike="noStrike">
                <a:solidFill>
                  <a:srgbClr val="ffffff"/>
                </a:solidFill>
                <a:latin typeface="Arial"/>
              </a:rPr>
              <a:t>DIGITALNA PISMENOST I KOMUNIKACIJA</a:t>
            </a:r>
            <a:endParaRPr b="0" lang="hr-H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816000" y="3600000"/>
            <a:ext cx="5255640" cy="129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hr-H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72000" y="413640"/>
            <a:ext cx="9936000" cy="1250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0" lang="hr-HR" sz="4400" spc="-1" strike="noStrike">
                <a:solidFill>
                  <a:srgbClr val="c7243a"/>
                </a:solidFill>
                <a:latin typeface="Arial"/>
              </a:rPr>
              <a:t>Servisi otvorenih obrazovnih sadržaja</a:t>
            </a:r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504000" y="1656000"/>
            <a:ext cx="9071640" cy="352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Otvoreni obrazovni sadržaji (eng. Open Educational Resources – OER) naziv je koji se upotrebljava za sadržaje koji su dostupni svima, a prava korištenja postavljena su da ih se bez ograničenja može koristiti, mijenjati i ponovo objaviti.</a:t>
            </a:r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0" lang="hr-HR" sz="4400" spc="-1" strike="noStrike">
                <a:solidFill>
                  <a:srgbClr val="c7243a"/>
                </a:solidFill>
                <a:latin typeface="Arial"/>
              </a:rPr>
              <a:t>ZAPIŠITE:</a:t>
            </a:r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3000"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hr-HR" sz="3600" spc="-1" strike="noStrike" u="sng">
                <a:uFillTx/>
                <a:latin typeface="Arial"/>
              </a:rPr>
              <a:t>Servisi otvorenih obrazovnih sadržaja</a:t>
            </a:r>
            <a:endParaRPr b="1" lang="hr-HR" sz="3600" spc="-1" strike="noStrike" u="sng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600" spc="-1" strike="noStrike">
                <a:latin typeface="Arial"/>
              </a:rPr>
              <a:t>Otvoreni obrazovni sadržaji </a:t>
            </a:r>
            <a:r>
              <a:rPr b="0" lang="hr-HR" sz="3600" spc="-1" strike="noStrike">
                <a:latin typeface="Arial"/>
              </a:rPr>
              <a:t>(</a:t>
            </a:r>
            <a:endParaRPr b="1" lang="hr-HR" sz="3600" spc="-1" strike="noStrike" u="sng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600" spc="-1" strike="noStrike">
                <a:latin typeface="Arial"/>
              </a:rPr>
              <a:t>(eng. Open Educational Resources – </a:t>
            </a:r>
            <a:r>
              <a:rPr b="1" lang="hr-HR" sz="3600" spc="-1" strike="noStrike">
                <a:solidFill>
                  <a:srgbClr val="c9211e"/>
                </a:solidFill>
                <a:latin typeface="Arial"/>
              </a:rPr>
              <a:t>OER</a:t>
            </a:r>
            <a:r>
              <a:rPr b="0" lang="hr-HR" sz="3600" spc="-1" strike="noStrike">
                <a:latin typeface="Arial"/>
              </a:rPr>
              <a:t>) </a:t>
            </a:r>
            <a:endParaRPr b="1" lang="hr-HR" sz="3600" spc="-1" strike="noStrike" u="sng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600" spc="-1" strike="noStrike">
                <a:latin typeface="Arial"/>
              </a:rPr>
              <a:t>- </a:t>
            </a:r>
            <a:r>
              <a:rPr b="0" lang="hr-HR" sz="3600" spc="-1" strike="noStrike">
                <a:solidFill>
                  <a:srgbClr val="f10d0c"/>
                </a:solidFill>
                <a:latin typeface="Arial"/>
              </a:rPr>
              <a:t>sadržaji</a:t>
            </a:r>
            <a:r>
              <a:rPr b="0" lang="hr-HR" sz="3600" spc="-1" strike="noStrike">
                <a:latin typeface="Arial"/>
              </a:rPr>
              <a:t> koji su </a:t>
            </a:r>
            <a:r>
              <a:rPr b="0" lang="hr-HR" sz="3600" spc="-1" strike="noStrike">
                <a:solidFill>
                  <a:srgbClr val="f10d0c"/>
                </a:solidFill>
                <a:latin typeface="Arial"/>
              </a:rPr>
              <a:t>dostupni svima</a:t>
            </a:r>
            <a:endParaRPr b="1" lang="hr-HR" sz="3600" spc="-1" strike="noStrike" u="sng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600" spc="-1" strike="noStrike">
                <a:solidFill>
                  <a:srgbClr val="f10d0c"/>
                </a:solidFill>
                <a:latin typeface="Arial"/>
              </a:rPr>
              <a:t>- </a:t>
            </a:r>
            <a:r>
              <a:rPr b="0" lang="hr-HR" sz="3600" spc="-1" strike="noStrike">
                <a:latin typeface="Arial"/>
              </a:rPr>
              <a:t>prava korištenja - </a:t>
            </a:r>
            <a:r>
              <a:rPr b="0" lang="hr-HR" sz="3600" spc="-1" strike="noStrike">
                <a:solidFill>
                  <a:srgbClr val="f10d0c"/>
                </a:solidFill>
                <a:latin typeface="Arial"/>
              </a:rPr>
              <a:t>bez ograničenja</a:t>
            </a:r>
            <a:r>
              <a:rPr b="0" lang="hr-HR" sz="3600" spc="-1" strike="noStrike">
                <a:latin typeface="Arial"/>
              </a:rPr>
              <a:t> te ih se može</a:t>
            </a:r>
            <a:br/>
            <a:r>
              <a:rPr b="0" lang="hr-HR" sz="3600" spc="-1" strike="noStrike">
                <a:latin typeface="Arial"/>
              </a:rPr>
              <a:t>                               koristiti, mijenjati i ponovo objaviti,</a:t>
            </a:r>
            <a:endParaRPr b="1" lang="hr-HR" sz="3600" spc="-1" strike="noStrike" u="sng">
              <a:uFillTx/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600" spc="-1" strike="noStrike">
                <a:latin typeface="Arial"/>
              </a:rPr>
              <a:t>ili uz djelomična ograničenja povezana s autorskim pravima intelektualnog vlasništva (odnosno s autorskim ili srodnim pravima). </a:t>
            </a:r>
            <a:endParaRPr b="1" lang="hr-HR" sz="3600" spc="-1" strike="noStrike" u="sng"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U RH i svijetu postoji niz servisa koji nude uslugu objave i preuzimanja otvorenih obrazovnih sadržajakoji su licencirani </a:t>
            </a:r>
            <a:r>
              <a:rPr b="0" lang="hr-HR" sz="3200" spc="-1" strike="noStrike">
                <a:solidFill>
                  <a:srgbClr val="f10d0c"/>
                </a:solidFill>
                <a:latin typeface="Arial"/>
              </a:rPr>
              <a:t>Creative Commons licencijama.  </a:t>
            </a:r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44000" y="413640"/>
            <a:ext cx="9936000" cy="1250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0" lang="hr-HR" sz="4400" spc="-1" strike="noStrike">
                <a:solidFill>
                  <a:srgbClr val="c7243a"/>
                </a:solidFill>
                <a:latin typeface="Arial"/>
              </a:rPr>
              <a:t>EDUTORIJ </a:t>
            </a:r>
            <a:r>
              <a:rPr b="0" lang="hr-HR" sz="2800" spc="-1" strike="noStrike">
                <a:solidFill>
                  <a:srgbClr val="c7243a"/>
                </a:solidFill>
                <a:latin typeface="Arial"/>
              </a:rPr>
              <a:t>(</a:t>
            </a:r>
            <a:r>
              <a:rPr b="0" lang="hr-HR" sz="2800" spc="-1" strike="noStrike">
                <a:solidFill>
                  <a:srgbClr val="c7243a"/>
                </a:solidFill>
                <a:latin typeface="Arial"/>
                <a:hlinkClick r:id="rId1"/>
              </a:rPr>
              <a:t>https://edutorij.carnet.hr/</a:t>
            </a:r>
            <a:br/>
            <a:r>
              <a:rPr b="0" lang="hr-HR" sz="2800" spc="-1" strike="noStrike">
                <a:solidFill>
                  <a:srgbClr val="c7243a"/>
                </a:solidFill>
                <a:latin typeface="Arial"/>
              </a:rPr>
              <a:t>a ne kako piše u udžbeniku: https://edutorij.e-skole.hr)</a:t>
            </a:r>
            <a:endParaRPr b="0" lang="hr-HR" sz="28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53640" y="171144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6000"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solidFill>
                  <a:srgbClr val="f10d0c"/>
                </a:solidFill>
                <a:latin typeface="Arial"/>
              </a:rPr>
              <a:t>REPOZITORIJ</a:t>
            </a:r>
            <a:r>
              <a:rPr b="0" lang="hr-HR" sz="3200" spc="-1" strike="noStrike">
                <a:latin typeface="Arial"/>
              </a:rPr>
              <a:t> – servisi na kojima su pohranjeni digitalni sadržaji</a:t>
            </a:r>
            <a:endParaRPr b="0" lang="hr-HR" sz="3200" spc="-1" strike="noStrike"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solidFill>
                  <a:srgbClr val="f10d0c"/>
                </a:solidFill>
                <a:latin typeface="Arial"/>
              </a:rPr>
              <a:t>EDUTORIJ</a:t>
            </a:r>
            <a:r>
              <a:rPr b="0" lang="hr-HR" sz="3200" spc="-1" strike="noStrike">
                <a:latin typeface="Arial"/>
              </a:rPr>
              <a:t>  - je repozitorij digitalnih obrazovnih sadržaja u Hrvatskoj. (Namijenjen je učenicima, učiteljima i dr. Koji su zainteresirani za objave ili preuzimanja dig. obraz. sadržaja.)</a:t>
            </a:r>
            <a:endParaRPr b="0" lang="hr-HR" sz="3200" spc="-1" strike="noStrike"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Hrv. akademska mreža CARNET – pokreće ga i održava.</a:t>
            </a:r>
            <a:endParaRPr b="0" lang="hr-HR" sz="3200" spc="-1" strike="noStrike"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Otvorenim sadržajima imaju pristup neprijavljeni korisnici, a svim sadržajima prijavljeni korisnici (</a:t>
            </a:r>
            <a:r>
              <a:rPr b="0" lang="hr-HR" sz="3200" spc="-1" strike="noStrike">
                <a:latin typeface="Arial"/>
                <a:hlinkClick r:id="rId2"/>
              </a:rPr>
              <a:t>AAI@edu.hr</a:t>
            </a:r>
            <a:r>
              <a:rPr b="0" lang="hr-HR" sz="3200" spc="-1" strike="noStrike">
                <a:latin typeface="Arial"/>
              </a:rPr>
              <a:t>).</a:t>
            </a:r>
            <a:endParaRPr b="0" lang="hr-HR" sz="3200" spc="-1" strike="noStrike"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 </a:t>
            </a:r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r>
              <a:rPr b="0" lang="hr-HR" sz="4400" spc="-1" strike="noStrike">
                <a:solidFill>
                  <a:srgbClr val="c7243a"/>
                </a:solidFill>
                <a:latin typeface="Arial"/>
              </a:rPr>
              <a:t>Udž. Str. 101 </a:t>
            </a:r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Korisnicima Edutorija nude se razne mogućnosti </a:t>
            </a:r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endParaRPr b="0" lang="hr-HR" sz="4400" spc="-1" strike="noStrike">
              <a:solidFill>
                <a:srgbClr val="c7243a"/>
              </a:solid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Application>LibreOffice/6.3.2.2$Windows_X86_64 LibreOffice_project/98b30e735bda24bc04ab42594c85f7fd8be07b9c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2024-09-08T18:08:12Z</dcterms:created>
  <dc:creator/>
  <dc:description/>
  <dc:language>hr-HR</dc:language>
  <cp:lastModifiedBy/>
  <dcterms:modified xsi:type="dcterms:W3CDTF">2024-09-09T07:44:20Z</dcterms:modified>
  <cp:revision>2</cp:revision>
  <dc:subject/>
  <dc:title>Classy Red</dc:title>
</cp:coreProperties>
</file>