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9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8.jpeg" ContentType="image/jpe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0"/>
            <a:ext cx="250560" cy="6857640"/>
          </a:xfrm>
          <a:prstGeom prst="rect">
            <a:avLst/>
          </a:prstGeom>
          <a:gradFill rotWithShape="0">
            <a:gsLst>
              <a:gs pos="0">
                <a:srgbClr val="7bd2fd"/>
              </a:gs>
              <a:gs pos="100000">
                <a:srgbClr val="013a8d">
                  <a:alpha val="0"/>
                </a:srgb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 hidden="1"/>
          <p:cNvSpPr/>
          <p:nvPr/>
        </p:nvSpPr>
        <p:spPr>
          <a:xfrm rot="16200000">
            <a:off x="-1722600" y="3677400"/>
            <a:ext cx="3679560" cy="30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hr-HR" sz="1400" spc="-1" strike="noStrike">
                <a:solidFill>
                  <a:srgbClr val="ffffff"/>
                </a:solidFill>
                <a:latin typeface="Arial"/>
              </a:rPr>
              <a:t>Udžbenik informatike za 7. razred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2" name="CustomShape 3" hidden="1"/>
          <p:cNvSpPr/>
          <p:nvPr/>
        </p:nvSpPr>
        <p:spPr>
          <a:xfrm>
            <a:off x="0" y="6603840"/>
            <a:ext cx="250560" cy="137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fld id="{2C254D1B-4496-4FD0-A8DE-B0E64D6771D1}" type="slidenum">
              <a:rPr b="0" lang="hr-HR" sz="1000" spc="-1" strike="noStrike">
                <a:solidFill>
                  <a:srgbClr val="ffffff"/>
                </a:solidFill>
                <a:latin typeface="Arial"/>
              </a:rPr>
              <a:t>11</a:t>
            </a:fld>
            <a:endParaRPr b="0" lang="hr-HR" sz="1000" spc="-1" strike="noStrike">
              <a:latin typeface="Arial"/>
            </a:endParaRPr>
          </a:p>
        </p:txBody>
      </p:sp>
      <p:pic>
        <p:nvPicPr>
          <p:cNvPr id="3" name="Picture 10" descr="sysprint logo ravni"/>
          <p:cNvPicPr/>
          <p:nvPr/>
        </p:nvPicPr>
        <p:blipFill>
          <a:blip r:embed="rId2"/>
          <a:stretch/>
        </p:blipFill>
        <p:spPr>
          <a:xfrm>
            <a:off x="50760" y="31680"/>
            <a:ext cx="131400" cy="507600"/>
          </a:xfrm>
          <a:prstGeom prst="rect">
            <a:avLst/>
          </a:prstGeom>
          <a:ln>
            <a:noFill/>
          </a:ln>
        </p:spPr>
      </p:pic>
      <p:pic>
        <p:nvPicPr>
          <p:cNvPr id="4" name="Picture 13" descr="H:\Inf7.png"/>
          <p:cNvPicPr/>
          <p:nvPr/>
        </p:nvPicPr>
        <p:blipFill>
          <a:blip r:embed="rId3"/>
          <a:stretch/>
        </p:blipFill>
        <p:spPr>
          <a:xfrm>
            <a:off x="250920" y="0"/>
            <a:ext cx="8892720" cy="3715920"/>
          </a:xfrm>
          <a:prstGeom prst="rect">
            <a:avLst/>
          </a:prstGeom>
          <a:ln>
            <a:noFill/>
          </a:ln>
        </p:spPr>
      </p:pic>
      <p:sp>
        <p:nvSpPr>
          <p:cNvPr id="5" name="CustomShape 4"/>
          <p:cNvSpPr/>
          <p:nvPr/>
        </p:nvSpPr>
        <p:spPr>
          <a:xfrm>
            <a:off x="0" y="0"/>
            <a:ext cx="250560" cy="6857640"/>
          </a:xfrm>
          <a:prstGeom prst="rect">
            <a:avLst/>
          </a:prstGeom>
          <a:gradFill rotWithShape="0">
            <a:gsLst>
              <a:gs pos="0">
                <a:srgbClr val="6489c4"/>
              </a:gs>
              <a:gs pos="100000">
                <a:srgbClr val="013a8d">
                  <a:alpha val="0"/>
                </a:srgb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CustomShape 5"/>
          <p:cNvSpPr/>
          <p:nvPr/>
        </p:nvSpPr>
        <p:spPr>
          <a:xfrm rot="16200000">
            <a:off x="-1722600" y="3677400"/>
            <a:ext cx="3679560" cy="30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hr-HR" sz="1400" spc="-1" strike="noStrike">
                <a:solidFill>
                  <a:srgbClr val="ffffff"/>
                </a:solidFill>
                <a:latin typeface="Arial"/>
              </a:rPr>
              <a:t>7. razred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83640" y="4221000"/>
            <a:ext cx="7988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4400" spc="-1" strike="noStrike">
                <a:solidFill>
                  <a:srgbClr val="014bb7"/>
                </a:solidFill>
                <a:latin typeface="Arial"/>
              </a:rPr>
              <a:t>Kliknite da biste uredili stil naslova matrice</a:t>
            </a:r>
            <a:endParaRPr b="0" lang="hr-H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7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10" name="PlaceHolder 9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A4CA2916-2D9E-4550-BDF0-01AFD3145557}" type="slidenum">
              <a:rPr b="0" lang="hr-HR" sz="1400" spc="-1" strike="noStrike">
                <a:solidFill>
                  <a:srgbClr val="000000"/>
                </a:solidFill>
                <a:latin typeface="Arial"/>
              </a:rPr>
              <a:t>11</a:t>
            </a:fld>
            <a:endParaRPr b="0" lang="hr-HR" sz="1400" spc="-1" strike="noStrike">
              <a:latin typeface="Times New Roman"/>
            </a:endParaRPr>
          </a:p>
        </p:txBody>
      </p:sp>
      <p:sp>
        <p:nvSpPr>
          <p:cNvPr id="11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8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6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0" y="0"/>
            <a:ext cx="250560" cy="6857640"/>
          </a:xfrm>
          <a:prstGeom prst="rect">
            <a:avLst/>
          </a:prstGeom>
          <a:gradFill rotWithShape="0">
            <a:gsLst>
              <a:gs pos="0">
                <a:srgbClr val="7bd2fd"/>
              </a:gs>
              <a:gs pos="100000">
                <a:srgbClr val="013a8d">
                  <a:alpha val="0"/>
                </a:srgb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CustomShape 2"/>
          <p:cNvSpPr/>
          <p:nvPr/>
        </p:nvSpPr>
        <p:spPr>
          <a:xfrm rot="16200000">
            <a:off x="-1722600" y="3677400"/>
            <a:ext cx="3679560" cy="30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spcBef>
                <a:spcPts val="700"/>
              </a:spcBef>
            </a:pPr>
            <a:r>
              <a:rPr b="0" lang="hr-HR" sz="1400" spc="-1" strike="noStrike">
                <a:solidFill>
                  <a:srgbClr val="ffffff"/>
                </a:solidFill>
                <a:latin typeface="Arial"/>
              </a:rPr>
              <a:t>7. razred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0" y="6603840"/>
            <a:ext cx="250560" cy="137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fld id="{7C8DFCB6-1A32-44C7-BB1E-6188766905FD}" type="slidenum">
              <a:rPr b="0" lang="hr-HR" sz="1000" spc="-1" strike="noStrike">
                <a:solidFill>
                  <a:srgbClr val="ffffff"/>
                </a:solidFill>
                <a:latin typeface="Arial"/>
              </a:rPr>
              <a:t>&lt;broj-slajda&gt;</a:t>
            </a:fld>
            <a:endParaRPr b="0" lang="hr-HR" sz="1000" spc="-1" strike="noStrike"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3600" spc="-1" strike="noStrike">
                <a:solidFill>
                  <a:srgbClr val="333399"/>
                </a:solidFill>
                <a:latin typeface="Arial"/>
              </a:rPr>
              <a:t>Kliknite da biste uredili stil naslova matrice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Uredite stilove teksta matrice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Druga razina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1800" spc="-1" strike="noStrike">
                <a:solidFill>
                  <a:srgbClr val="000000"/>
                </a:solidFill>
                <a:latin typeface="Arial"/>
              </a:rPr>
              <a:t>Treća razina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hr-HR" sz="1600" spc="-1" strike="noStrike">
                <a:solidFill>
                  <a:srgbClr val="000000"/>
                </a:solidFill>
                <a:latin typeface="Arial"/>
              </a:rPr>
              <a:t>Četvrta razina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24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StarSymbol"/>
              <a:buChar char="»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Peta razina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54" name="PlaceHolder 7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55" name="PlaceHolder 8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668BBC5E-463E-4056-972B-009F4FD47DE2}" type="slidenum">
              <a:rPr b="0" lang="hr-HR" sz="1400" spc="-1" strike="noStrike">
                <a:solidFill>
                  <a:srgbClr val="000000"/>
                </a:solidFill>
                <a:latin typeface="Arial"/>
              </a:rPr>
              <a:t>&lt;broj-slajda&gt;</a:t>
            </a:fld>
            <a:endParaRPr b="0" lang="hr-H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jpeg"/><Relationship Id="rId3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684360" y="2492280"/>
            <a:ext cx="7991280" cy="1150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b="0" lang="hr-HR" sz="3600" spc="-1" strike="noStrike">
                <a:solidFill>
                  <a:srgbClr val="7bd2fd"/>
                </a:solidFill>
                <a:latin typeface="Arial"/>
              </a:rPr>
              <a:t>5. Izrađivanje i objavljivanje mrežnih stranica</a:t>
            </a:r>
            <a:endParaRPr b="0" lang="hr-HR" sz="3600" spc="-1" strike="noStrike"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684360" y="3975120"/>
            <a:ext cx="7988040" cy="146952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4400" spc="-1" strike="noStrike">
                <a:solidFill>
                  <a:srgbClr val="014bb7"/>
                </a:solidFill>
                <a:latin typeface="Arial"/>
              </a:rPr>
              <a:t>Priprema multimedijskih sadržaja za prikazivanje na mreži</a:t>
            </a:r>
            <a:endParaRPr b="0" lang="hr-H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Public Domain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Javno dobro ili Public domain su sva djela nad kojima nema nikakvih ograničenja, kao što im i samo ime govori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To su djela nad kojima su autorska prava istekla zbog proteka vremena ili ona djela za koja autor tako odredi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6" name="Slika 3" descr=""/>
          <p:cNvPicPr/>
          <p:nvPr/>
        </p:nvPicPr>
        <p:blipFill>
          <a:blip r:embed="rId1"/>
          <a:stretch/>
        </p:blipFill>
        <p:spPr>
          <a:xfrm>
            <a:off x="2411640" y="3933000"/>
            <a:ext cx="4032000" cy="13244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Programi za objavu sadržaja na mreži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Canva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 – izrada digitalnih postera, plakata i prezentacija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Sway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 – aplikacija za izradu interaktivnih prezentacija, priča i izvješća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9" name="Slika 4" descr=""/>
          <p:cNvPicPr/>
          <p:nvPr/>
        </p:nvPicPr>
        <p:blipFill>
          <a:blip r:embed="rId1"/>
          <a:stretch/>
        </p:blipFill>
        <p:spPr>
          <a:xfrm>
            <a:off x="2843640" y="2220840"/>
            <a:ext cx="2664000" cy="1109880"/>
          </a:xfrm>
          <a:prstGeom prst="rect">
            <a:avLst/>
          </a:prstGeom>
          <a:ln>
            <a:noFill/>
          </a:ln>
        </p:spPr>
      </p:pic>
      <p:pic>
        <p:nvPicPr>
          <p:cNvPr id="130" name="Slika 6" descr=""/>
          <p:cNvPicPr/>
          <p:nvPr/>
        </p:nvPicPr>
        <p:blipFill>
          <a:blip r:embed="rId2"/>
          <a:stretch/>
        </p:blipFill>
        <p:spPr>
          <a:xfrm>
            <a:off x="2483640" y="4581000"/>
            <a:ext cx="3760200" cy="15447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lika 4" descr=""/>
          <p:cNvPicPr/>
          <p:nvPr/>
        </p:nvPicPr>
        <p:blipFill>
          <a:blip r:embed="rId1"/>
          <a:stretch/>
        </p:blipFill>
        <p:spPr>
          <a:xfrm rot="389400">
            <a:off x="7933320" y="741600"/>
            <a:ext cx="924840" cy="924840"/>
          </a:xfrm>
          <a:prstGeom prst="rect">
            <a:avLst/>
          </a:prstGeom>
          <a:ln>
            <a:noFill/>
          </a:ln>
        </p:spPr>
      </p:pic>
      <p:sp>
        <p:nvSpPr>
          <p:cNvPr id="9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3600" spc="-1" strike="noStrike">
                <a:solidFill>
                  <a:srgbClr val="333399"/>
                </a:solidFill>
                <a:latin typeface="Arial"/>
              </a:rPr>
              <a:t>Formati slike za objavu na mrežnim stranicama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Najčešće korišteni formati slika za objavu na mrežnim stranicama su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GIF, JPEG i PNG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Omogućuju brže postavljanje slika na mrežni poslužitelj jer zauzimaju malo memorijskog prostora pa samim time i brže putuju kroz mrežu do odredišta, tj. korisnik koji ih pregledava na svom računalu brže će ih preuzeti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GIF format podržava i animaciju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Osim formata slike, važna je i njena rezolucija - broj okomitih i vodoravnih piksela koji čine sliku, npr. 800x600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Pravilo: veći broj piksela, bolja kvaliteta slike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Formati slike za objavu na mrežnim stranicama</a:t>
            </a:r>
            <a:br/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8" name="Rezervirano mjesto sadržaja 4" descr=""/>
          <p:cNvPicPr/>
          <p:nvPr/>
        </p:nvPicPr>
        <p:blipFill>
          <a:blip r:embed="rId1"/>
          <a:stretch/>
        </p:blipFill>
        <p:spPr>
          <a:xfrm>
            <a:off x="895320" y="1566000"/>
            <a:ext cx="3590280" cy="2389320"/>
          </a:xfrm>
          <a:prstGeom prst="rect">
            <a:avLst/>
          </a:prstGeom>
          <a:ln>
            <a:noFill/>
          </a:ln>
        </p:spPr>
      </p:pic>
      <p:pic>
        <p:nvPicPr>
          <p:cNvPr id="99" name="Slika 5" descr=""/>
          <p:cNvPicPr/>
          <p:nvPr/>
        </p:nvPicPr>
        <p:blipFill>
          <a:blip r:embed="rId2"/>
          <a:stretch/>
        </p:blipFill>
        <p:spPr>
          <a:xfrm>
            <a:off x="4584240" y="4077000"/>
            <a:ext cx="3590280" cy="2373840"/>
          </a:xfrm>
          <a:prstGeom prst="rect">
            <a:avLst/>
          </a:prstGeom>
          <a:ln>
            <a:noFill/>
          </a:ln>
        </p:spPr>
      </p:pic>
      <p:sp>
        <p:nvSpPr>
          <p:cNvPr id="100" name="CustomShape 2"/>
          <p:cNvSpPr/>
          <p:nvPr/>
        </p:nvSpPr>
        <p:spPr>
          <a:xfrm>
            <a:off x="3924000" y="2760840"/>
            <a:ext cx="2455200" cy="1315800"/>
          </a:xfrm>
          <a:prstGeom prst="bentConnector2">
            <a:avLst/>
          </a:prstGeom>
          <a:noFill/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3"/>
          <p:cNvSpPr/>
          <p:nvPr/>
        </p:nvSpPr>
        <p:spPr>
          <a:xfrm>
            <a:off x="3060000" y="2493000"/>
            <a:ext cx="863640" cy="647640"/>
          </a:xfrm>
          <a:prstGeom prst="rect">
            <a:avLst/>
          </a:prstGeom>
          <a:noFill/>
          <a:ln w="57240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2" name="Slika 8" descr=""/>
          <p:cNvPicPr/>
          <p:nvPr/>
        </p:nvPicPr>
        <p:blipFill>
          <a:blip r:embed="rId3"/>
          <a:stretch/>
        </p:blipFill>
        <p:spPr>
          <a:xfrm rot="389400">
            <a:off x="7933320" y="741600"/>
            <a:ext cx="924840" cy="924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Formati slike za objavu na mrežnim stranicama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539640" y="14846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Alat koji možete koristiti za obradu slike jest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Paint 3D 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koji je dio operacijskog sustava Windows 10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Besplatni alati za obradu slike (smanjivanje i obrezivanje slike, podešavanje boje, kontrasta i oštrine, dodavanje efekata):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1" lang="hr-HR" sz="2000" spc="-1" strike="noStrike">
                <a:solidFill>
                  <a:srgbClr val="000000"/>
                </a:solidFill>
                <a:latin typeface="Arial"/>
              </a:rPr>
              <a:t>Paint.NET 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1" lang="hr-HR" sz="2000" spc="-1" strike="noStrike">
                <a:solidFill>
                  <a:srgbClr val="000000"/>
                </a:solidFill>
                <a:latin typeface="Arial"/>
              </a:rPr>
              <a:t>Gimp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1" lang="hr-HR" sz="2000" spc="-1" strike="noStrike">
                <a:solidFill>
                  <a:srgbClr val="000000"/>
                </a:solidFill>
                <a:latin typeface="Arial"/>
              </a:rPr>
              <a:t>PhotoScape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Možete koristiti i besplatne online uređivače slika koji nude profesionalne mogućnosti za uređivanje: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1" lang="hr-HR" sz="2000" spc="-1" strike="noStrike">
                <a:solidFill>
                  <a:srgbClr val="000000"/>
                </a:solidFill>
                <a:latin typeface="Arial"/>
              </a:rPr>
              <a:t>Pixlr 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1" lang="hr-HR" sz="2000" spc="-1" strike="noStrike">
                <a:solidFill>
                  <a:srgbClr val="000000"/>
                </a:solidFill>
                <a:latin typeface="Arial"/>
              </a:rPr>
              <a:t>LunaPic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5" name="Slika 4" descr=""/>
          <p:cNvPicPr/>
          <p:nvPr/>
        </p:nvPicPr>
        <p:blipFill>
          <a:blip r:embed="rId1"/>
          <a:stretch/>
        </p:blipFill>
        <p:spPr>
          <a:xfrm rot="389400">
            <a:off x="7933320" y="741600"/>
            <a:ext cx="924840" cy="924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Slika 3" descr=""/>
          <p:cNvPicPr/>
          <p:nvPr/>
        </p:nvPicPr>
        <p:blipFill>
          <a:blip r:embed="rId1"/>
          <a:stretch/>
        </p:blipFill>
        <p:spPr>
          <a:xfrm>
            <a:off x="8062920" y="692640"/>
            <a:ext cx="1052640" cy="981720"/>
          </a:xfrm>
          <a:prstGeom prst="rect">
            <a:avLst/>
          </a:prstGeom>
          <a:ln>
            <a:noFill/>
          </a:ln>
        </p:spPr>
      </p:pic>
      <p:sp>
        <p:nvSpPr>
          <p:cNvPr id="107" name="TextShape 1"/>
          <p:cNvSpPr txBox="1"/>
          <p:nvPr/>
        </p:nvSpPr>
        <p:spPr>
          <a:xfrm>
            <a:off x="457200" y="44064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Formati zvuka za objavu na mrežnim stranicama</a:t>
            </a:r>
            <a:br/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format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MP3 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je jedan od najpopularnijih formata za zvučne zapise na mreži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Postoje različite varijante MP3 zapisa, od onih s velikim gubicima, do onih u kojima je gubitak na kvaliteti gotovo nečujan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U zvučnom zapisu važan je </a:t>
            </a:r>
            <a:r>
              <a:rPr b="0" i="1" lang="hr-HR" sz="2400" spc="-1" strike="noStrike">
                <a:solidFill>
                  <a:srgbClr val="000000"/>
                </a:solidFill>
                <a:latin typeface="Arial"/>
              </a:rPr>
              <a:t>bitrate  - 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broj bitova koji se prenosi u vremenskoj jedinici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popularni su i zvučni formati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WAV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 i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Ogg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457200" y="7524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Formati zvuka za objavu na mrežnim stranicama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Besplatan program za snimanje zvuka je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Audacity 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ukoliko želite jedan zvučni format pretvoriti u neki drugi, tada možete koristiti i besplatne </a:t>
            </a:r>
            <a:r>
              <a:rPr b="0" i="1" lang="hr-HR" sz="2400" spc="-1" strike="noStrike">
                <a:solidFill>
                  <a:srgbClr val="000000"/>
                </a:solidFill>
                <a:latin typeface="Arial"/>
              </a:rPr>
              <a:t>online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 pretvarače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1" name="Picture 2" descr="Slikovni rezultat za audacity logo"/>
          <p:cNvPicPr/>
          <p:nvPr/>
        </p:nvPicPr>
        <p:blipFill>
          <a:blip r:embed="rId1"/>
          <a:stretch/>
        </p:blipFill>
        <p:spPr>
          <a:xfrm>
            <a:off x="2900520" y="2349000"/>
            <a:ext cx="3342960" cy="1361880"/>
          </a:xfrm>
          <a:prstGeom prst="rect">
            <a:avLst/>
          </a:prstGeom>
          <a:ln>
            <a:noFill/>
          </a:ln>
        </p:spPr>
      </p:pic>
      <p:pic>
        <p:nvPicPr>
          <p:cNvPr id="112" name="Slika 5" descr=""/>
          <p:cNvPicPr/>
          <p:nvPr/>
        </p:nvPicPr>
        <p:blipFill>
          <a:blip r:embed="rId2"/>
          <a:stretch/>
        </p:blipFill>
        <p:spPr>
          <a:xfrm>
            <a:off x="8062920" y="692640"/>
            <a:ext cx="1052640" cy="981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Formati videozapisa za objavu na mrežnim stranicama</a:t>
            </a:r>
            <a:br/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Najpopularniji video format za objavu na mreži jest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MP4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 jer ga podržavaju svi mrežni preglednici, pametni telefoni i tableti, kao i pametni TV uređaji 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Najčešće se videozapisi postavljaju (engl. </a:t>
            </a:r>
            <a:r>
              <a:rPr b="0" i="1" lang="hr-HR" sz="2400" spc="-1" strike="noStrike">
                <a:solidFill>
                  <a:srgbClr val="000000"/>
                </a:solidFill>
                <a:latin typeface="Arial"/>
              </a:rPr>
              <a:t>upload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) na neki od servisa poput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YouTube 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ili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Vimeo 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i zatim se ugrađuju (engl. </a:t>
            </a:r>
            <a:r>
              <a:rPr b="0" i="1" lang="hr-HR" sz="2400" spc="-1" strike="noStrike">
                <a:solidFill>
                  <a:srgbClr val="000000"/>
                </a:solidFill>
                <a:latin typeface="Arial"/>
              </a:rPr>
              <a:t>embed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) na vlastitu mrežnu stranicu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Slika 3" descr=""/>
          <p:cNvPicPr/>
          <p:nvPr/>
        </p:nvPicPr>
        <p:blipFill>
          <a:blip r:embed="rId1"/>
          <a:stretch/>
        </p:blipFill>
        <p:spPr>
          <a:xfrm>
            <a:off x="7956360" y="476640"/>
            <a:ext cx="935640" cy="878040"/>
          </a:xfrm>
          <a:prstGeom prst="rect">
            <a:avLst/>
          </a:prstGeom>
          <a:ln>
            <a:noFill/>
          </a:ln>
        </p:spPr>
      </p:pic>
      <p:pic>
        <p:nvPicPr>
          <p:cNvPr id="116" name="Slika 4" descr=""/>
          <p:cNvPicPr/>
          <p:nvPr/>
        </p:nvPicPr>
        <p:blipFill>
          <a:blip r:embed="rId2"/>
          <a:srcRect l="0" t="22510" r="0" b="30921"/>
          <a:stretch/>
        </p:blipFill>
        <p:spPr>
          <a:xfrm>
            <a:off x="611640" y="4076640"/>
            <a:ext cx="3794760" cy="1420920"/>
          </a:xfrm>
          <a:prstGeom prst="rect">
            <a:avLst/>
          </a:prstGeom>
          <a:ln>
            <a:noFill/>
          </a:ln>
        </p:spPr>
      </p:pic>
      <p:pic>
        <p:nvPicPr>
          <p:cNvPr id="117" name="Slika 7" descr=""/>
          <p:cNvPicPr/>
          <p:nvPr/>
        </p:nvPicPr>
        <p:blipFill>
          <a:blip r:embed="rId3"/>
          <a:stretch/>
        </p:blipFill>
        <p:spPr>
          <a:xfrm>
            <a:off x="4585320" y="4903920"/>
            <a:ext cx="4201200" cy="1187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Autorska prava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korištenje tuđih digitalnih radova s interneta bez dozvole izjednačeno je s krađom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nedozvoljeno korištenje tuđeg autorskog rada naziva se </a:t>
            </a:r>
            <a:r>
              <a:rPr b="1" lang="hr-HR" sz="2400" spc="-1" strike="noStrike">
                <a:solidFill>
                  <a:srgbClr val="000000"/>
                </a:solidFill>
                <a:latin typeface="Arial"/>
              </a:rPr>
              <a:t>kršenje autorskog prava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to se odnosi na djela koja su strogo zaštićena oznakom © - engl. </a:t>
            </a:r>
            <a:r>
              <a:rPr b="0" i="1" lang="hr-HR" sz="2400" spc="-1" strike="noStrike">
                <a:solidFill>
                  <a:srgbClr val="000000"/>
                </a:solidFill>
                <a:latin typeface="Arial"/>
              </a:rPr>
              <a:t>Copyright</a:t>
            </a: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, a to su sva ona djela objavljena na mreži i za koja nije 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drugačije propisano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0" name="Slika 3" descr=""/>
          <p:cNvPicPr/>
          <p:nvPr/>
        </p:nvPicPr>
        <p:blipFill>
          <a:blip r:embed="rId1"/>
          <a:stretch/>
        </p:blipFill>
        <p:spPr>
          <a:xfrm>
            <a:off x="4356000" y="4454280"/>
            <a:ext cx="1944000" cy="1854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900"/>
    </mc:Choice>
    <mc:Fallback>
      <p:transition spd="med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i="1" lang="hr-HR" sz="3600" spc="-1" strike="noStrike">
                <a:solidFill>
                  <a:srgbClr val="333399"/>
                </a:solidFill>
                <a:latin typeface="Arial"/>
              </a:rPr>
              <a:t>CC dozvole</a:t>
            </a:r>
            <a:endParaRPr b="0" lang="hr-H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Drugačiji  uvjeti korištenja propisani su Creative Commons dozvolama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b="0" lang="hr-HR" sz="2400" spc="-1" strike="noStrike">
                <a:solidFill>
                  <a:srgbClr val="000000"/>
                </a:solidFill>
                <a:latin typeface="Arial"/>
              </a:rPr>
              <a:t>Tako možete koristiti djelo s tim da navedete autora, možete ga mijenjati, koristiti u komercijalne i nekomercijalne svrhe </a:t>
            </a: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hr-HR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3" name="Slika 3" descr=""/>
          <p:cNvPicPr/>
          <p:nvPr/>
        </p:nvPicPr>
        <p:blipFill>
          <a:blip r:embed="rId1"/>
          <a:stretch/>
        </p:blipFill>
        <p:spPr>
          <a:xfrm>
            <a:off x="2555640" y="3861000"/>
            <a:ext cx="3456000" cy="2012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900"/>
    </mc:Choice>
    <mc:Fallback>
      <p:transition spd="med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7.r špranca</Template>
  <TotalTime>143</TotalTime>
  <Application>LibreOffice/6.3.2.2$Windows_X86_64 LibreOffice_project/98b30e735bda24bc04ab42594c85f7fd8be07b9c</Application>
  <Words>491</Words>
  <Paragraphs>52</Paragraphs>
  <Company>G.V. Studio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2018-11-01T08:30:05Z</dcterms:created>
  <dc:creator>Dalia Kager</dc:creator>
  <dc:description/>
  <dc:language>hr-HR</dc:language>
  <cp:lastModifiedBy/>
  <dcterms:modified xsi:type="dcterms:W3CDTF">2025-10-06T01:28:43Z</dcterms:modified>
  <cp:revision>36</cp:revision>
  <dc:subject/>
  <dc:title>HTML jezik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G.V. Studio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Prikaz na zaslonu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11</vt:i4>
  </property>
</Properties>
</file>