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7" r:id="rId4"/>
    <p:sldId id="258" r:id="rId5"/>
    <p:sldId id="259" r:id="rId6"/>
    <p:sldId id="275" r:id="rId7"/>
    <p:sldId id="260" r:id="rId8"/>
    <p:sldId id="264" r:id="rId9"/>
    <p:sldId id="261" r:id="rId10"/>
    <p:sldId id="265" r:id="rId11"/>
    <p:sldId id="266" r:id="rId12"/>
    <p:sldId id="270" r:id="rId13"/>
    <p:sldId id="273" r:id="rId14"/>
    <p:sldId id="271" r:id="rId15"/>
    <p:sldId id="263" r:id="rId16"/>
    <p:sldId id="269" r:id="rId17"/>
    <p:sldId id="272" r:id="rId18"/>
    <p:sldId id="267" r:id="rId19"/>
    <p:sldId id="268" r:id="rId20"/>
    <p:sldId id="276" r:id="rId21"/>
    <p:sldId id="27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1A0EB-D2E2-48E8-B980-FA6126290CE3}" v="17" dt="2023-09-18T00:07:17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2953" autoAdjust="0"/>
  </p:normalViewPr>
  <p:slideViewPr>
    <p:cSldViewPr snapToGrid="0">
      <p:cViewPr varScale="1">
        <p:scale>
          <a:sx n="47" d="100"/>
          <a:sy n="47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Curić" userId="efe95bd9-c5b5-4cc1-85ac-6e9fa8a04f46" providerId="ADAL" clId="{ADC1A0EB-D2E2-48E8-B980-FA6126290CE3}"/>
    <pc:docChg chg="undo custSel addSld modSld sldOrd">
      <pc:chgData name="Sabina Curić" userId="efe95bd9-c5b5-4cc1-85ac-6e9fa8a04f46" providerId="ADAL" clId="{ADC1A0EB-D2E2-48E8-B980-FA6126290CE3}" dt="2023-09-18T00:22:18.207" v="2037" actId="20577"/>
      <pc:docMkLst>
        <pc:docMk/>
      </pc:docMkLst>
      <pc:sldChg chg="modSp mod">
        <pc:chgData name="Sabina Curić" userId="efe95bd9-c5b5-4cc1-85ac-6e9fa8a04f46" providerId="ADAL" clId="{ADC1A0EB-D2E2-48E8-B980-FA6126290CE3}" dt="2023-09-18T00:02:32.636" v="1197" actId="207"/>
        <pc:sldMkLst>
          <pc:docMk/>
          <pc:sldMk cId="2620852767" sldId="257"/>
        </pc:sldMkLst>
        <pc:spChg chg="mod">
          <ac:chgData name="Sabina Curić" userId="efe95bd9-c5b5-4cc1-85ac-6e9fa8a04f46" providerId="ADAL" clId="{ADC1A0EB-D2E2-48E8-B980-FA6126290CE3}" dt="2023-09-18T00:02:32.636" v="1197" actId="207"/>
          <ac:spMkLst>
            <pc:docMk/>
            <pc:sldMk cId="2620852767" sldId="257"/>
            <ac:spMk id="3" creationId="{3614E2C8-4D56-714C-666A-C2622369A363}"/>
          </ac:spMkLst>
        </pc:spChg>
      </pc:sldChg>
      <pc:sldChg chg="addSp modSp mod">
        <pc:chgData name="Sabina Curić" userId="efe95bd9-c5b5-4cc1-85ac-6e9fa8a04f46" providerId="ADAL" clId="{ADC1A0EB-D2E2-48E8-B980-FA6126290CE3}" dt="2023-09-18T00:08:09.460" v="1279" actId="1076"/>
        <pc:sldMkLst>
          <pc:docMk/>
          <pc:sldMk cId="3144082218" sldId="260"/>
        </pc:sldMkLst>
        <pc:spChg chg="add mod">
          <ac:chgData name="Sabina Curić" userId="efe95bd9-c5b5-4cc1-85ac-6e9fa8a04f46" providerId="ADAL" clId="{ADC1A0EB-D2E2-48E8-B980-FA6126290CE3}" dt="2023-09-18T00:08:09.460" v="1279" actId="1076"/>
          <ac:spMkLst>
            <pc:docMk/>
            <pc:sldMk cId="3144082218" sldId="260"/>
            <ac:spMk id="4" creationId="{E82265D7-3DB7-04F1-E2DA-F9DFF1468198}"/>
          </ac:spMkLst>
        </pc:spChg>
      </pc:sldChg>
      <pc:sldChg chg="modSp mod">
        <pc:chgData name="Sabina Curić" userId="efe95bd9-c5b5-4cc1-85ac-6e9fa8a04f46" providerId="ADAL" clId="{ADC1A0EB-D2E2-48E8-B980-FA6126290CE3}" dt="2023-09-17T23:59:08.518" v="1189" actId="313"/>
        <pc:sldMkLst>
          <pc:docMk/>
          <pc:sldMk cId="3853370199" sldId="263"/>
        </pc:sldMkLst>
        <pc:spChg chg="mod">
          <ac:chgData name="Sabina Curić" userId="efe95bd9-c5b5-4cc1-85ac-6e9fa8a04f46" providerId="ADAL" clId="{ADC1A0EB-D2E2-48E8-B980-FA6126290CE3}" dt="2023-09-17T23:59:08.518" v="1189" actId="313"/>
          <ac:spMkLst>
            <pc:docMk/>
            <pc:sldMk cId="3853370199" sldId="263"/>
            <ac:spMk id="2" creationId="{26C0A88E-3BF4-01F1-B56A-9210AC4D19ED}"/>
          </ac:spMkLst>
        </pc:spChg>
      </pc:sldChg>
      <pc:sldChg chg="modSp">
        <pc:chgData name="Sabina Curić" userId="efe95bd9-c5b5-4cc1-85ac-6e9fa8a04f46" providerId="ADAL" clId="{ADC1A0EB-D2E2-48E8-B980-FA6126290CE3}" dt="2023-09-17T23:59:58.224" v="1194" actId="14100"/>
        <pc:sldMkLst>
          <pc:docMk/>
          <pc:sldMk cId="4073452296" sldId="267"/>
        </pc:sldMkLst>
        <pc:picChg chg="mod">
          <ac:chgData name="Sabina Curić" userId="efe95bd9-c5b5-4cc1-85ac-6e9fa8a04f46" providerId="ADAL" clId="{ADC1A0EB-D2E2-48E8-B980-FA6126290CE3}" dt="2023-09-17T23:59:58.224" v="1194" actId="14100"/>
          <ac:picMkLst>
            <pc:docMk/>
            <pc:sldMk cId="4073452296" sldId="267"/>
            <ac:picMk id="9218" creationId="{966984EA-6399-4568-90FE-6CAB8A075F76}"/>
          </ac:picMkLst>
        </pc:picChg>
      </pc:sldChg>
      <pc:sldChg chg="ord">
        <pc:chgData name="Sabina Curić" userId="efe95bd9-c5b5-4cc1-85ac-6e9fa8a04f46" providerId="ADAL" clId="{ADC1A0EB-D2E2-48E8-B980-FA6126290CE3}" dt="2023-09-18T00:00:11.020" v="1196"/>
        <pc:sldMkLst>
          <pc:docMk/>
          <pc:sldMk cId="74722109" sldId="269"/>
        </pc:sldMkLst>
      </pc:sldChg>
      <pc:sldChg chg="modSp new mod">
        <pc:chgData name="Sabina Curić" userId="efe95bd9-c5b5-4cc1-85ac-6e9fa8a04f46" providerId="ADAL" clId="{ADC1A0EB-D2E2-48E8-B980-FA6126290CE3}" dt="2023-09-17T23:58:17.385" v="1180" actId="113"/>
        <pc:sldMkLst>
          <pc:docMk/>
          <pc:sldMk cId="669905191" sldId="271"/>
        </pc:sldMkLst>
        <pc:spChg chg="mod">
          <ac:chgData name="Sabina Curić" userId="efe95bd9-c5b5-4cc1-85ac-6e9fa8a04f46" providerId="ADAL" clId="{ADC1A0EB-D2E2-48E8-B980-FA6126290CE3}" dt="2023-09-17T23:38:39.011" v="413" actId="1076"/>
          <ac:spMkLst>
            <pc:docMk/>
            <pc:sldMk cId="669905191" sldId="271"/>
            <ac:spMk id="2" creationId="{1F6855B9-6CA8-7785-1B0A-8FA8E497AD75}"/>
          </ac:spMkLst>
        </pc:spChg>
        <pc:spChg chg="mod">
          <ac:chgData name="Sabina Curić" userId="efe95bd9-c5b5-4cc1-85ac-6e9fa8a04f46" providerId="ADAL" clId="{ADC1A0EB-D2E2-48E8-B980-FA6126290CE3}" dt="2023-09-17T23:58:17.385" v="1180" actId="113"/>
          <ac:spMkLst>
            <pc:docMk/>
            <pc:sldMk cId="669905191" sldId="271"/>
            <ac:spMk id="3" creationId="{445FB7A9-1BB1-F4C2-026A-1B5B0782B672}"/>
          </ac:spMkLst>
        </pc:spChg>
      </pc:sldChg>
      <pc:sldChg chg="addSp modSp new mod">
        <pc:chgData name="Sabina Curić" userId="efe95bd9-c5b5-4cc1-85ac-6e9fa8a04f46" providerId="ADAL" clId="{ADC1A0EB-D2E2-48E8-B980-FA6126290CE3}" dt="2023-09-17T23:59:31.863" v="1191" actId="14100"/>
        <pc:sldMkLst>
          <pc:docMk/>
          <pc:sldMk cId="2932252114" sldId="272"/>
        </pc:sldMkLst>
        <pc:spChg chg="mod">
          <ac:chgData name="Sabina Curić" userId="efe95bd9-c5b5-4cc1-85ac-6e9fa8a04f46" providerId="ADAL" clId="{ADC1A0EB-D2E2-48E8-B980-FA6126290CE3}" dt="2023-09-17T23:50:23.029" v="771" actId="403"/>
          <ac:spMkLst>
            <pc:docMk/>
            <pc:sldMk cId="2932252114" sldId="272"/>
            <ac:spMk id="2" creationId="{876F1D46-90C7-B081-B68D-7C30DAC65935}"/>
          </ac:spMkLst>
        </pc:spChg>
        <pc:spChg chg="mod">
          <ac:chgData name="Sabina Curić" userId="efe95bd9-c5b5-4cc1-85ac-6e9fa8a04f46" providerId="ADAL" clId="{ADC1A0EB-D2E2-48E8-B980-FA6126290CE3}" dt="2023-09-17T23:59:31.863" v="1191" actId="14100"/>
          <ac:spMkLst>
            <pc:docMk/>
            <pc:sldMk cId="2932252114" sldId="272"/>
            <ac:spMk id="3" creationId="{14A4B5B0-CBB9-8723-330C-5F2B34264198}"/>
          </ac:spMkLst>
        </pc:spChg>
        <pc:picChg chg="add mod">
          <ac:chgData name="Sabina Curić" userId="efe95bd9-c5b5-4cc1-85ac-6e9fa8a04f46" providerId="ADAL" clId="{ADC1A0EB-D2E2-48E8-B980-FA6126290CE3}" dt="2023-09-17T23:51:00.253" v="784" actId="1076"/>
          <ac:picMkLst>
            <pc:docMk/>
            <pc:sldMk cId="2932252114" sldId="272"/>
            <ac:picMk id="1026" creationId="{421C2CC1-4C61-7C74-C8DA-F3AB9374FA8D}"/>
          </ac:picMkLst>
        </pc:picChg>
      </pc:sldChg>
      <pc:sldChg chg="addSp delSp modSp new mod ord">
        <pc:chgData name="Sabina Curić" userId="efe95bd9-c5b5-4cc1-85ac-6e9fa8a04f46" providerId="ADAL" clId="{ADC1A0EB-D2E2-48E8-B980-FA6126290CE3}" dt="2023-09-17T23:57:36.449" v="1173"/>
        <pc:sldMkLst>
          <pc:docMk/>
          <pc:sldMk cId="55268049" sldId="273"/>
        </pc:sldMkLst>
        <pc:spChg chg="del mod">
          <ac:chgData name="Sabina Curić" userId="efe95bd9-c5b5-4cc1-85ac-6e9fa8a04f46" providerId="ADAL" clId="{ADC1A0EB-D2E2-48E8-B980-FA6126290CE3}" dt="2023-09-17T23:57:20.246" v="1168" actId="478"/>
          <ac:spMkLst>
            <pc:docMk/>
            <pc:sldMk cId="55268049" sldId="273"/>
            <ac:spMk id="2" creationId="{10AF0AE2-103E-BF1D-3D45-569480835DCF}"/>
          </ac:spMkLst>
        </pc:spChg>
        <pc:spChg chg="mod">
          <ac:chgData name="Sabina Curić" userId="efe95bd9-c5b5-4cc1-85ac-6e9fa8a04f46" providerId="ADAL" clId="{ADC1A0EB-D2E2-48E8-B980-FA6126290CE3}" dt="2023-09-17T23:57:13.382" v="1167" actId="207"/>
          <ac:spMkLst>
            <pc:docMk/>
            <pc:sldMk cId="55268049" sldId="273"/>
            <ac:spMk id="3" creationId="{836F6327-BB0D-6CD7-C168-4BB61BCB22CF}"/>
          </ac:spMkLst>
        </pc:spChg>
        <pc:spChg chg="add mod">
          <ac:chgData name="Sabina Curić" userId="efe95bd9-c5b5-4cc1-85ac-6e9fa8a04f46" providerId="ADAL" clId="{ADC1A0EB-D2E2-48E8-B980-FA6126290CE3}" dt="2023-09-17T23:57:30.135" v="1171" actId="1076"/>
          <ac:spMkLst>
            <pc:docMk/>
            <pc:sldMk cId="55268049" sldId="273"/>
            <ac:spMk id="4" creationId="{73E1E2B8-A009-FE8B-4EBA-891BD3076DC5}"/>
          </ac:spMkLst>
        </pc:spChg>
        <pc:spChg chg="add del mod">
          <ac:chgData name="Sabina Curić" userId="efe95bd9-c5b5-4cc1-85ac-6e9fa8a04f46" providerId="ADAL" clId="{ADC1A0EB-D2E2-48E8-B980-FA6126290CE3}" dt="2023-09-17T23:57:24.939" v="1170" actId="478"/>
          <ac:spMkLst>
            <pc:docMk/>
            <pc:sldMk cId="55268049" sldId="273"/>
            <ac:spMk id="6" creationId="{A4A3EFF9-459C-855B-9FD1-BAEFDF4F2B4B}"/>
          </ac:spMkLst>
        </pc:spChg>
      </pc:sldChg>
      <pc:sldChg chg="addSp delSp modSp new mod ord">
        <pc:chgData name="Sabina Curić" userId="efe95bd9-c5b5-4cc1-85ac-6e9fa8a04f46" providerId="ADAL" clId="{ADC1A0EB-D2E2-48E8-B980-FA6126290CE3}" dt="2023-09-18T00:22:07.755" v="2028"/>
        <pc:sldMkLst>
          <pc:docMk/>
          <pc:sldMk cId="1776490449" sldId="274"/>
        </pc:sldMkLst>
        <pc:spChg chg="del">
          <ac:chgData name="Sabina Curić" userId="efe95bd9-c5b5-4cc1-85ac-6e9fa8a04f46" providerId="ADAL" clId="{ADC1A0EB-D2E2-48E8-B980-FA6126290CE3}" dt="2023-09-18T00:03:11.291" v="1199" actId="22"/>
          <ac:spMkLst>
            <pc:docMk/>
            <pc:sldMk cId="1776490449" sldId="274"/>
            <ac:spMk id="3" creationId="{B3719C9E-5D8F-7CCD-3055-0E62DA5EE447}"/>
          </ac:spMkLst>
        </pc:spChg>
        <pc:spChg chg="add mod">
          <ac:chgData name="Sabina Curić" userId="efe95bd9-c5b5-4cc1-85ac-6e9fa8a04f46" providerId="ADAL" clId="{ADC1A0EB-D2E2-48E8-B980-FA6126290CE3}" dt="2023-09-18T00:05:30.403" v="1250" actId="1076"/>
          <ac:spMkLst>
            <pc:docMk/>
            <pc:sldMk cId="1776490449" sldId="274"/>
            <ac:spMk id="6" creationId="{1F063116-33C6-72E7-EB5B-5947CB14208B}"/>
          </ac:spMkLst>
        </pc:spChg>
        <pc:picChg chg="add mod ord">
          <ac:chgData name="Sabina Curić" userId="efe95bd9-c5b5-4cc1-85ac-6e9fa8a04f46" providerId="ADAL" clId="{ADC1A0EB-D2E2-48E8-B980-FA6126290CE3}" dt="2023-09-18T00:04:24.406" v="1235" actId="1076"/>
          <ac:picMkLst>
            <pc:docMk/>
            <pc:sldMk cId="1776490449" sldId="274"/>
            <ac:picMk id="5" creationId="{795972A0-0F22-3894-D50B-287ABB118240}"/>
          </ac:picMkLst>
        </pc:picChg>
      </pc:sldChg>
      <pc:sldChg chg="addSp delSp modSp new mod">
        <pc:chgData name="Sabina Curić" userId="efe95bd9-c5b5-4cc1-85ac-6e9fa8a04f46" providerId="ADAL" clId="{ADC1A0EB-D2E2-48E8-B980-FA6126290CE3}" dt="2023-09-18T00:17:38.772" v="1683" actId="1076"/>
        <pc:sldMkLst>
          <pc:docMk/>
          <pc:sldMk cId="3731997213" sldId="275"/>
        </pc:sldMkLst>
        <pc:spChg chg="mod ord">
          <ac:chgData name="Sabina Curić" userId="efe95bd9-c5b5-4cc1-85ac-6e9fa8a04f46" providerId="ADAL" clId="{ADC1A0EB-D2E2-48E8-B980-FA6126290CE3}" dt="2023-09-18T00:17:38.772" v="1683" actId="1076"/>
          <ac:spMkLst>
            <pc:docMk/>
            <pc:sldMk cId="3731997213" sldId="275"/>
            <ac:spMk id="2" creationId="{23AAF9A4-C61F-BD9A-F436-D626F5017BDC}"/>
          </ac:spMkLst>
        </pc:spChg>
        <pc:spChg chg="del">
          <ac:chgData name="Sabina Curić" userId="efe95bd9-c5b5-4cc1-85ac-6e9fa8a04f46" providerId="ADAL" clId="{ADC1A0EB-D2E2-48E8-B980-FA6126290CE3}" dt="2023-09-18T00:10:38.956" v="1290" actId="478"/>
          <ac:spMkLst>
            <pc:docMk/>
            <pc:sldMk cId="3731997213" sldId="275"/>
            <ac:spMk id="3" creationId="{085C0830-2324-3F7A-7E09-D296AAC6D685}"/>
          </ac:spMkLst>
        </pc:spChg>
        <pc:picChg chg="add mod">
          <ac:chgData name="Sabina Curić" userId="efe95bd9-c5b5-4cc1-85ac-6e9fa8a04f46" providerId="ADAL" clId="{ADC1A0EB-D2E2-48E8-B980-FA6126290CE3}" dt="2023-09-18T00:10:54.774" v="1293" actId="14100"/>
          <ac:picMkLst>
            <pc:docMk/>
            <pc:sldMk cId="3731997213" sldId="275"/>
            <ac:picMk id="5" creationId="{05FB2FE1-4371-3F23-9C8A-74AB2C6776B5}"/>
          </ac:picMkLst>
        </pc:picChg>
      </pc:sldChg>
      <pc:sldChg chg="modSp new mod">
        <pc:chgData name="Sabina Curić" userId="efe95bd9-c5b5-4cc1-85ac-6e9fa8a04f46" providerId="ADAL" clId="{ADC1A0EB-D2E2-48E8-B980-FA6126290CE3}" dt="2023-09-18T00:22:18.207" v="2037" actId="20577"/>
        <pc:sldMkLst>
          <pc:docMk/>
          <pc:sldMk cId="4053439499" sldId="276"/>
        </pc:sldMkLst>
        <pc:spChg chg="mod">
          <ac:chgData name="Sabina Curić" userId="efe95bd9-c5b5-4cc1-85ac-6e9fa8a04f46" providerId="ADAL" clId="{ADC1A0EB-D2E2-48E8-B980-FA6126290CE3}" dt="2023-09-18T00:21:20.919" v="1980" actId="1076"/>
          <ac:spMkLst>
            <pc:docMk/>
            <pc:sldMk cId="4053439499" sldId="276"/>
            <ac:spMk id="2" creationId="{A6A5D3E5-FC50-F6C1-0F73-154D3E1A4CA3}"/>
          </ac:spMkLst>
        </pc:spChg>
        <pc:spChg chg="mod">
          <ac:chgData name="Sabina Curić" userId="efe95bd9-c5b5-4cc1-85ac-6e9fa8a04f46" providerId="ADAL" clId="{ADC1A0EB-D2E2-48E8-B980-FA6126290CE3}" dt="2023-09-18T00:22:18.207" v="2037" actId="20577"/>
          <ac:spMkLst>
            <pc:docMk/>
            <pc:sldMk cId="4053439499" sldId="276"/>
            <ac:spMk id="3" creationId="{04BF9238-2A6B-100C-0920-9C86607429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2990-21B2-4CEC-BD70-266201DB0F3D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656F7-C52C-4848-868C-907E19CAB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35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656F7-C52C-4848-868C-907E19CAB3F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79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E01121-D526-D471-ABB6-2B6F4611B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C80497-17C0-7FBE-3A7F-B557DBAA4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D23EB8-75F6-4689-571E-20074EED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86B5B5-13B8-74FA-6914-4B215B3A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91D16E-695A-0DD6-1090-5D8A8A6E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7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98FF1-10F8-A71E-9A22-49D2574E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504314-2ADC-C5E0-C8C8-F40817E24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0825B5-C625-139A-A607-4515612B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219741-29F2-2BF1-ABB0-EFF8524F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A78086-348B-6DBE-4891-A91A46D2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75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697936B-1FA5-A3E4-EC02-B93AB0004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F40B6E-87A5-8235-4B8C-93DFF7751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E01457-2CAB-5293-2CF5-03401A3A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BFBE1B-FAA8-AC3E-4EDD-FB5B4406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79E9F-8BA6-5F2F-C9A1-99AC6F6C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14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020A8-3DD7-5937-7B80-858A87B0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CDDC9C-C40A-E685-05D3-9F836DF9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EC2637-F6C9-2E04-DD8D-AE03C671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FC4F1C-6B29-56BC-3D12-08F42960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345B8F-7DD3-06D1-98F9-0F46E936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82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4B9FE7-CDAC-C831-205A-07DB8685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B800C6-2343-7565-DEDF-52A4D9B0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E9B548-7B0F-B659-6FEE-52761940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30C871-9615-819C-1ECB-761030EC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57CCF3-CA39-5A8A-B9B0-12CEE65C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5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F798A-093C-702A-A2D2-09D53E14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0BE582-AC46-F1BB-550F-B9898EDC9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AC257D-2213-D065-250D-2176DB6C1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ABEEEB-BB28-6419-CACF-5708DF44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96D7A2-A520-C358-09DA-85DC3300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5D960C2-5FDD-C723-8986-5D55F7BF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25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EB56D-326B-C413-A8E8-D4ECD223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AB52F3-3059-227D-3C61-5A4466166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04A5FD-DD97-A094-226E-C7BB79212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0611A21-9CF6-F295-BAE6-0AD4055B1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8D3574C-2822-5EC8-AA79-635894BED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0F43D34-23B2-FD45-6DB2-49C0C891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9BECDDD-D463-E725-DE01-5695DDFF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DC44112-62FF-B6AC-83CA-BA21518C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1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ACDAF1-0BD7-C38E-9DF7-AFACAD94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9719A12-9917-203B-5103-99EF3219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E824F7C-DA7C-1F0B-68F3-85538A1A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4E0544E-6C0C-A883-DE9B-F44F5ED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6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4D99F6-23A7-F9E6-5ED3-47791C22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558DA75-CA24-E0F6-EAE1-AEAB44FB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74C8B21-5C3A-FD1B-C876-78BC6884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38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A0C47-ED66-A93A-C926-E083CB8F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5447F5-8E75-7261-E32C-39EED7D8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E0D175F-56AF-36ED-D693-AA4260100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3D963E-ED69-AB21-1975-41BEC4B1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427568-9851-8AFF-86D1-1B2E1809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814EA75-58CF-F015-988E-35C42723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75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EF3F4-E705-0BC0-555A-8FDEB933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FA4ED49-F2D0-3B44-FF35-0369AE05B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66113FA-C5A7-1868-E8C4-43237FCC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8B6D0C-4EE7-D584-BAB2-BC1D7A47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D102386-D2A5-E376-6C9B-5880691A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864872-5833-8BF5-FE82-FDCB13AE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7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5626785-AA8F-72A8-2F43-02A0940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05559B-BCC3-0118-5CFB-3D59E8B5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BA7821-6E63-A6F0-8B7F-59B23B1B8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8FA7-2C92-40B8-98FC-8808C0AA2098}" type="datetimeFigureOut">
              <a:rPr lang="hr-HR" smtClean="0"/>
              <a:t>18.9.2023.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EB0193-9D8E-2189-6BDD-BCFA1FA53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A7A39C-48B5-9FD7-679C-F672D2ED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565E-2768-4221-97B4-7CD6F949C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5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esdw.eu/events/ee-waste-adopt-the-habit-and-separate-the-waste/" TargetMode="External"/><Relationship Id="rId2" Type="http://schemas.openxmlformats.org/officeDocument/2006/relationships/hyperlink" Target="https://esdw.eu/events/ee-waste-adopt-the-habit-and-separate-the-was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edutorij.e-skole.hr/share/proxy/alfresco-noauth/edutorij/api/proxy-guest/c9d3bbb7-0fb8-45a8-ba91-4175fca0fc8a/html/536_ee_otpad.html#!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snje%C5%BEana.habunek@zg.tcom.h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0D26A-AA70-E6E7-E016-31DC8F1D8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EE OTPAD</a:t>
            </a:r>
          </a:p>
        </p:txBody>
      </p:sp>
      <p:pic>
        <p:nvPicPr>
          <p:cNvPr id="1026" name="Picture 2" descr="Informatika 5 - 4.4 EE otpad">
            <a:extLst>
              <a:ext uri="{FF2B5EF4-FFF2-40B4-BE49-F238E27FC236}">
                <a16:creationId xmlns:a16="http://schemas.microsoft.com/office/drawing/2014/main" id="{3CD84A79-F051-3882-34E1-305E0384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4526"/>
            <a:ext cx="8802461" cy="59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B429CAB0-5570-F916-0CBB-CF4504824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246" y="43429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sz="11500" b="1" dirty="0">
                <a:solidFill>
                  <a:srgbClr val="FF0000"/>
                </a:solidFill>
              </a:rPr>
              <a:t>EE         OTPAD</a:t>
            </a:r>
          </a:p>
        </p:txBody>
      </p:sp>
    </p:spTree>
    <p:extLst>
      <p:ext uri="{BB962C8B-B14F-4D97-AF65-F5344CB8AC3E}">
        <p14:creationId xmlns:p14="http://schemas.microsoft.com/office/powerpoint/2010/main" val="7659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32334F-2858-7CBA-92EE-9541F9CB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7169" name="Slika 7" descr="Greenpeace - Electronic-Waste Documentation in Guiyu, China">
            <a:extLst>
              <a:ext uri="{FF2B5EF4-FFF2-40B4-BE49-F238E27FC236}">
                <a16:creationId xmlns:a16="http://schemas.microsoft.com/office/drawing/2014/main" id="{FD0EB449-B83A-42D3-B4E4-05AB0722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00EED08-5508-DFCE-2DF9-E97CE6DB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74" y="228600"/>
            <a:ext cx="8820655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Kini i 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djeca 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oporabu EE</a:t>
            </a:r>
          </a:p>
        </p:txBody>
      </p:sp>
    </p:spTree>
    <p:extLst>
      <p:ext uri="{BB962C8B-B14F-4D97-AF65-F5344CB8AC3E}">
        <p14:creationId xmlns:p14="http://schemas.microsoft.com/office/powerpoint/2010/main" val="73813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bodna Dalmacija - Licemjerna praksa: Kinezi truju nas, a mi njih">
            <a:extLst>
              <a:ext uri="{FF2B5EF4-FFF2-40B4-BE49-F238E27FC236}">
                <a16:creationId xmlns:a16="http://schemas.microsoft.com/office/drawing/2014/main" id="{56ECA1A0-1734-91A9-7FC3-445C504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80"/>
            <a:ext cx="12192000" cy="683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40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0454C-D1F6-F001-A06A-320FA0EB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2579"/>
            <a:ext cx="11353800" cy="1325563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00B05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EE OTPAD </a:t>
            </a:r>
            <a:r>
              <a:rPr lang="hr-HR" sz="60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= </a:t>
            </a:r>
            <a:r>
              <a:rPr lang="hr-HR" sz="6000" b="1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OPASAN OTPAD</a:t>
            </a:r>
          </a:p>
        </p:txBody>
      </p:sp>
      <p:pic>
        <p:nvPicPr>
          <p:cNvPr id="5" name="Rezervirano mjesto sadržaja 4" descr="Slika na kojoj se prikazuje kolica, isporuka&#10;&#10;Opis je automatski generiran">
            <a:extLst>
              <a:ext uri="{FF2B5EF4-FFF2-40B4-BE49-F238E27FC236}">
                <a16:creationId xmlns:a16="http://schemas.microsoft.com/office/drawing/2014/main" id="{4D38A502-DE18-596D-1433-CC43664BE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/>
          <a:stretch/>
        </p:blipFill>
        <p:spPr>
          <a:xfrm>
            <a:off x="7498080" y="1310640"/>
            <a:ext cx="4541520" cy="407654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F495B91-B58C-9757-C37A-9B1BB02E3E91}"/>
              </a:ext>
            </a:extLst>
          </p:cNvPr>
          <p:cNvSpPr txBox="1"/>
          <p:nvPr/>
        </p:nvSpPr>
        <p:spPr>
          <a:xfrm>
            <a:off x="0" y="1638142"/>
            <a:ext cx="8656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 dirty="0"/>
              <a:t>Sadrži </a:t>
            </a:r>
            <a:r>
              <a:rPr lang="hr-HR" sz="4400" b="1" dirty="0">
                <a:solidFill>
                  <a:srgbClr val="FF0000"/>
                </a:solidFill>
              </a:rPr>
              <a:t>opasne tvari  </a:t>
            </a:r>
            <a:r>
              <a:rPr lang="hr-HR" sz="4400" dirty="0"/>
              <a:t>(</a:t>
            </a:r>
            <a:r>
              <a:rPr lang="hr-HR" sz="4400" b="1" dirty="0">
                <a:solidFill>
                  <a:srgbClr val="FF0000"/>
                </a:solidFill>
              </a:rPr>
              <a:t>živa, krom, </a:t>
            </a:r>
            <a:r>
              <a:rPr lang="hr-HR" sz="4400" b="1" dirty="0" err="1">
                <a:solidFill>
                  <a:srgbClr val="FF0000"/>
                </a:solidFill>
              </a:rPr>
              <a:t>kamdij</a:t>
            </a:r>
            <a:r>
              <a:rPr lang="hr-HR" sz="4400" b="1" dirty="0">
                <a:solidFill>
                  <a:srgbClr val="FF0000"/>
                </a:solidFill>
              </a:rPr>
              <a:t>, olovo, arsen, fosfor </a:t>
            </a:r>
            <a:r>
              <a:rPr lang="hr-HR" sz="4400" dirty="0"/>
              <a:t>…)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 dirty="0"/>
              <a:t>Kako bi se </a:t>
            </a:r>
            <a:r>
              <a:rPr lang="hr-HR" sz="4400" b="1" dirty="0">
                <a:solidFill>
                  <a:srgbClr val="FF0000"/>
                </a:solidFill>
              </a:rPr>
              <a:t>opasni dijelovi </a:t>
            </a:r>
            <a:br>
              <a:rPr lang="hr-HR" sz="4400" b="1" dirty="0">
                <a:solidFill>
                  <a:srgbClr val="FF0000"/>
                </a:solidFill>
              </a:rPr>
            </a:br>
            <a:r>
              <a:rPr lang="hr-HR" sz="4400" b="1" dirty="0">
                <a:solidFill>
                  <a:srgbClr val="00B050"/>
                </a:solidFill>
              </a:rPr>
              <a:t>izdvojili i zbrinuli </a:t>
            </a:r>
            <a:r>
              <a:rPr lang="hr-HR" sz="4400" dirty="0"/>
              <a:t>na pravilan </a:t>
            </a:r>
            <a:br>
              <a:rPr lang="hr-HR" sz="4400" dirty="0"/>
            </a:br>
            <a:r>
              <a:rPr lang="hr-HR" sz="4400" dirty="0"/>
              <a:t>način mora se </a:t>
            </a:r>
            <a:r>
              <a:rPr lang="hr-HR" sz="4400" b="1" dirty="0">
                <a:solidFill>
                  <a:srgbClr val="00B050"/>
                </a:solidFill>
              </a:rPr>
              <a:t>sakupljati odvojeno od ostalih vrsta otpada. </a:t>
            </a:r>
          </a:p>
        </p:txBody>
      </p:sp>
    </p:spTree>
    <p:extLst>
      <p:ext uri="{BB962C8B-B14F-4D97-AF65-F5344CB8AC3E}">
        <p14:creationId xmlns:p14="http://schemas.microsoft.com/office/powerpoint/2010/main" val="382983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6F6327-BB0D-6CD7-C168-4BB61BCB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6558"/>
            <a:ext cx="11883887" cy="5411441"/>
          </a:xfrm>
        </p:spPr>
        <p:txBody>
          <a:bodyPr>
            <a:normAutofit/>
          </a:bodyPr>
          <a:lstStyle/>
          <a:p>
            <a:r>
              <a:rPr lang="hr-HR" sz="4800" dirty="0"/>
              <a:t>Godišnje</a:t>
            </a:r>
            <a:r>
              <a:rPr lang="hr-HR" sz="4800" b="1" dirty="0"/>
              <a:t> </a:t>
            </a:r>
            <a:r>
              <a:rPr lang="hr-HR" sz="4800" b="1" dirty="0">
                <a:solidFill>
                  <a:srgbClr val="FF0000"/>
                </a:solidFill>
              </a:rPr>
              <a:t>u svijetu </a:t>
            </a:r>
            <a:r>
              <a:rPr lang="hr-HR" sz="4800" dirty="0"/>
              <a:t>nastaje</a:t>
            </a:r>
            <a:r>
              <a:rPr lang="hr-HR" sz="4800" b="1" dirty="0"/>
              <a:t> </a:t>
            </a:r>
            <a:r>
              <a:rPr lang="hr-HR" sz="4800" b="1" dirty="0">
                <a:solidFill>
                  <a:srgbClr val="FF0000"/>
                </a:solidFill>
              </a:rPr>
              <a:t>50 milijuna tona </a:t>
            </a:r>
            <a:r>
              <a:rPr lang="hr-HR" sz="4800" b="1" dirty="0"/>
              <a:t>računalnog otpada </a:t>
            </a:r>
            <a:r>
              <a:rPr lang="hr-HR" sz="4800" dirty="0"/>
              <a:t>(najviše u SAD-u i Kini).</a:t>
            </a:r>
          </a:p>
          <a:p>
            <a:r>
              <a:rPr lang="hr-HR" sz="4800" b="1" dirty="0"/>
              <a:t>Računalni otpad</a:t>
            </a:r>
            <a:r>
              <a:rPr lang="hr-HR" sz="4800" dirty="0"/>
              <a:t>, osim što </a:t>
            </a:r>
            <a:r>
              <a:rPr lang="hr-HR" sz="4800" b="1" dirty="0"/>
              <a:t>je opasan, </a:t>
            </a:r>
            <a:r>
              <a:rPr lang="hr-HR" sz="4800" dirty="0"/>
              <a:t>on je i </a:t>
            </a:r>
            <a:r>
              <a:rPr lang="hr-HR" sz="4800" b="1" dirty="0">
                <a:solidFill>
                  <a:srgbClr val="00B050"/>
                </a:solidFill>
              </a:rPr>
              <a:t>vrijedan</a:t>
            </a:r>
            <a:r>
              <a:rPr lang="hr-HR" sz="4800" b="1" dirty="0"/>
              <a:t>. </a:t>
            </a:r>
            <a:r>
              <a:rPr lang="hr-HR" sz="4800" dirty="0"/>
              <a:t>Mogu se dijelovi ponovo iskoristiti </a:t>
            </a:r>
            <a:r>
              <a:rPr lang="hr-HR" sz="4800" b="1" dirty="0"/>
              <a:t>(</a:t>
            </a:r>
            <a:r>
              <a:rPr lang="hr-HR" sz="4800" b="1" dirty="0">
                <a:solidFill>
                  <a:srgbClr val="00B050"/>
                </a:solidFill>
              </a:rPr>
              <a:t>reciklirati</a:t>
            </a:r>
            <a:r>
              <a:rPr lang="hr-HR" sz="4800" b="1" dirty="0"/>
              <a:t>). </a:t>
            </a:r>
            <a:r>
              <a:rPr lang="hr-HR" sz="4800" dirty="0"/>
              <a:t>Najviše sadrži plastike i metala.</a:t>
            </a:r>
          </a:p>
          <a:p>
            <a:r>
              <a:rPr lang="hr-HR" sz="4800" b="1" dirty="0">
                <a:solidFill>
                  <a:srgbClr val="FF0000"/>
                </a:solidFill>
              </a:rPr>
              <a:t>U Hrvatskoj </a:t>
            </a:r>
            <a:r>
              <a:rPr lang="hr-HR" sz="4800" b="1" dirty="0"/>
              <a:t>godišnje nastaje </a:t>
            </a:r>
            <a:br>
              <a:rPr lang="hr-HR" sz="4800" b="1" dirty="0"/>
            </a:br>
            <a:r>
              <a:rPr lang="hr-HR" sz="4800" b="1" dirty="0"/>
              <a:t>od</a:t>
            </a:r>
            <a:r>
              <a:rPr lang="hr-HR" sz="4800" b="1" dirty="0">
                <a:solidFill>
                  <a:srgbClr val="FF0000"/>
                </a:solidFill>
              </a:rPr>
              <a:t> 30.000 </a:t>
            </a:r>
            <a:r>
              <a:rPr lang="hr-HR" sz="4800" b="1" dirty="0"/>
              <a:t>do</a:t>
            </a:r>
            <a:r>
              <a:rPr lang="hr-HR" sz="4800" b="1" dirty="0">
                <a:solidFill>
                  <a:srgbClr val="FF0000"/>
                </a:solidFill>
              </a:rPr>
              <a:t> 45.000 t   EE otpada. 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73E1E2B8-A009-FE8B-4EBA-891BD3076DC5}"/>
              </a:ext>
            </a:extLst>
          </p:cNvPr>
          <p:cNvSpPr txBox="1">
            <a:spLocks/>
          </p:cNvSpPr>
          <p:nvPr/>
        </p:nvSpPr>
        <p:spPr>
          <a:xfrm>
            <a:off x="2623931" y="302660"/>
            <a:ext cx="7434469" cy="114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6600" b="1" dirty="0"/>
              <a:t>ZANIMLJIVOSTI</a:t>
            </a:r>
          </a:p>
        </p:txBody>
      </p:sp>
    </p:spTree>
    <p:extLst>
      <p:ext uri="{BB962C8B-B14F-4D97-AF65-F5344CB8AC3E}">
        <p14:creationId xmlns:p14="http://schemas.microsoft.com/office/powerpoint/2010/main" val="5526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6855B9-6CA8-7785-1B0A-8FA8E497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90" y="103239"/>
            <a:ext cx="11353800" cy="1784555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KAKO TI MOŽEŠ POMOĆI U</a:t>
            </a:r>
            <a:br>
              <a:rPr lang="hr-HR" sz="5400" b="1" dirty="0">
                <a:solidFill>
                  <a:srgbClr val="00B050"/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</a:br>
            <a:r>
              <a:rPr lang="hr-HR" sz="5400" b="1" dirty="0">
                <a:solidFill>
                  <a:srgbClr val="00B050"/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 SMANJENJU EE-OTPADA?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5FB7A9-1BB1-F4C2-026A-1B5B0782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8" y="1808675"/>
            <a:ext cx="11756922" cy="4946086"/>
          </a:xfrm>
        </p:spPr>
        <p:txBody>
          <a:bodyPr>
            <a:normAutofit/>
          </a:bodyPr>
          <a:lstStyle/>
          <a:p>
            <a:r>
              <a:rPr lang="hr-HR" sz="4400" dirty="0"/>
              <a:t>Ako kupiš novi uređaj, zatraži od trgovca, </a:t>
            </a:r>
            <a:br>
              <a:rPr lang="hr-HR" sz="4400" dirty="0"/>
            </a:br>
            <a:r>
              <a:rPr lang="hr-HR" sz="4400" dirty="0"/>
              <a:t>    ako može da </a:t>
            </a:r>
            <a:r>
              <a:rPr lang="hr-HR" sz="4400" b="1" dirty="0"/>
              <a:t>preuzme tvoj stari uređaj</a:t>
            </a:r>
            <a:r>
              <a:rPr lang="hr-HR" sz="4400" dirty="0"/>
              <a:t>.</a:t>
            </a:r>
          </a:p>
          <a:p>
            <a:r>
              <a:rPr lang="hr-HR" sz="4400" dirty="0"/>
              <a:t>Razmisli, </a:t>
            </a:r>
            <a:r>
              <a:rPr lang="hr-HR" sz="4400" b="1" dirty="0"/>
              <a:t>treba li ti uopće novi uređaj </a:t>
            </a:r>
            <a:r>
              <a:rPr lang="hr-HR" sz="4400" dirty="0"/>
              <a:t>ili </a:t>
            </a:r>
            <a:br>
              <a:rPr lang="hr-HR" sz="4400" dirty="0"/>
            </a:br>
            <a:r>
              <a:rPr lang="hr-HR" sz="4400" dirty="0"/>
              <a:t>    se stari može popraviti.</a:t>
            </a:r>
          </a:p>
          <a:p>
            <a:r>
              <a:rPr lang="hr-HR" sz="4400" dirty="0"/>
              <a:t>Razmisli možeš li </a:t>
            </a:r>
            <a:r>
              <a:rPr lang="hr-HR" sz="4400" b="1" dirty="0"/>
              <a:t>svoj stari uređaj </a:t>
            </a:r>
            <a:r>
              <a:rPr lang="hr-HR" sz="4400" dirty="0"/>
              <a:t>ili njegove</a:t>
            </a:r>
            <a:br>
              <a:rPr lang="hr-HR" sz="4400" dirty="0"/>
            </a:br>
            <a:r>
              <a:rPr lang="hr-HR" sz="4400" dirty="0"/>
              <a:t>    dijelove nekome </a:t>
            </a:r>
            <a:r>
              <a:rPr lang="hr-HR" sz="4400" b="1" dirty="0"/>
              <a:t>pokloniti</a:t>
            </a:r>
            <a:r>
              <a:rPr lang="hr-HR" sz="4400" dirty="0"/>
              <a:t> ili prodati.</a:t>
            </a:r>
          </a:p>
          <a:p>
            <a:r>
              <a:rPr lang="hr-HR" sz="4400" dirty="0"/>
              <a:t>Saznaj gdje se odlaže EE otpad u mjestu gdje živiš.</a:t>
            </a:r>
          </a:p>
        </p:txBody>
      </p:sp>
    </p:spTree>
    <p:extLst>
      <p:ext uri="{BB962C8B-B14F-4D97-AF65-F5344CB8AC3E}">
        <p14:creationId xmlns:p14="http://schemas.microsoft.com/office/powerpoint/2010/main" val="66990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0A88E-3BF4-01F1-B56A-9210AC4D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4"/>
            <a:ext cx="12192000" cy="2013915"/>
          </a:xfrm>
        </p:spPr>
        <p:txBody>
          <a:bodyPr>
            <a:normAutofit/>
          </a:bodyPr>
          <a:lstStyle/>
          <a:p>
            <a:pPr algn="ctr"/>
            <a:r>
              <a:rPr lang="hr-HR" sz="4000" b="1" kern="100" cap="all" dirty="0">
                <a:solidFill>
                  <a:srgbClr val="009A4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globalnih ciljeva za održivi razvoj</a:t>
            </a:r>
            <a:r>
              <a:rPr lang="hr-HR" sz="40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3100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hr-HR" sz="31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</a:t>
            </a:r>
            <a:r>
              <a:rPr lang="hr-HR" sz="3100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hr-HR" sz="31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100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SDGs</a:t>
            </a:r>
            <a:r>
              <a:rPr lang="hr-HR" sz="3100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hr-HR" sz="2800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poznati i kao </a:t>
            </a:r>
            <a:r>
              <a:rPr lang="hr-HR" sz="36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Globalni ciljevi</a:t>
            </a:r>
            <a:r>
              <a:rPr lang="hr-HR" sz="2800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hr-HR" sz="2800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univerzalni su ciljevi i pokazatelji za koje se očekuje da će ih članice </a:t>
            </a:r>
            <a:r>
              <a:rPr lang="hr-HR" sz="2800" b="1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UN-a </a:t>
            </a:r>
            <a:br>
              <a:rPr lang="hr-HR" sz="2800" b="1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b="1" kern="100" dirty="0">
                <a:solidFill>
                  <a:srgbClr val="191F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 u kreiranju svojih programa i politika u sljedećih 15 god. </a:t>
            </a:r>
            <a:endParaRPr lang="hr-HR" sz="5400" dirty="0"/>
          </a:p>
        </p:txBody>
      </p:sp>
      <p:pic>
        <p:nvPicPr>
          <p:cNvPr id="4" name="Rezervirano mjesto sadržaja 3" descr="17 Ciljeva održivog razvoja - IDOP">
            <a:extLst>
              <a:ext uri="{FF2B5EF4-FFF2-40B4-BE49-F238E27FC236}">
                <a16:creationId xmlns:a16="http://schemas.microsoft.com/office/drawing/2014/main" id="{981A1E6A-2928-A4EF-3AE6-10816E038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3542" r="1020" b="1862"/>
          <a:stretch/>
        </p:blipFill>
        <p:spPr bwMode="auto">
          <a:xfrm>
            <a:off x="537670" y="1959428"/>
            <a:ext cx="11116660" cy="4898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37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grafički dizajn, crtić, ptica&#10;&#10;Opis je automatski generiran">
            <a:extLst>
              <a:ext uri="{FF2B5EF4-FFF2-40B4-BE49-F238E27FC236}">
                <a16:creationId xmlns:a16="http://schemas.microsoft.com/office/drawing/2014/main" id="{249DF975-BA8C-8DA3-33BA-A5A1B968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65" y="0"/>
            <a:ext cx="12402766" cy="6858000"/>
          </a:xfrm>
        </p:spPr>
      </p:pic>
    </p:spTree>
    <p:extLst>
      <p:ext uri="{BB962C8B-B14F-4D97-AF65-F5344CB8AC3E}">
        <p14:creationId xmlns:p14="http://schemas.microsoft.com/office/powerpoint/2010/main" val="7472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view of the WEEE Man sculpture at the Eden Project in Cornwall">
            <a:extLst>
              <a:ext uri="{FF2B5EF4-FFF2-40B4-BE49-F238E27FC236}">
                <a16:creationId xmlns:a16="http://schemas.microsoft.com/office/drawing/2014/main" id="{421C2CC1-4C61-7C74-C8DA-F3AB9374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887"/>
            <a:ext cx="3921438" cy="60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76F1D46-90C7-B081-B68D-7C30DAC6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163165"/>
            <a:ext cx="12192000" cy="1662458"/>
          </a:xfrm>
        </p:spPr>
        <p:txBody>
          <a:bodyPr>
            <a:normAutofit fontScale="90000"/>
          </a:bodyPr>
          <a:lstStyle/>
          <a:p>
            <a:r>
              <a:rPr lang="hr-HR" sz="4900" b="1" dirty="0">
                <a:solidFill>
                  <a:srgbClr val="00B050"/>
                </a:solidFill>
                <a:latin typeface="Amasis MT Pro Black" panose="02040A04050005020304" pitchFamily="18" charset="-18"/>
              </a:rPr>
              <a:t>WEEE Man</a:t>
            </a:r>
            <a:r>
              <a:rPr lang="hr-HR" sz="2700" b="1" dirty="0">
                <a:solidFill>
                  <a:srgbClr val="00B050"/>
                </a:solidFill>
                <a:latin typeface="Amasis MT Pro Black" panose="02040A04050005020304" pitchFamily="18" charset="-18"/>
              </a:rPr>
              <a:t> </a:t>
            </a:r>
            <a:r>
              <a:rPr lang="hr-HR" dirty="0">
                <a:latin typeface="Amasis MT Pro Black" panose="02040A04050005020304" pitchFamily="18" charset="-18"/>
              </a:rPr>
              <a:t>=</a:t>
            </a:r>
            <a:r>
              <a:rPr lang="hr-HR" sz="2700" dirty="0">
                <a:latin typeface="Amasis MT Pro Black" panose="02040A04050005020304" pitchFamily="18" charset="-18"/>
              </a:rPr>
              <a:t> </a:t>
            </a:r>
            <a:r>
              <a:rPr lang="hr-HR" dirty="0">
                <a:latin typeface="Amasis MT Pro Black" panose="02040A04050005020304" pitchFamily="18" charset="-18"/>
              </a:rPr>
              <a:t>skulptura izložena u Londonu 	</a:t>
            </a:r>
            <a:br>
              <a:rPr lang="hr-HR" dirty="0">
                <a:latin typeface="Amasis MT Pro Black" panose="02040A04050005020304" pitchFamily="18" charset="-18"/>
              </a:rPr>
            </a:br>
            <a:r>
              <a:rPr lang="hr-HR" dirty="0">
                <a:latin typeface="Amasis MT Pro Black" panose="02040A04050005020304" pitchFamily="18" charset="-18"/>
              </a:rPr>
              <a:t>			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A4B5B0-CBB9-8723-330C-5F2B3426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2" y="2050912"/>
            <a:ext cx="7952508" cy="421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Izrađen je od </a:t>
            </a:r>
            <a:r>
              <a:rPr lang="hr-HR" sz="4400" b="1" dirty="0">
                <a:solidFill>
                  <a:srgbClr val="FF0000"/>
                </a:solidFill>
              </a:rPr>
              <a:t>3 tone </a:t>
            </a:r>
            <a:r>
              <a:rPr lang="hr-HR" sz="4400" b="1" dirty="0"/>
              <a:t>EE – otpada</a:t>
            </a:r>
            <a:r>
              <a:rPr lang="hr-HR" sz="4400" dirty="0"/>
              <a:t>:</a:t>
            </a:r>
          </a:p>
          <a:p>
            <a:pPr marL="0" indent="0">
              <a:buNone/>
            </a:pPr>
            <a:endParaRPr lang="hr-HR" sz="1600" dirty="0"/>
          </a:p>
          <a:p>
            <a:r>
              <a:rPr lang="hr-HR" sz="4400" b="1" dirty="0">
                <a:solidFill>
                  <a:schemeClr val="bg1">
                    <a:lumMod val="50000"/>
                  </a:schemeClr>
                </a:solidFill>
              </a:rPr>
              <a:t>ZUBI</a:t>
            </a:r>
            <a:r>
              <a:rPr lang="hr-HR" sz="4400" dirty="0"/>
              <a:t> – od računalnih miševa</a:t>
            </a:r>
          </a:p>
          <a:p>
            <a:r>
              <a:rPr lang="hr-HR" sz="4400" b="1" dirty="0">
                <a:solidFill>
                  <a:schemeClr val="bg1">
                    <a:lumMod val="50000"/>
                  </a:schemeClr>
                </a:solidFill>
              </a:rPr>
              <a:t>KRALJEŽNICA</a:t>
            </a:r>
            <a:r>
              <a:rPr lang="hr-HR" sz="4400" dirty="0"/>
              <a:t> – od uređaja za</a:t>
            </a:r>
            <a:br>
              <a:rPr lang="hr-HR" sz="4400" dirty="0"/>
            </a:br>
            <a:r>
              <a:rPr lang="hr-HR" sz="4400" dirty="0"/>
              <a:t>                            pranje rublja</a:t>
            </a:r>
          </a:p>
          <a:p>
            <a:r>
              <a:rPr lang="hr-HR" sz="4400" b="1" dirty="0">
                <a:solidFill>
                  <a:schemeClr val="bg1">
                    <a:lumMod val="50000"/>
                  </a:schemeClr>
                </a:solidFill>
              </a:rPr>
              <a:t>VRAT</a:t>
            </a:r>
            <a:r>
              <a:rPr lang="hr-HR" sz="4400" dirty="0"/>
              <a:t> – od usisavača</a:t>
            </a:r>
          </a:p>
        </p:txBody>
      </p:sp>
    </p:spTree>
    <p:extLst>
      <p:ext uri="{BB962C8B-B14F-4D97-AF65-F5344CB8AC3E}">
        <p14:creationId xmlns:p14="http://schemas.microsoft.com/office/powerpoint/2010/main" val="293225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1EAB5-755E-73D6-7E3A-A78F57F0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EUROPSKI TJEDAN ODRŽIVOG RAZVOJA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E1A83D-516F-331F-9ED8-E2EE5AB6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736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4000" b="1" i="0" dirty="0">
                <a:solidFill>
                  <a:srgbClr val="00B050"/>
                </a:solidFill>
                <a:effectLst/>
                <a:latin typeface="Roboto Slab" pitchFamily="2" charset="0"/>
              </a:rPr>
              <a:t># ESDW2023</a:t>
            </a:r>
            <a:endParaRPr lang="hr-HR" sz="4000" b="1" dirty="0">
              <a:solidFill>
                <a:srgbClr val="00B050"/>
              </a:solidFill>
              <a:latin typeface="Roboto Slab" pitchFamily="2" charset="0"/>
            </a:endParaRPr>
          </a:p>
          <a:p>
            <a:pPr marL="0" indent="0">
              <a:buNone/>
            </a:pPr>
            <a:r>
              <a:rPr lang="hr-HR" sz="4000" b="1" i="0" dirty="0">
                <a:solidFill>
                  <a:srgbClr val="00B050"/>
                </a:solidFill>
                <a:effectLst/>
                <a:latin typeface="Roboto Slab" pitchFamily="2" charset="0"/>
              </a:rPr>
              <a:t>#BudimoOdrživi</a:t>
            </a:r>
          </a:p>
          <a:p>
            <a:pPr marL="0" indent="0">
              <a:buNone/>
            </a:pPr>
            <a:endParaRPr lang="hr-HR" sz="4000" b="1" dirty="0">
              <a:solidFill>
                <a:srgbClr val="00B050"/>
              </a:solidFill>
              <a:latin typeface="Roboto Slab" pitchFamily="2" charset="0"/>
            </a:endParaRPr>
          </a:p>
          <a:p>
            <a:pPr marL="0" indent="0">
              <a:buNone/>
            </a:pPr>
            <a:r>
              <a:rPr lang="hr-HR" sz="4000" b="1" dirty="0">
                <a:solidFill>
                  <a:srgbClr val="00B050"/>
                </a:solidFill>
                <a:latin typeface="Roboto Slab" pitchFamily="2" charset="0"/>
                <a:hlinkClick r:id="rId2"/>
              </a:rPr>
              <a:t>Naš projekt</a:t>
            </a:r>
            <a:endParaRPr lang="hr-HR" sz="4000" b="1" dirty="0">
              <a:solidFill>
                <a:srgbClr val="00B050"/>
              </a:solidFill>
              <a:latin typeface="Roboto Slab" pitchFamily="2" charset="0"/>
            </a:endParaRPr>
          </a:p>
          <a:p>
            <a:pPr marL="0" indent="0">
              <a:buNone/>
            </a:pPr>
            <a:r>
              <a:rPr lang="hr-HR" sz="4000" b="1" i="0" dirty="0">
                <a:effectLst/>
                <a:latin typeface="Roboto Slab" pitchFamily="2" charset="0"/>
                <a:hlinkClick r:id="rId3"/>
              </a:rPr>
              <a:t>Naš projekt </a:t>
            </a:r>
            <a:endParaRPr lang="hr-HR" sz="4000" b="1" i="0" dirty="0">
              <a:effectLst/>
              <a:latin typeface="Roboto Slab" pitchFamily="2" charset="0"/>
            </a:endParaRPr>
          </a:p>
          <a:p>
            <a:pPr marL="0" indent="0">
              <a:buNone/>
            </a:pPr>
            <a:endParaRPr lang="hr-HR" sz="4000" b="1" dirty="0">
              <a:latin typeface="Roboto Slab" pitchFamily="2" charset="0"/>
            </a:endParaRPr>
          </a:p>
          <a:p>
            <a:pPr marL="0" indent="0">
              <a:buNone/>
            </a:pPr>
            <a:endParaRPr lang="hr-HR" sz="4000" b="1" i="0" dirty="0">
              <a:effectLst/>
              <a:latin typeface="Roboto Slab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66984EA-6399-4568-90FE-6CAB8A07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58" y="1825625"/>
            <a:ext cx="6642454" cy="45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5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5EEE638-2B62-4C16-C0EA-3B004DECF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-1"/>
            <a:ext cx="7741919" cy="690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0FB267-0CA4-4125-C72C-311949B0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Slika na kojoj se prikazuje tekst, računalo, zid, u dvorani&#10;&#10;Opis je automatski generiran">
            <a:extLst>
              <a:ext uri="{FF2B5EF4-FFF2-40B4-BE49-F238E27FC236}">
                <a16:creationId xmlns:a16="http://schemas.microsoft.com/office/drawing/2014/main" id="{F1D7BE6D-AD58-7378-C828-B95B452D7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8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A5D3E5-FC50-F6C1-0F73-154D3E1A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043" y="1"/>
            <a:ext cx="2432957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BF9238-2A6B-100C-0920-9C866074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2" y="62138"/>
            <a:ext cx="11957956" cy="6795862"/>
          </a:xfrm>
        </p:spPr>
        <p:txBody>
          <a:bodyPr/>
          <a:lstStyle/>
          <a:p>
            <a:r>
              <a:rPr lang="hr-HR" dirty="0"/>
              <a:t>Otvori Wordov dokument</a:t>
            </a:r>
          </a:p>
          <a:p>
            <a:pPr marL="1436688"/>
            <a:r>
              <a:rPr lang="hr-HR" dirty="0"/>
              <a:t>Napiši naslov:                    </a:t>
            </a:r>
            <a:r>
              <a:rPr lang="hr-HR" sz="4000" b="1" dirty="0">
                <a:solidFill>
                  <a:srgbClr val="FF0000"/>
                </a:solidFill>
              </a:rPr>
              <a:t>EE otpad</a:t>
            </a:r>
            <a:endParaRPr lang="hr-HR" b="1" dirty="0">
              <a:solidFill>
                <a:srgbClr val="FF0000"/>
              </a:solidFill>
            </a:endParaRPr>
          </a:p>
          <a:p>
            <a:r>
              <a:rPr lang="hr-HR" dirty="0"/>
              <a:t>Odgovori:</a:t>
            </a:r>
          </a:p>
          <a:p>
            <a:r>
              <a:rPr lang="hr-HR" dirty="0"/>
              <a:t>1. Što je EE OTPAD? (punom rečenicom)</a:t>
            </a:r>
          </a:p>
          <a:p>
            <a:r>
              <a:rPr lang="hr-HR" dirty="0"/>
              <a:t>2. Prema nastanku EE otpad dijelimo na EE otpad iz ….. I EE otpad iz …</a:t>
            </a:r>
          </a:p>
          <a:p>
            <a:r>
              <a:rPr lang="hr-HR" dirty="0"/>
              <a:t>3. Električne i elektroničke uređaje dijelimo na 6 vrsta. Nabroji 4 i pronađi za svaku podjelu po jednu sliku na internetu te umetni u Wordov dokument. </a:t>
            </a:r>
          </a:p>
          <a:p>
            <a:r>
              <a:rPr lang="hr-HR" dirty="0"/>
              <a:t>4. Spada li </a:t>
            </a:r>
            <a:r>
              <a:rPr lang="hr-HR" dirty="0" err="1"/>
              <a:t>Eeotpad</a:t>
            </a:r>
            <a:r>
              <a:rPr lang="hr-HR" dirty="0"/>
              <a:t> u opasan otpad? (odgovori punom rečenicom)</a:t>
            </a:r>
          </a:p>
          <a:p>
            <a:r>
              <a:rPr lang="hr-HR" dirty="0"/>
              <a:t>5. Svoj stari uređaj (npr. mobitel) da ne bacimo, možemo ga ….</a:t>
            </a:r>
          </a:p>
          <a:p>
            <a:r>
              <a:rPr lang="hr-HR" dirty="0"/>
              <a:t>6. Uredi tekst, prema želji. Naslov centriraj (središnje poravnanje)</a:t>
            </a:r>
          </a:p>
          <a:p>
            <a:r>
              <a:rPr lang="hr-HR" dirty="0"/>
              <a:t>7. Spremi tekst pod nazivom: </a:t>
            </a:r>
            <a:r>
              <a:rPr lang="hr-HR" b="1" dirty="0">
                <a:solidFill>
                  <a:srgbClr val="0070C0"/>
                </a:solidFill>
              </a:rPr>
              <a:t>EE otpad – Ime Prezime -5.a</a:t>
            </a:r>
          </a:p>
          <a:p>
            <a:r>
              <a:rPr lang="hr-HR" b="1" dirty="0">
                <a:solidFill>
                  <a:srgbClr val="002060"/>
                </a:solidFill>
              </a:rPr>
              <a:t>8. Pošalji dokument </a:t>
            </a:r>
            <a:r>
              <a:rPr lang="hr-HR" b="1" dirty="0">
                <a:solidFill>
                  <a:srgbClr val="0070C0"/>
                </a:solidFill>
              </a:rPr>
              <a:t>u </a:t>
            </a:r>
            <a:r>
              <a:rPr lang="hr-HR" b="1" dirty="0" err="1">
                <a:solidFill>
                  <a:srgbClr val="0070C0"/>
                </a:solidFill>
              </a:rPr>
              <a:t>Teamse</a:t>
            </a:r>
            <a:r>
              <a:rPr lang="hr-HR" b="1">
                <a:solidFill>
                  <a:srgbClr val="0070C0"/>
                </a:solidFill>
              </a:rPr>
              <a:t> u kanal </a:t>
            </a:r>
            <a:r>
              <a:rPr lang="hr-HR" b="1" dirty="0">
                <a:solidFill>
                  <a:srgbClr val="0070C0"/>
                </a:solidFill>
              </a:rPr>
              <a:t>za vježbu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43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24178-33D3-A0AA-9198-4F789C9C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95972A0-0F22-3894-D50B-287ABB118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332"/>
            <a:ext cx="12200467" cy="6516207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F063116-33C6-72E7-EB5B-5947CB14208B}"/>
              </a:ext>
            </a:extLst>
          </p:cNvPr>
          <p:cNvSpPr txBox="1"/>
          <p:nvPr/>
        </p:nvSpPr>
        <p:spPr>
          <a:xfrm>
            <a:off x="4424439" y="6055058"/>
            <a:ext cx="77760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 b="1" dirty="0"/>
              <a:t>u </a:t>
            </a:r>
            <a:r>
              <a:rPr lang="hr-HR" sz="3200" b="1" dirty="0" err="1"/>
              <a:t>Teamse</a:t>
            </a:r>
            <a:r>
              <a:rPr lang="hr-HR" sz="3200" b="1" dirty="0"/>
              <a:t> u kanal za vježbu</a:t>
            </a:r>
          </a:p>
        </p:txBody>
      </p:sp>
    </p:spTree>
    <p:extLst>
      <p:ext uri="{BB962C8B-B14F-4D97-AF65-F5344CB8AC3E}">
        <p14:creationId xmlns:p14="http://schemas.microsoft.com/office/powerpoint/2010/main" val="177649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14E2C8-4D56-714C-666A-C2622369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1867"/>
            <a:ext cx="12192000" cy="4791075"/>
          </a:xfrm>
        </p:spPr>
        <p:txBody>
          <a:bodyPr>
            <a:norm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hr-HR" sz="3200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 otpad su svi </a:t>
            </a:r>
            <a:r>
              <a:rPr lang="hr-HR" sz="3200" b="1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odbačeni elektronički uređaji</a:t>
            </a:r>
            <a:r>
              <a:rPr lang="hr-HR" sz="3200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odnosno tehničke naprave koje su za svoje djelovanje koristile </a:t>
            </a:r>
            <a:r>
              <a:rPr lang="hr-HR" sz="3200" b="1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električnu energiju ili </a:t>
            </a:r>
            <a:r>
              <a:rPr lang="hr-HR" sz="3200" b="1" kern="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elektomagnetska</a:t>
            </a:r>
            <a:r>
              <a:rPr lang="hr-HR" sz="3200" b="1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polja.</a:t>
            </a: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endParaRPr lang="hr-HR" sz="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hr-HR" sz="3200" u="sng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Podjela prema mjestu nastanka:</a:t>
            </a:r>
            <a:endParaRPr lang="hr-H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78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  EE otpad iz kućanstava i</a:t>
            </a:r>
            <a:br>
              <a:rPr lang="hr-HR" sz="3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EE otpad iz gospodarstva.</a:t>
            </a:r>
            <a:endParaRPr lang="hr-H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400" dirty="0"/>
          </a:p>
        </p:txBody>
      </p:sp>
      <p:pic>
        <p:nvPicPr>
          <p:cNvPr id="3074" name="Picture 2" descr="EE-otpad – ELGO svijet kuhinja i tehnike">
            <a:extLst>
              <a:ext uri="{FF2B5EF4-FFF2-40B4-BE49-F238E27FC236}">
                <a16:creationId xmlns:a16="http://schemas.microsoft.com/office/drawing/2014/main" id="{FF08773D-06F9-C5E6-8D2F-3CAFA83B7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5226" r="9837"/>
          <a:stretch/>
        </p:blipFill>
        <p:spPr bwMode="auto">
          <a:xfrm>
            <a:off x="6621236" y="3526971"/>
            <a:ext cx="5301343" cy="3331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A2E035-EC85-E0DA-8DA9-F5F8EE20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77" y="63955"/>
            <a:ext cx="11468102" cy="2038350"/>
          </a:xfrm>
        </p:spPr>
        <p:txBody>
          <a:bodyPr>
            <a:normAutofit/>
          </a:bodyPr>
          <a:lstStyle/>
          <a:p>
            <a:pPr algn="ctr"/>
            <a:r>
              <a:rPr lang="hr-HR" sz="48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 </a:t>
            </a:r>
            <a:r>
              <a:rPr lang="hr-HR" sz="4800" b="1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ELEKTROTEHNIČKI </a:t>
            </a:r>
            <a:br>
              <a:rPr lang="hr-HR" sz="4800" b="1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800" b="1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ELEKTRONIČKI OTPAD?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2F113F-503E-BE4C-29D2-A988A38E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84" y="229847"/>
            <a:ext cx="10515600" cy="1931761"/>
          </a:xfrm>
        </p:spPr>
        <p:txBody>
          <a:bodyPr>
            <a:normAutofit/>
          </a:bodyPr>
          <a:lstStyle/>
          <a:p>
            <a:r>
              <a:rPr lang="hr-HR" sz="48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UČINITI S </a:t>
            </a:r>
            <a:br>
              <a:rPr lang="hr-HR" sz="48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8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 OTPADOM?</a:t>
            </a:r>
            <a:endParaRPr lang="hr-H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C63A8E-7B70-B2F7-1C10-AD66E1C4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" y="1690688"/>
            <a:ext cx="11157857" cy="5091112"/>
          </a:xfrm>
        </p:spPr>
        <p:txBody>
          <a:bodyPr>
            <a:normAutofit lnSpcReduction="10000"/>
          </a:bodyPr>
          <a:lstStyle/>
          <a:p>
            <a:pPr marL="540385" algn="ctr">
              <a:lnSpc>
                <a:spcPts val="1200"/>
              </a:lnSpc>
              <a:spcAft>
                <a:spcPts val="800"/>
              </a:spcAft>
            </a:pPr>
            <a:r>
              <a:rPr lang="hr-HR" sz="11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Elektronički uređaji</a:t>
            </a: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važan </a:t>
            </a:r>
            <a:b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 našeg svakodnevnog života, </a:t>
            </a:r>
            <a:b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su često vrlo</a:t>
            </a:r>
            <a:r>
              <a:rPr lang="hr-HR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kratkog vijeka</a:t>
            </a: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Mnogi od njih </a:t>
            </a:r>
            <a:r>
              <a:rPr lang="hr-HR" sz="36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sadrže toksične </a:t>
            </a:r>
            <a:br>
              <a:rPr lang="hr-HR" sz="36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metale</a:t>
            </a: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r-HR" sz="3600" b="1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druge kemikalije</a:t>
            </a:r>
            <a:r>
              <a:rPr lang="hr-HR" sz="3600" kern="0" dirty="0">
                <a:solidFill>
                  <a:srgbClr val="29261E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>
              <a:lnSpc>
                <a:spcPct val="107000"/>
              </a:lnSpc>
              <a:spcAft>
                <a:spcPts val="800"/>
              </a:spcAft>
            </a:pP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Najbolji način rješavanja ovakvog otpada </a:t>
            </a:r>
            <a:b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da se ili </a:t>
            </a:r>
            <a:r>
              <a:rPr lang="hr-HR" sz="3600" b="1" kern="0" dirty="0">
                <a:solidFill>
                  <a:srgbClr val="0064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ponovno iskoristi ili reciklira</a:t>
            </a:r>
            <a:r>
              <a:rPr lang="hr-HR" sz="3600" kern="0" dirty="0">
                <a:solidFill>
                  <a:srgbClr val="0064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600" dirty="0"/>
          </a:p>
        </p:txBody>
      </p:sp>
      <p:pic>
        <p:nvPicPr>
          <p:cNvPr id="2050" name="Picture 2" descr="Osnovna škola 22.lipnja Sisak - ELEKTRONIČKI I ELEKTROTEHNIČKI OTPAD">
            <a:extLst>
              <a:ext uri="{FF2B5EF4-FFF2-40B4-BE49-F238E27FC236}">
                <a16:creationId xmlns:a16="http://schemas.microsoft.com/office/drawing/2014/main" id="{DE958A8E-0BFB-CA3E-F3DB-C467E98F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32" y="609600"/>
            <a:ext cx="4401212" cy="43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96516A-AF92-A12E-E2BF-BB985871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17091"/>
            <a:ext cx="10515600" cy="2053659"/>
          </a:xfrm>
        </p:spPr>
        <p:txBody>
          <a:bodyPr>
            <a:normAutofit/>
          </a:bodyPr>
          <a:lstStyle/>
          <a:p>
            <a:r>
              <a:rPr lang="hr-HR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 ELEKTRONIČKE </a:t>
            </a:r>
            <a:br>
              <a:rPr lang="hr-HR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UREĐAJE NAJVIŠE </a:t>
            </a:r>
            <a:br>
              <a:rPr lang="hr-HR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KORISTIMO?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F90491-F33A-56C0-85ED-891CB953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2427514"/>
            <a:ext cx="117892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Najviše korišteni elektronički uređaji su:       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Računala 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uključujući monitore, 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pisače i skenere.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Bijela tehnika 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uključujući perilice rashladne uređaje 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  i klima uređaje.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hr-HR" sz="3600" b="1" kern="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Faksevi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strojevi za fotokopiranje.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 uređaji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baterije.</a:t>
            </a:r>
            <a:b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Televizori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DVD playeri 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hr-HR" sz="36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konzole</a:t>
            </a:r>
            <a:r>
              <a:rPr lang="hr-HR" sz="36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igranje.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4800" dirty="0"/>
          </a:p>
        </p:txBody>
      </p:sp>
      <p:pic>
        <p:nvPicPr>
          <p:cNvPr id="4098" name="Picture 2" descr="Što su električni i elektronički otpad?">
            <a:extLst>
              <a:ext uri="{FF2B5EF4-FFF2-40B4-BE49-F238E27FC236}">
                <a16:creationId xmlns:a16="http://schemas.microsoft.com/office/drawing/2014/main" id="{F959ACBC-9AEA-0B81-1B62-C01C96E4B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5390"/>
          <a:stretch/>
        </p:blipFill>
        <p:spPr bwMode="auto">
          <a:xfrm>
            <a:off x="7347857" y="60326"/>
            <a:ext cx="4963886" cy="41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1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5FB2FE1-4371-3F23-9C8A-74AB2C67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0"/>
            <a:ext cx="105156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AAF9A4-C61F-BD9A-F436-D626F501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55975"/>
            <a:ext cx="10515600" cy="1325563"/>
          </a:xfrm>
        </p:spPr>
        <p:txBody>
          <a:bodyPr/>
          <a:lstStyle/>
          <a:p>
            <a:r>
              <a:rPr lang="hr-HR" sz="5400" b="1" dirty="0">
                <a:solidFill>
                  <a:srgbClr val="FF0000"/>
                </a:solidFill>
              </a:rPr>
              <a:t>PODJELA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formatika 5 - 4.4 EE otpad">
            <a:extLst>
              <a:ext uri="{FF2B5EF4-FFF2-40B4-BE49-F238E27FC236}">
                <a16:creationId xmlns:a16="http://schemas.microsoft.com/office/drawing/2014/main" id="{25B30A47-0F95-90EB-971F-A4FA4754B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9856" r="9387" b="9277"/>
          <a:stretch/>
        </p:blipFill>
        <p:spPr bwMode="auto">
          <a:xfrm>
            <a:off x="9006956" y="2847520"/>
            <a:ext cx="3185044" cy="38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2AAF827-FE00-37BC-1E7E-15E4DFC2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731" y="209492"/>
            <a:ext cx="7369629" cy="194140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GDJE ZBRINUTI </a:t>
            </a:r>
            <a:br>
              <a:rPr lang="hr-HR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 OTPAD?</a:t>
            </a:r>
            <a:br>
              <a:rPr lang="hr-H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kern="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GDJE SE INFORMIRATI?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C910F9-DDD6-E4E9-D220-DB90C4F3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0" y="2297169"/>
            <a:ext cx="11874954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našu županiju sve informacije o EE otpadu možete dobiti na </a:t>
            </a:r>
            <a:r>
              <a:rPr lang="hr-HR" sz="32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besplatnom broju telefona:</a:t>
            </a: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3200" b="1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0800 444 110</a:t>
            </a:r>
            <a:r>
              <a:rPr lang="hr-HR" sz="32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informacije o EE otpadu vezane </a:t>
            </a:r>
            <a:r>
              <a:rPr lang="hr-HR" sz="32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naš grad </a:t>
            </a:r>
            <a:b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možete dobiti na </a:t>
            </a:r>
            <a:r>
              <a:rPr lang="hr-HR" sz="3200" kern="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hr-HR" sz="3200" b="1" kern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098/ 380-168  </a:t>
            </a:r>
            <a: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b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e-mail: </a:t>
            </a:r>
            <a:r>
              <a:rPr lang="hr-HR" sz="3200" b="1" u="sng" kern="0" dirty="0">
                <a:solidFill>
                  <a:srgbClr val="078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snježana.habunek@zg.tcom.hr</a:t>
            </a:r>
            <a:r>
              <a:rPr lang="hr-H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 otpad možete sami </a:t>
            </a:r>
            <a:r>
              <a:rPr lang="hr-HR" sz="32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predati u sabirni centar </a:t>
            </a:r>
            <a:br>
              <a:rPr lang="hr-HR" sz="3200" b="1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kern="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(Tvrtka:</a:t>
            </a:r>
            <a:r>
              <a:rPr lang="hr-H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 SERVIS PIT STOP-obrt </a:t>
            </a:r>
            <a: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hr-HR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Adžije</a:t>
            </a:r>
            <a:r>
              <a:rPr lang="hr-H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 Sisak) </a:t>
            </a:r>
            <a:endParaRPr lang="hr-H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4400" dirty="0"/>
          </a:p>
        </p:txBody>
      </p:sp>
      <p:pic>
        <p:nvPicPr>
          <p:cNvPr id="5124" name="Picture 4" descr="Obavijest o zbrinjavanju elektičnog i elektronskog otpada: SPECTRA-MEDIA  d.o.o.">
            <a:extLst>
              <a:ext uri="{FF2B5EF4-FFF2-40B4-BE49-F238E27FC236}">
                <a16:creationId xmlns:a16="http://schemas.microsoft.com/office/drawing/2014/main" id="{7A41B54F-3192-42AB-4CB5-90728B8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17" y="0"/>
            <a:ext cx="397452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formatika 5 - 4.4 EE otpad">
            <a:extLst>
              <a:ext uri="{FF2B5EF4-FFF2-40B4-BE49-F238E27FC236}">
                <a16:creationId xmlns:a16="http://schemas.microsoft.com/office/drawing/2014/main" id="{552CF9A0-C154-35C9-9D97-DEEA4150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" y="0"/>
            <a:ext cx="2460171" cy="2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hlinkClick r:id="rId7"/>
            <a:extLst>
              <a:ext uri="{FF2B5EF4-FFF2-40B4-BE49-F238E27FC236}">
                <a16:creationId xmlns:a16="http://schemas.microsoft.com/office/drawing/2014/main" id="{634BA510-6B25-7D7E-2A54-690E7337E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543" y="3842656"/>
            <a:ext cx="1243769" cy="139761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2265D7-3DB7-04F1-E2DA-F9DFF1468198}"/>
              </a:ext>
            </a:extLst>
          </p:cNvPr>
          <p:cNvSpPr txBox="1"/>
          <p:nvPr/>
        </p:nvSpPr>
        <p:spPr>
          <a:xfrm>
            <a:off x="8312229" y="6273225"/>
            <a:ext cx="38611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OZNAKA za EE-OTPAD</a:t>
            </a:r>
          </a:p>
        </p:txBody>
      </p:sp>
    </p:spTree>
    <p:extLst>
      <p:ext uri="{BB962C8B-B14F-4D97-AF65-F5344CB8AC3E}">
        <p14:creationId xmlns:p14="http://schemas.microsoft.com/office/powerpoint/2010/main" val="314408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81237C-30BD-1C79-E3B2-4D8896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0" y="36789"/>
            <a:ext cx="11234057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r-HR" altLang="sr-Latn-R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Kina i Indija najveće uvoznice EE otpada</a:t>
            </a:r>
            <a:endParaRPr lang="hr-HR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503310-3A30-B58B-2B53-3D4C9FB8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0E7E3D-C5A0-29B3-B923-146D2C4A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6145" name="Slika 6" descr="Zatrpavamo se e-otpadom; kako uopće riješiti ovaj rastući problem? - tportal">
            <a:extLst>
              <a:ext uri="{FF2B5EF4-FFF2-40B4-BE49-F238E27FC236}">
                <a16:creationId xmlns:a16="http://schemas.microsoft.com/office/drawing/2014/main" id="{E3518D8E-DC5E-8F5A-3B25-42191A7A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121920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4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C284F-C5E5-B323-047C-213BD050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0515600" cy="1616075"/>
          </a:xfrm>
        </p:spPr>
        <p:txBody>
          <a:bodyPr>
            <a:normAutofit fontScale="90000"/>
          </a:bodyPr>
          <a:lstStyle/>
          <a:p>
            <a:r>
              <a:rPr lang="hr-HR" sz="4400" b="1" kern="0" cap="all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Kineski grad </a:t>
            </a:r>
            <a:r>
              <a:rPr lang="hr-HR" sz="4400" b="1" kern="0" cap="all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Guiyu</a:t>
            </a:r>
            <a:r>
              <a:rPr lang="hr-HR" sz="4400" b="1" kern="0" cap="all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4400" b="1" kern="0" cap="all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400" b="1" kern="0" cap="all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 najveći </a:t>
            </a:r>
            <a:r>
              <a:rPr lang="hr-HR" sz="4400" b="1" kern="0" cap="all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 </a:t>
            </a:r>
            <a:br>
              <a:rPr lang="hr-HR" sz="4400" b="1" kern="0" cap="all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400" b="1" kern="0" cap="all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elektroničkog otpada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FA86E6-9C90-CDD1-0EC0-4195ABF4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5056" y="1981200"/>
            <a:ext cx="7794171" cy="5032375"/>
          </a:xfrm>
        </p:spPr>
        <p:txBody>
          <a:bodyPr>
            <a:normAutofit fontScale="92500" lnSpcReduction="10000"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Guiyu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 provinciji </a:t>
            </a:r>
            <a:r>
              <a:rPr lang="hr-H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Guangdong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naširoko se doživljava kao </a:t>
            </a:r>
            <a:r>
              <a:rPr lang="hr-H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najveće odlagalište elektroničkog otpada 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svijetu. 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 2005. bilo je 60.000 radnika za e-otpad u </a:t>
            </a:r>
            <a:r>
              <a:rPr lang="hr-H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Guiyu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su obrađivali više od </a:t>
            </a:r>
            <a:r>
              <a:rPr lang="hr-H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kamiona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su se </a:t>
            </a:r>
            <a:b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dan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prevozili na područje od </a:t>
            </a:r>
            <a:b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km</a:t>
            </a:r>
            <a:r>
              <a:rPr lang="hr-HR" sz="36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 descr="E-Waste in Guiyu, China">
            <a:extLst>
              <a:ext uri="{FF2B5EF4-FFF2-40B4-BE49-F238E27FC236}">
                <a16:creationId xmlns:a16="http://schemas.microsoft.com/office/drawing/2014/main" id="{B87E93C7-3286-4A4E-CBF1-855D69486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80" y="80645"/>
            <a:ext cx="4744720" cy="6412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839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760</Words>
  <Application>Microsoft Office PowerPoint</Application>
  <PresentationFormat>Široki zaslon</PresentationFormat>
  <Paragraphs>66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ADLaM Display</vt:lpstr>
      <vt:lpstr>Aharoni</vt:lpstr>
      <vt:lpstr>Amasis MT Pro Black</vt:lpstr>
      <vt:lpstr>Arial</vt:lpstr>
      <vt:lpstr>Calibri</vt:lpstr>
      <vt:lpstr>Calibri Light</vt:lpstr>
      <vt:lpstr>Roboto Slab</vt:lpstr>
      <vt:lpstr>Tahoma</vt:lpstr>
      <vt:lpstr>Times New Roman</vt:lpstr>
      <vt:lpstr>Tema sustava Office</vt:lpstr>
      <vt:lpstr>EE OTPAD</vt:lpstr>
      <vt:lpstr>PowerPoint prezentacija</vt:lpstr>
      <vt:lpstr>ŠTO JE ELEKTROTEHNIČKI  I ELEKTRONIČKI OTPAD?</vt:lpstr>
      <vt:lpstr>ŠTO UČINITI S  EE OTPADOM?</vt:lpstr>
      <vt:lpstr>KOJE ELEKTRONIČKE  UREĐAJE NAJVIŠE  KORISTIMO?</vt:lpstr>
      <vt:lpstr>PODJELA</vt:lpstr>
      <vt:lpstr>GDJE ZBRINUTI  EE OTPAD? GDJE SE INFORMIRATI?</vt:lpstr>
      <vt:lpstr>Kina i Indija najveće uvoznice EE otpada</vt:lpstr>
      <vt:lpstr>Kineski grad Guiyu  je  najveći grad  elektroničkog otpada</vt:lpstr>
      <vt:lpstr>PowerPoint prezentacija</vt:lpstr>
      <vt:lpstr>PowerPoint prezentacija</vt:lpstr>
      <vt:lpstr>EE OTPAD = OPASAN OTPAD</vt:lpstr>
      <vt:lpstr>PowerPoint prezentacija</vt:lpstr>
      <vt:lpstr>KAKO TI MOŽEŠ POMOĆI U  SMANJENJU EE-OTPADA?</vt:lpstr>
      <vt:lpstr>17 globalnih ciljeva za održivi razvoj  (Sustainable Development Goals, SDGs), poznati i kao Globalni ciljevi,  univerzalni su ciljevi i pokazatelji za koje se očekuje da će ih članice UN-a  koristiti u kreiranju svojih programa i politika u sljedećih 15 god. </vt:lpstr>
      <vt:lpstr>PowerPoint prezentacija</vt:lpstr>
      <vt:lpstr>WEEE Man = skulptura izložena u Londonu      </vt:lpstr>
      <vt:lpstr>EUROPSKI TJEDAN ODRŽIVOG RAZVOJA</vt:lpstr>
      <vt:lpstr>PowerPoint prezentacija</vt:lpstr>
      <vt:lpstr>ZADATAK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OTPAD</dc:title>
  <dc:creator>Sabina Curić</dc:creator>
  <cp:lastModifiedBy>Sabina Curić</cp:lastModifiedBy>
  <cp:revision>4</cp:revision>
  <dcterms:created xsi:type="dcterms:W3CDTF">2023-09-16T12:21:38Z</dcterms:created>
  <dcterms:modified xsi:type="dcterms:W3CDTF">2023-09-18T00:22:22Z</dcterms:modified>
</cp:coreProperties>
</file>