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66" r:id="rId2"/>
    <p:sldId id="256" r:id="rId3"/>
    <p:sldId id="272" r:id="rId4"/>
    <p:sldId id="257" r:id="rId5"/>
    <p:sldId id="258" r:id="rId6"/>
    <p:sldId id="259" r:id="rId7"/>
    <p:sldId id="260" r:id="rId8"/>
    <p:sldId id="267" r:id="rId9"/>
    <p:sldId id="273" r:id="rId10"/>
    <p:sldId id="261" r:id="rId11"/>
    <p:sldId id="263" r:id="rId12"/>
    <p:sldId id="262" r:id="rId13"/>
    <p:sldId id="268" r:id="rId14"/>
    <p:sldId id="264" r:id="rId15"/>
    <p:sldId id="274" r:id="rId16"/>
    <p:sldId id="265" r:id="rId17"/>
    <p:sldId id="269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70" r:id="rId26"/>
    <p:sldId id="271" r:id="rId27"/>
    <p:sldId id="279" r:id="rId28"/>
    <p:sldId id="287" r:id="rId29"/>
    <p:sldId id="284" r:id="rId30"/>
    <p:sldId id="286" r:id="rId31"/>
    <p:sldId id="283" r:id="rId32"/>
    <p:sldId id="288" r:id="rId3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EEA3C-5EAF-4E0C-A964-55E5D702470A}" type="datetimeFigureOut">
              <a:rPr lang="hr-HR" smtClean="0"/>
              <a:t>23.7.2018.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42B2F-B639-4332-9AF0-A9C101CA2F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648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23B41BB-0C1E-4589-8946-4F9CF7343BBD}" type="datetimeFigureOut">
              <a:rPr lang="hr-HR" smtClean="0"/>
              <a:t>22.7.2018.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BD3596-D573-43EB-A9A8-F2699867EABC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41BB-0C1E-4589-8946-4F9CF7343BBD}" type="datetimeFigureOut">
              <a:rPr lang="hr-HR" smtClean="0"/>
              <a:t>22.7.2018.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596-D573-43EB-A9A8-F2699867EAB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41BB-0C1E-4589-8946-4F9CF7343BBD}" type="datetimeFigureOut">
              <a:rPr lang="hr-HR" smtClean="0"/>
              <a:t>22.7.2018.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596-D573-43EB-A9A8-F2699867EAB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3B41BB-0C1E-4589-8946-4F9CF7343BBD}" type="datetimeFigureOut">
              <a:rPr lang="hr-HR" smtClean="0"/>
              <a:t>22.7.2018.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BD3596-D573-43EB-A9A8-F2699867EABC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23B41BB-0C1E-4589-8946-4F9CF7343BBD}" type="datetimeFigureOut">
              <a:rPr lang="hr-HR" smtClean="0"/>
              <a:t>22.7.2018.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BD3596-D573-43EB-A9A8-F2699867EABC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41BB-0C1E-4589-8946-4F9CF7343BBD}" type="datetimeFigureOut">
              <a:rPr lang="hr-HR" smtClean="0"/>
              <a:t>22.7.2018.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596-D573-43EB-A9A8-F2699867EAB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41BB-0C1E-4589-8946-4F9CF7343BBD}" type="datetimeFigureOut">
              <a:rPr lang="hr-HR" smtClean="0"/>
              <a:t>22.7.2018.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596-D573-43EB-A9A8-F2699867EABC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3B41BB-0C1E-4589-8946-4F9CF7343BBD}" type="datetimeFigureOut">
              <a:rPr lang="hr-HR" smtClean="0"/>
              <a:t>22.7.2018.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BD3596-D573-43EB-A9A8-F2699867EAB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41BB-0C1E-4589-8946-4F9CF7343BBD}" type="datetimeFigureOut">
              <a:rPr lang="hr-HR" smtClean="0"/>
              <a:t>22.7.2018.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596-D573-43EB-A9A8-F2699867EAB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3B41BB-0C1E-4589-8946-4F9CF7343BBD}" type="datetimeFigureOut">
              <a:rPr lang="hr-HR" smtClean="0"/>
              <a:t>22.7.2018.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BD3596-D573-43EB-A9A8-F2699867EABC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3B41BB-0C1E-4589-8946-4F9CF7343BBD}" type="datetimeFigureOut">
              <a:rPr lang="hr-HR" smtClean="0"/>
              <a:t>22.7.2018.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BD3596-D573-43EB-A9A8-F2699867EABC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23B41BB-0C1E-4589-8946-4F9CF7343BBD}" type="datetimeFigureOut">
              <a:rPr lang="hr-HR" smtClean="0"/>
              <a:t>22.7.2018.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BD3596-D573-43EB-A9A8-F2699867EAB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estmoz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15616" y="908720"/>
            <a:ext cx="7848872" cy="5256584"/>
          </a:xfrm>
        </p:spPr>
        <p:txBody>
          <a:bodyPr>
            <a:noAutofit/>
          </a:bodyPr>
          <a:lstStyle/>
          <a:p>
            <a:pPr algn="ctr"/>
            <a:r>
              <a:rPr lang="hr-HR" sz="11500" dirty="0" smtClean="0">
                <a:solidFill>
                  <a:schemeClr val="accent1">
                    <a:lumMod val="75000"/>
                  </a:schemeClr>
                </a:solidFill>
                <a:latin typeface="Chiller" panose="04020404031007020602" pitchFamily="82" charset="0"/>
              </a:rPr>
              <a:t>ŠTO ĆEMO DANAS RADITI?</a:t>
            </a:r>
            <a:endParaRPr lang="hr-HR" sz="4800" dirty="0">
              <a:solidFill>
                <a:schemeClr val="accent1">
                  <a:lumMod val="75000"/>
                </a:schemeClr>
              </a:solidFill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5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38336" y="1206624"/>
            <a:ext cx="8928992" cy="5373216"/>
          </a:xfrm>
        </p:spPr>
        <p:txBody>
          <a:bodyPr>
            <a:noAutofit/>
          </a:bodyPr>
          <a:lstStyle/>
          <a:p>
            <a:pPr lvl="0"/>
            <a:r>
              <a:rPr lang="hr-HR" sz="3200" dirty="0" smtClean="0"/>
              <a:t>  Odabrati </a:t>
            </a: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</a:t>
            </a:r>
            <a:r>
              <a:rPr lang="hr-HR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r-HR" sz="3200" dirty="0" smtClean="0"/>
              <a:t>(</a:t>
            </a:r>
            <a:r>
              <a:rPr lang="hr-H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izrada </a:t>
            </a:r>
            <a:r>
              <a:rPr lang="hr-HR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testa</a:t>
            </a:r>
            <a:r>
              <a:rPr lang="hr-HR" sz="3200" dirty="0"/>
              <a:t>) </a:t>
            </a:r>
            <a:r>
              <a:rPr lang="hr-HR" sz="3200" dirty="0" smtClean="0"/>
              <a:t> </a:t>
            </a:r>
            <a:br>
              <a:rPr lang="hr-HR" sz="3200" dirty="0" smtClean="0"/>
            </a:br>
            <a:r>
              <a:rPr lang="hr-HR" sz="3200" dirty="0" smtClean="0"/>
              <a:t>       unosom </a:t>
            </a:r>
            <a:r>
              <a:rPr lang="hr-HR" sz="3200" dirty="0"/>
              <a:t>općih postavki testa</a:t>
            </a:r>
            <a:r>
              <a:rPr lang="hr-HR" sz="3200" dirty="0" smtClean="0"/>
              <a:t>:</a:t>
            </a:r>
          </a:p>
          <a:p>
            <a:pPr lvl="0"/>
            <a:endParaRPr lang="hr-HR" sz="1200" dirty="0"/>
          </a:p>
          <a:p>
            <a:pPr marL="0" indent="0">
              <a:buNone/>
            </a:pP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hr-HR" sz="3200" dirty="0" smtClean="0"/>
              <a:t> </a:t>
            </a: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imenovanje testa</a:t>
            </a:r>
            <a:r>
              <a:rPr lang="hr-HR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3200" dirty="0" smtClean="0"/>
              <a:t/>
            </a:r>
            <a:br>
              <a:rPr lang="hr-HR" sz="3200" dirty="0" smtClean="0"/>
            </a:br>
            <a:endParaRPr lang="hr-HR" sz="1600" dirty="0"/>
          </a:p>
          <a:p>
            <a:pPr marL="0" lvl="0" indent="0">
              <a:buNone/>
            </a:pP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</a:t>
            </a: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</a:rPr>
              <a:t>unosom </a:t>
            </a: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zaporke </a:t>
            </a: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</a:rPr>
              <a:t>   te </a:t>
            </a: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potvrđivanjem</a:t>
            </a:r>
            <a:r>
              <a:rPr lang="hr-HR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3200" dirty="0" smtClean="0"/>
              <a:t>iste</a:t>
            </a:r>
          </a:p>
          <a:p>
            <a:pPr marL="0" lvl="0" indent="0">
              <a:buNone/>
            </a:pPr>
            <a:r>
              <a:rPr lang="hr-HR" sz="3200" dirty="0" smtClean="0"/>
              <a:t>   </a:t>
            </a:r>
            <a:r>
              <a:rPr lang="hr-HR" sz="3200" dirty="0" smtClean="0"/>
              <a:t>(</a:t>
            </a:r>
            <a:r>
              <a:rPr lang="hr-HR" sz="3200" dirty="0" smtClean="0"/>
              <a:t>zaporka za učitelja)</a:t>
            </a:r>
            <a:br>
              <a:rPr lang="hr-HR" sz="3200" dirty="0" smtClean="0"/>
            </a:br>
            <a:endParaRPr lang="hr-HR" sz="1800" dirty="0"/>
          </a:p>
          <a:p>
            <a:r>
              <a:rPr lang="hr-HR" sz="3200" dirty="0" smtClean="0"/>
              <a:t>  Test </a:t>
            </a:r>
            <a:r>
              <a:rPr lang="hr-HR" sz="3200" dirty="0"/>
              <a:t>je </a:t>
            </a:r>
            <a:r>
              <a:rPr lang="hr-HR" sz="3200" smtClean="0"/>
              <a:t>spreman </a:t>
            </a:r>
            <a:r>
              <a:rPr lang="hr-HR" sz="3200" smtClean="0"/>
              <a:t>za unos </a:t>
            </a:r>
            <a:r>
              <a:rPr lang="hr-HR" sz="3200" dirty="0"/>
              <a:t>i </a:t>
            </a:r>
            <a:r>
              <a:rPr lang="hr-HR" sz="3200" dirty="0" smtClean="0"/>
              <a:t>oblikovanje </a:t>
            </a:r>
            <a:br>
              <a:rPr lang="hr-HR" sz="3200" dirty="0" smtClean="0"/>
            </a:br>
            <a:r>
              <a:rPr lang="hr-HR" sz="3200" dirty="0" smtClean="0"/>
              <a:t>  pitanja.</a:t>
            </a:r>
            <a:endParaRPr lang="hr-HR" sz="3200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07504" y="0"/>
            <a:ext cx="9036496" cy="90872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ZAPOČNIMO IZRADU TESTA-II</a:t>
            </a:r>
            <a:endParaRPr lang="hr-HR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Slika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20888"/>
            <a:ext cx="3600400" cy="235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5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1134" y="1340768"/>
            <a:ext cx="8784976" cy="520516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hr-HR" sz="3600" dirty="0" smtClean="0"/>
              <a:t> Potvrda podataka </a:t>
            </a:r>
            <a:br>
              <a:rPr lang="hr-HR" sz="3600" dirty="0" smtClean="0"/>
            </a:br>
            <a:r>
              <a:rPr lang="hr-HR" sz="3600" dirty="0" smtClean="0"/>
              <a:t>- </a:t>
            </a:r>
            <a:r>
              <a:rPr lang="hr-HR" sz="3600" dirty="0"/>
              <a:t>klik </a:t>
            </a:r>
            <a:r>
              <a:rPr lang="hr-HR" sz="3600" dirty="0" smtClean="0"/>
              <a:t>na </a:t>
            </a:r>
            <a:r>
              <a:rPr lang="hr-HR" sz="3600" b="1" dirty="0" err="1">
                <a:solidFill>
                  <a:schemeClr val="accent1">
                    <a:lumMod val="75000"/>
                  </a:schemeClr>
                </a:solidFill>
              </a:rPr>
              <a:t>Continue</a:t>
            </a:r>
            <a:r>
              <a:rPr lang="hr-HR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3600" dirty="0" smtClean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  <a:r>
              <a:rPr lang="hr-HR" sz="3600" dirty="0" smtClean="0"/>
              <a:t>(</a:t>
            </a:r>
            <a:r>
              <a:rPr lang="hr-HR" sz="3600" b="1" dirty="0">
                <a:solidFill>
                  <a:srgbClr val="FF0000"/>
                </a:solidFill>
              </a:rPr>
              <a:t>Nastavak</a:t>
            </a:r>
            <a:r>
              <a:rPr lang="hr-HR" sz="3600" dirty="0" smtClean="0"/>
              <a:t>).</a:t>
            </a:r>
          </a:p>
          <a:p>
            <a:pPr lvl="0"/>
            <a:endParaRPr lang="hr-HR" sz="3200" dirty="0" smtClean="0"/>
          </a:p>
          <a:p>
            <a:pPr lvl="0"/>
            <a:endParaRPr lang="hr-HR" sz="800" dirty="0"/>
          </a:p>
          <a:p>
            <a:pPr lvl="0"/>
            <a:r>
              <a:rPr lang="hr-HR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4000" b="1" dirty="0" smtClean="0">
                <a:solidFill>
                  <a:srgbClr val="C00000"/>
                </a:solidFill>
              </a:rPr>
              <a:t>Naziv </a:t>
            </a:r>
            <a:r>
              <a:rPr lang="hr-HR" sz="4000" b="1" dirty="0">
                <a:solidFill>
                  <a:schemeClr val="accent1">
                    <a:lumMod val="75000"/>
                  </a:schemeClr>
                </a:solidFill>
              </a:rPr>
              <a:t>testa, </a:t>
            </a: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njegovu </a:t>
            </a:r>
            <a:r>
              <a:rPr lang="hr-HR" sz="4000" b="1" dirty="0">
                <a:solidFill>
                  <a:srgbClr val="C00000"/>
                </a:solidFill>
              </a:rPr>
              <a:t>zaporku </a:t>
            </a:r>
            <a:r>
              <a:rPr lang="hr-HR" sz="4000" b="1" dirty="0">
                <a:solidFill>
                  <a:schemeClr val="accent1">
                    <a:lumMod val="75000"/>
                  </a:schemeClr>
                </a:solidFill>
              </a:rPr>
              <a:t>te </a:t>
            </a:r>
            <a:r>
              <a:rPr lang="hr-HR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4000" b="1" dirty="0" smtClean="0">
                <a:solidFill>
                  <a:srgbClr val="C00000"/>
                </a:solidFill>
              </a:rPr>
              <a:t>URL </a:t>
            </a:r>
            <a:r>
              <a:rPr lang="hr-HR" sz="4000" b="1" dirty="0">
                <a:solidFill>
                  <a:schemeClr val="accent1">
                    <a:lumMod val="75000"/>
                  </a:schemeClr>
                </a:solidFill>
              </a:rPr>
              <a:t>testa </a:t>
            </a:r>
            <a:r>
              <a:rPr lang="hr-HR" sz="3600" b="1" dirty="0">
                <a:solidFill>
                  <a:schemeClr val="accent1">
                    <a:lumMod val="75000"/>
                  </a:schemeClr>
                </a:solidFill>
              </a:rPr>
              <a:t>potrebno je </a:t>
            </a:r>
            <a:r>
              <a:rPr lang="hr-HR" sz="4000" b="1" dirty="0">
                <a:solidFill>
                  <a:srgbClr val="FF0000"/>
                </a:solidFill>
              </a:rPr>
              <a:t>upamtiti</a:t>
            </a:r>
            <a:r>
              <a:rPr lang="hr-HR" sz="4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hr-HR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4000" b="1" dirty="0" smtClean="0"/>
              <a:t> </a:t>
            </a:r>
            <a:r>
              <a:rPr lang="hr-HR" sz="4000" dirty="0" smtClean="0"/>
              <a:t>(</a:t>
            </a:r>
            <a:r>
              <a:rPr lang="hr-HR" sz="4000" b="1" dirty="0" smtClean="0"/>
              <a:t>sada zapišite naziv i zaporku</a:t>
            </a:r>
            <a:r>
              <a:rPr lang="hr-HR" sz="4000" dirty="0" smtClean="0"/>
              <a:t>)</a:t>
            </a:r>
            <a:endParaRPr lang="hr-HR" sz="4000" dirty="0"/>
          </a:p>
          <a:p>
            <a:endParaRPr lang="hr-HR" sz="3200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ZAPOČNIMO IZRADU TESTA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hr-HR" sz="1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endParaRPr lang="hr-HR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Slika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1" t="5055" r="9506" b="4928"/>
          <a:stretch/>
        </p:blipFill>
        <p:spPr>
          <a:xfrm>
            <a:off x="5652120" y="1268760"/>
            <a:ext cx="3096344" cy="2483309"/>
          </a:xfrm>
          <a:prstGeom prst="rect">
            <a:avLst/>
          </a:prstGeom>
        </p:spPr>
      </p:pic>
      <p:cxnSp>
        <p:nvCxnSpPr>
          <p:cNvPr id="7" name="Ravni poveznik sa strelicom 6"/>
          <p:cNvCxnSpPr/>
          <p:nvPr/>
        </p:nvCxnSpPr>
        <p:spPr>
          <a:xfrm>
            <a:off x="4572000" y="2510414"/>
            <a:ext cx="1062225" cy="106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28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468052"/>
            <a:ext cx="8316416" cy="1143000"/>
          </a:xfrm>
        </p:spPr>
        <p:txBody>
          <a:bodyPr>
            <a:noAutofit/>
          </a:bodyPr>
          <a:lstStyle/>
          <a:p>
            <a:r>
              <a:rPr lang="hr-HR" sz="3200" dirty="0"/>
              <a:t>Odabirom </a:t>
            </a:r>
            <a:r>
              <a:rPr lang="hr-HR" sz="3200" b="1" dirty="0" err="1">
                <a:solidFill>
                  <a:schemeClr val="accent1">
                    <a:lumMod val="75000"/>
                  </a:schemeClr>
                </a:solidFill>
              </a:rPr>
              <a:t>Settings</a:t>
            </a: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 /</a:t>
            </a:r>
            <a:r>
              <a:rPr lang="hr-HR" sz="3200" b="1" dirty="0" err="1">
                <a:solidFill>
                  <a:schemeClr val="accent1">
                    <a:lumMod val="75000"/>
                  </a:schemeClr>
                </a:solidFill>
              </a:rPr>
              <a:t>Adjust</a:t>
            </a: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3200" b="1" dirty="0" err="1">
                <a:solidFill>
                  <a:schemeClr val="accent1">
                    <a:lumMod val="75000"/>
                  </a:schemeClr>
                </a:solidFill>
              </a:rPr>
              <a:t>settings</a:t>
            </a: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b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hr-HR" sz="3200" dirty="0" smtClean="0"/>
              <a:t>(</a:t>
            </a:r>
            <a:r>
              <a:rPr lang="hr-HR" sz="4000" b="1" dirty="0">
                <a:solidFill>
                  <a:schemeClr val="bg2">
                    <a:lumMod val="10000"/>
                  </a:schemeClr>
                </a:solidFill>
              </a:rPr>
              <a:t>Prilagodi postavke</a:t>
            </a:r>
            <a:r>
              <a:rPr lang="hr-HR" sz="3200" dirty="0"/>
              <a:t>)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20598" y="1600200"/>
            <a:ext cx="8712968" cy="5257800"/>
          </a:xfrm>
          <a:ln>
            <a:noFill/>
          </a:ln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   </a:t>
            </a:r>
            <a:r>
              <a:rPr lang="hr-HR" sz="2800" u="sng" dirty="0" smtClean="0"/>
              <a:t>testu </a:t>
            </a:r>
            <a:r>
              <a:rPr lang="hr-HR" sz="2800" u="sng" dirty="0"/>
              <a:t>je </a:t>
            </a:r>
            <a:r>
              <a:rPr lang="hr-HR" sz="2800" u="sng" dirty="0" smtClean="0"/>
              <a:t>moguće:</a:t>
            </a:r>
          </a:p>
          <a:p>
            <a:pPr lvl="0"/>
            <a:r>
              <a:rPr lang="hr-HR" sz="2800" dirty="0" smtClean="0"/>
              <a:t> promijeniti </a:t>
            </a:r>
            <a:r>
              <a:rPr lang="hr-HR" sz="2800" b="1" dirty="0">
                <a:solidFill>
                  <a:srgbClr val="663300"/>
                </a:solidFill>
              </a:rPr>
              <a:t>naziv</a:t>
            </a:r>
            <a:r>
              <a:rPr lang="hr-HR" sz="2800" dirty="0">
                <a:solidFill>
                  <a:srgbClr val="663300"/>
                </a:solidFill>
              </a:rPr>
              <a:t> </a:t>
            </a:r>
            <a:r>
              <a:rPr lang="hr-HR" sz="2800" dirty="0"/>
              <a:t>(</a:t>
            </a:r>
            <a:r>
              <a:rPr lang="hr-HR" sz="2800" b="1" dirty="0" err="1">
                <a:solidFill>
                  <a:schemeClr val="accent1">
                    <a:lumMod val="50000"/>
                  </a:schemeClr>
                </a:solidFill>
              </a:rPr>
              <a:t>Quiz</a:t>
            </a:r>
            <a:r>
              <a:rPr lang="hr-HR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800" b="1" dirty="0" err="1" smtClean="0">
                <a:solidFill>
                  <a:schemeClr val="accent1">
                    <a:lumMod val="50000"/>
                  </a:schemeClr>
                </a:solidFill>
              </a:rPr>
              <a:t>Name</a:t>
            </a:r>
            <a:r>
              <a:rPr lang="hr-HR" sz="2800" dirty="0" smtClean="0"/>
              <a:t>)</a:t>
            </a:r>
          </a:p>
          <a:p>
            <a:pPr lvl="0"/>
            <a:r>
              <a:rPr lang="hr-HR" sz="2800" dirty="0" smtClean="0"/>
              <a:t> dodati </a:t>
            </a:r>
            <a:r>
              <a:rPr lang="hr-HR" sz="2800" dirty="0"/>
              <a:t>mu </a:t>
            </a:r>
            <a:r>
              <a:rPr lang="hr-HR" sz="2800" b="1" dirty="0">
                <a:solidFill>
                  <a:srgbClr val="663300"/>
                </a:solidFill>
              </a:rPr>
              <a:t>opis</a:t>
            </a:r>
            <a:r>
              <a:rPr lang="hr-HR" sz="2800" dirty="0">
                <a:solidFill>
                  <a:srgbClr val="663300"/>
                </a:solidFill>
              </a:rPr>
              <a:t> </a:t>
            </a:r>
            <a:r>
              <a:rPr lang="hr-HR" sz="2800" dirty="0"/>
              <a:t>(</a:t>
            </a:r>
            <a:r>
              <a:rPr lang="hr-HR" sz="2800" b="1" dirty="0" err="1" smtClean="0">
                <a:solidFill>
                  <a:schemeClr val="accent1">
                    <a:lumMod val="50000"/>
                  </a:schemeClr>
                </a:solidFill>
              </a:rPr>
              <a:t>Description</a:t>
            </a:r>
            <a:r>
              <a:rPr lang="hr-HR" sz="2800" dirty="0" smtClean="0"/>
              <a:t>)</a:t>
            </a:r>
          </a:p>
          <a:p>
            <a:pPr lvl="0"/>
            <a:r>
              <a:rPr lang="hr-HR" sz="2800" b="1" dirty="0" smtClean="0">
                <a:solidFill>
                  <a:srgbClr val="663300"/>
                </a:solidFill>
              </a:rPr>
              <a:t> zaključak</a:t>
            </a:r>
            <a:r>
              <a:rPr lang="hr-HR" sz="2800" dirty="0" smtClean="0">
                <a:solidFill>
                  <a:srgbClr val="663300"/>
                </a:solidFill>
              </a:rPr>
              <a:t> </a:t>
            </a:r>
            <a:r>
              <a:rPr lang="hr-HR" sz="2800" dirty="0"/>
              <a:t>(</a:t>
            </a:r>
            <a:r>
              <a:rPr lang="hr-HR" sz="2800" b="1" dirty="0" err="1" smtClean="0">
                <a:solidFill>
                  <a:schemeClr val="accent1">
                    <a:lumMod val="50000"/>
                  </a:schemeClr>
                </a:solidFill>
              </a:rPr>
              <a:t>Conclusion</a:t>
            </a:r>
            <a:r>
              <a:rPr lang="hr-HR" sz="2800" dirty="0" smtClean="0"/>
              <a:t>)</a:t>
            </a:r>
          </a:p>
          <a:p>
            <a:pPr lvl="0"/>
            <a:r>
              <a:rPr lang="hr-HR" b="1" dirty="0" smtClean="0"/>
              <a:t> unijeti </a:t>
            </a:r>
            <a:r>
              <a:rPr lang="hr-HR" sz="2800" b="1" dirty="0">
                <a:solidFill>
                  <a:srgbClr val="663300"/>
                </a:solidFill>
              </a:rPr>
              <a:t>zaporku</a:t>
            </a:r>
            <a:r>
              <a:rPr lang="hr-HR" sz="2800" dirty="0">
                <a:solidFill>
                  <a:srgbClr val="663300"/>
                </a:solidFill>
              </a:rPr>
              <a:t> </a:t>
            </a:r>
            <a:r>
              <a:rPr lang="hr-HR" sz="2800" dirty="0"/>
              <a:t>(</a:t>
            </a:r>
            <a:r>
              <a:rPr lang="hr-HR" sz="2800" b="1" dirty="0" err="1" smtClean="0">
                <a:solidFill>
                  <a:schemeClr val="accent1">
                    <a:lumMod val="50000"/>
                  </a:schemeClr>
                </a:solidFill>
              </a:rPr>
              <a:t>Passcode</a:t>
            </a:r>
            <a:r>
              <a:rPr lang="hr-HR" sz="2800" dirty="0" smtClean="0"/>
              <a:t>)</a:t>
            </a:r>
          </a:p>
          <a:p>
            <a:pPr lvl="0"/>
            <a:r>
              <a:rPr lang="hr-HR" sz="2800" dirty="0" smtClean="0"/>
              <a:t> omogućiti </a:t>
            </a:r>
            <a:r>
              <a:rPr lang="hr-HR" sz="2800" b="1" dirty="0"/>
              <a:t>prikaz </a:t>
            </a:r>
            <a:r>
              <a:rPr lang="hr-HR" sz="2800" b="1" dirty="0">
                <a:solidFill>
                  <a:srgbClr val="663300"/>
                </a:solidFill>
              </a:rPr>
              <a:t>pitanja </a:t>
            </a:r>
            <a:r>
              <a:rPr lang="hr-HR" sz="2800" b="1" dirty="0" smtClean="0">
                <a:solidFill>
                  <a:srgbClr val="663300"/>
                </a:solidFill>
              </a:rPr>
              <a:t/>
            </a:r>
            <a:br>
              <a:rPr lang="hr-HR" sz="2800" b="1" dirty="0" smtClean="0">
                <a:solidFill>
                  <a:srgbClr val="663300"/>
                </a:solidFill>
              </a:rPr>
            </a:br>
            <a:r>
              <a:rPr lang="hr-HR" sz="2800" b="1" dirty="0" smtClean="0">
                <a:solidFill>
                  <a:srgbClr val="663300"/>
                </a:solidFill>
              </a:rPr>
              <a:t> slučajnim </a:t>
            </a:r>
            <a:r>
              <a:rPr lang="hr-HR" sz="2800" b="1" dirty="0">
                <a:solidFill>
                  <a:srgbClr val="663300"/>
                </a:solidFill>
              </a:rPr>
              <a:t>odabirom</a:t>
            </a:r>
            <a:r>
              <a:rPr lang="hr-HR" sz="2800" dirty="0">
                <a:solidFill>
                  <a:srgbClr val="663300"/>
                </a:solidFill>
              </a:rPr>
              <a:t> </a:t>
            </a:r>
            <a:endParaRPr lang="hr-HR" sz="2800" dirty="0" smtClean="0">
              <a:solidFill>
                <a:srgbClr val="663300"/>
              </a:solidFill>
            </a:endParaRPr>
          </a:p>
          <a:p>
            <a:pPr lvl="0"/>
            <a:r>
              <a:rPr lang="hr-HR" sz="2800" dirty="0" smtClean="0"/>
              <a:t> te </a:t>
            </a:r>
            <a:r>
              <a:rPr lang="hr-HR" sz="2800" dirty="0"/>
              <a:t>mu odrediti </a:t>
            </a:r>
            <a:r>
              <a:rPr lang="hr-HR" sz="2800" b="1" dirty="0">
                <a:solidFill>
                  <a:srgbClr val="663300"/>
                </a:solidFill>
              </a:rPr>
              <a:t>postavke </a:t>
            </a:r>
            <a:r>
              <a:rPr lang="hr-HR" sz="2800" b="1" dirty="0" smtClean="0">
                <a:solidFill>
                  <a:srgbClr val="663300"/>
                </a:solidFill>
              </a:rPr>
              <a:t/>
            </a:r>
            <a:br>
              <a:rPr lang="hr-HR" sz="2800" b="1" dirty="0" smtClean="0">
                <a:solidFill>
                  <a:srgbClr val="663300"/>
                </a:solidFill>
              </a:rPr>
            </a:br>
            <a:r>
              <a:rPr lang="hr-HR" sz="2800" b="1" dirty="0" smtClean="0">
                <a:solidFill>
                  <a:srgbClr val="663300"/>
                </a:solidFill>
              </a:rPr>
              <a:t> izvještaja</a:t>
            </a:r>
            <a:r>
              <a:rPr lang="hr-HR" sz="2800" dirty="0"/>
              <a:t>. </a:t>
            </a:r>
          </a:p>
          <a:p>
            <a:endParaRPr lang="hr-HR" sz="2800" dirty="0"/>
          </a:p>
        </p:txBody>
      </p:sp>
      <p:pic>
        <p:nvPicPr>
          <p:cNvPr id="4" name="Slika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9" r="7330" b="7872"/>
          <a:stretch/>
        </p:blipFill>
        <p:spPr>
          <a:xfrm>
            <a:off x="5652121" y="2636913"/>
            <a:ext cx="3491880" cy="4221088"/>
          </a:xfrm>
          <a:prstGeom prst="rect">
            <a:avLst/>
          </a:prstGeom>
        </p:spPr>
      </p:pic>
      <p:sp>
        <p:nvSpPr>
          <p:cNvPr id="5" name="Elipsa 4"/>
          <p:cNvSpPr/>
          <p:nvPr/>
        </p:nvSpPr>
        <p:spPr>
          <a:xfrm>
            <a:off x="6156176" y="3284984"/>
            <a:ext cx="792088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Urezana strelica udesno 5"/>
          <p:cNvSpPr/>
          <p:nvPr/>
        </p:nvSpPr>
        <p:spPr>
          <a:xfrm>
            <a:off x="107504" y="0"/>
            <a:ext cx="1080120" cy="9361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 smtClean="0"/>
              <a:t>2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72445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9" t="27931" r="7330" b="7872"/>
          <a:stretch/>
        </p:blipFill>
        <p:spPr>
          <a:xfrm>
            <a:off x="107504" y="0"/>
            <a:ext cx="8712968" cy="685800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4429182" y="472316"/>
            <a:ext cx="42594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Primjer opisa testa</a:t>
            </a:r>
            <a:endParaRPr lang="hr-H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48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hr-H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 TESTA</a:t>
            </a:r>
            <a:endParaRPr lang="hr-HR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424936" cy="4873752"/>
          </a:xfrm>
        </p:spPr>
        <p:txBody>
          <a:bodyPr/>
          <a:lstStyle/>
          <a:p>
            <a:pPr marL="0" indent="0">
              <a:buNone/>
            </a:pPr>
            <a:r>
              <a:rPr lang="hr-H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Tekst opisa testa </a:t>
            </a:r>
            <a:r>
              <a:rPr lang="hr-HR" dirty="0"/>
              <a:t>prikazuje se na vrhu oblikovanoga testa te je vidljiv učenicima tijekom rješavanja.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U </a:t>
            </a:r>
            <a:r>
              <a:rPr lang="hr-HR" dirty="0"/>
              <a:t>opisu testa obično se navode </a:t>
            </a:r>
            <a:r>
              <a:rPr lang="hr-H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upute učenicima za rješavanje </a:t>
            </a:r>
            <a:r>
              <a:rPr lang="hr-H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testa:</a:t>
            </a:r>
          </a:p>
          <a:p>
            <a:pPr marL="985838" indent="-273050"/>
            <a:r>
              <a:rPr lang="hr-HR" dirty="0" smtClean="0"/>
              <a:t>broj </a:t>
            </a:r>
            <a:r>
              <a:rPr lang="hr-HR" dirty="0"/>
              <a:t>pitanja u testu, </a:t>
            </a:r>
            <a:endParaRPr lang="hr-HR" dirty="0" smtClean="0"/>
          </a:p>
          <a:p>
            <a:pPr marL="985838" indent="-273050"/>
            <a:r>
              <a:rPr lang="hr-HR" dirty="0" smtClean="0"/>
              <a:t>vrste </a:t>
            </a:r>
            <a:r>
              <a:rPr lang="hr-HR" dirty="0"/>
              <a:t>pitanja, </a:t>
            </a:r>
            <a:endParaRPr lang="hr-HR" dirty="0" smtClean="0"/>
          </a:p>
          <a:p>
            <a:pPr marL="985838" indent="-273050"/>
            <a:r>
              <a:rPr lang="hr-HR" dirty="0" smtClean="0"/>
              <a:t>mogućnosti </a:t>
            </a:r>
            <a:r>
              <a:rPr lang="hr-HR" dirty="0"/>
              <a:t>povratka na pitanja, </a:t>
            </a:r>
            <a:endParaRPr lang="hr-HR" dirty="0" smtClean="0"/>
          </a:p>
          <a:p>
            <a:pPr marL="985838" indent="-273050"/>
            <a:r>
              <a:rPr lang="hr-HR" dirty="0" smtClean="0"/>
              <a:t>vrijeme </a:t>
            </a:r>
            <a:r>
              <a:rPr lang="hr-HR" dirty="0"/>
              <a:t>za rješavanje testa, </a:t>
            </a:r>
            <a:endParaRPr lang="hr-HR" dirty="0" smtClean="0"/>
          </a:p>
          <a:p>
            <a:pPr marL="985838" indent="-273050"/>
            <a:r>
              <a:rPr lang="hr-HR" dirty="0" smtClean="0"/>
              <a:t>predaja </a:t>
            </a:r>
            <a:r>
              <a:rPr lang="hr-HR" dirty="0"/>
              <a:t>i pohrana </a:t>
            </a:r>
            <a:r>
              <a:rPr lang="hr-HR" dirty="0" smtClean="0"/>
              <a:t>odgovora</a:t>
            </a:r>
          </a:p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dirty="0"/>
              <a:t>te se navodi koja se znanja, vještine i sposobnosti testom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vrednuju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151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354162"/>
          </a:xfrm>
        </p:spPr>
        <p:txBody>
          <a:bodyPr>
            <a:noAutofit/>
          </a:bodyPr>
          <a:lstStyle/>
          <a:p>
            <a:pPr algn="ctr"/>
            <a:r>
              <a:rPr lang="hr-HR" sz="4800" b="1" dirty="0" smtClean="0">
                <a:solidFill>
                  <a:srgbClr val="FF6600"/>
                </a:solidFill>
              </a:rPr>
              <a:t>Spremanje postavki i prelazak na pitanja</a:t>
            </a:r>
            <a:endParaRPr lang="hr-HR" sz="4800" b="1" dirty="0">
              <a:solidFill>
                <a:srgbClr val="FF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8964488" cy="4873752"/>
          </a:xfrm>
        </p:spPr>
        <p:txBody>
          <a:bodyPr>
            <a:normAutofit/>
          </a:bodyPr>
          <a:lstStyle/>
          <a:p>
            <a:r>
              <a:rPr lang="hr-HR" sz="2800" dirty="0"/>
              <a:t>Nakon unosa i odabira općih </a:t>
            </a:r>
            <a:r>
              <a:rPr lang="hr-HR" sz="2800" dirty="0" smtClean="0"/>
              <a:t>postavki </a:t>
            </a:r>
            <a:r>
              <a:rPr lang="hr-HR" sz="2800" dirty="0"/>
              <a:t>testa, promjene je potrebno sačuvati klikom na </a:t>
            </a:r>
            <a:r>
              <a:rPr lang="hr-HR" sz="3600" b="1" dirty="0">
                <a:solidFill>
                  <a:srgbClr val="FF6600"/>
                </a:solidFill>
              </a:rPr>
              <a:t>Save</a:t>
            </a:r>
            <a:r>
              <a:rPr lang="hr-HR" sz="2800" dirty="0"/>
              <a:t>. </a:t>
            </a:r>
            <a:endParaRPr lang="hr-HR" sz="2800" dirty="0" smtClean="0"/>
          </a:p>
          <a:p>
            <a:r>
              <a:rPr lang="hr-HR" sz="2800" dirty="0" smtClean="0"/>
              <a:t>Učitelj </a:t>
            </a:r>
            <a:r>
              <a:rPr lang="hr-HR" sz="2800" dirty="0"/>
              <a:t>dobiva obavijest da su </a:t>
            </a:r>
            <a:r>
              <a:rPr lang="hr-HR" sz="2800" b="1" dirty="0"/>
              <a:t>postavke pohranjene</a:t>
            </a:r>
            <a:r>
              <a:rPr lang="hr-HR" sz="2800" dirty="0"/>
              <a:t>, da njegov test </a:t>
            </a:r>
            <a:r>
              <a:rPr lang="hr-HR" sz="2800" b="1" dirty="0"/>
              <a:t>ne</a:t>
            </a:r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800" b="1" dirty="0"/>
              <a:t>sadrži</a:t>
            </a:r>
            <a:r>
              <a:rPr lang="hr-HR" sz="2800" dirty="0"/>
              <a:t> </a:t>
            </a:r>
            <a:r>
              <a:rPr lang="hr-HR" sz="2800" b="1" dirty="0"/>
              <a:t>pitanja</a:t>
            </a:r>
            <a:r>
              <a:rPr lang="hr-HR" sz="2800" dirty="0"/>
              <a:t>,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ali </a:t>
            </a:r>
            <a:r>
              <a:rPr lang="hr-HR" sz="2800" dirty="0"/>
              <a:t>da ih </a:t>
            </a:r>
            <a:r>
              <a:rPr lang="hr-HR" sz="2800" b="1" dirty="0"/>
              <a:t>može</a:t>
            </a:r>
            <a:r>
              <a:rPr lang="hr-HR" sz="2800" dirty="0"/>
              <a:t> </a:t>
            </a:r>
            <a:r>
              <a:rPr lang="hr-HR" sz="2800" b="1" dirty="0" smtClean="0"/>
              <a:t>dodati.</a:t>
            </a:r>
            <a:r>
              <a:rPr lang="hr-HR" sz="2800" dirty="0" smtClean="0"/>
              <a:t> </a:t>
            </a:r>
            <a:endParaRPr lang="hr-HR" sz="2800" dirty="0"/>
          </a:p>
        </p:txBody>
      </p:sp>
      <p:pic>
        <p:nvPicPr>
          <p:cNvPr id="4" name="Slika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0" t="4136" r="4587" b="20043"/>
          <a:stretch/>
        </p:blipFill>
        <p:spPr>
          <a:xfrm>
            <a:off x="1763688" y="4077071"/>
            <a:ext cx="6120680" cy="283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18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129" y="260648"/>
            <a:ext cx="8172400" cy="1143000"/>
          </a:xfrm>
        </p:spPr>
        <p:txBody>
          <a:bodyPr>
            <a:noAutofit/>
          </a:bodyPr>
          <a:lstStyle/>
          <a:p>
            <a:r>
              <a:rPr lang="hr-HR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UNOS I OBLIKOVANJE  PITANJA</a:t>
            </a:r>
            <a:endParaRPr lang="hr-HR" sz="3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873752"/>
          </a:xfrm>
        </p:spPr>
        <p:txBody>
          <a:bodyPr>
            <a:normAutofit/>
          </a:bodyPr>
          <a:lstStyle/>
          <a:p>
            <a:r>
              <a:rPr lang="hr-HR" sz="3200" dirty="0"/>
              <a:t>Pitanje se dodaje klikom </a:t>
            </a:r>
            <a:r>
              <a:rPr lang="hr-HR" sz="3200" dirty="0" smtClean="0"/>
              <a:t>na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 </a:t>
            </a:r>
            <a:r>
              <a:rPr lang="hr-HR" sz="3200" b="1" dirty="0" err="1">
                <a:solidFill>
                  <a:srgbClr val="C00000"/>
                </a:solidFill>
              </a:rPr>
              <a:t>Add</a:t>
            </a:r>
            <a:r>
              <a:rPr lang="hr-HR" sz="3200" b="1" dirty="0">
                <a:solidFill>
                  <a:srgbClr val="C00000"/>
                </a:solidFill>
              </a:rPr>
              <a:t> New </a:t>
            </a:r>
            <a:r>
              <a:rPr lang="hr-HR" sz="3200" b="1" dirty="0" err="1">
                <a:solidFill>
                  <a:srgbClr val="C00000"/>
                </a:solidFill>
              </a:rPr>
              <a:t>Question</a:t>
            </a:r>
            <a:r>
              <a:rPr lang="hr-HR" sz="3200" dirty="0">
                <a:solidFill>
                  <a:srgbClr val="C00000"/>
                </a:solidFill>
              </a:rPr>
              <a:t> </a:t>
            </a:r>
            <a:r>
              <a:rPr lang="hr-HR" sz="3200" dirty="0" smtClean="0">
                <a:solidFill>
                  <a:srgbClr val="C00000"/>
                </a:solidFill>
              </a:rPr>
              <a:t/>
            </a:r>
            <a:br>
              <a:rPr lang="hr-HR" sz="3200" dirty="0" smtClean="0">
                <a:solidFill>
                  <a:srgbClr val="C00000"/>
                </a:solidFill>
              </a:rPr>
            </a:br>
            <a:r>
              <a:rPr lang="hr-HR" sz="3200" dirty="0" smtClean="0">
                <a:solidFill>
                  <a:srgbClr val="C00000"/>
                </a:solidFill>
              </a:rPr>
              <a:t>	</a:t>
            </a:r>
            <a:r>
              <a:rPr lang="hr-HR" sz="3200" dirty="0" smtClean="0">
                <a:solidFill>
                  <a:srgbClr val="663300"/>
                </a:solidFill>
              </a:rPr>
              <a:t>(</a:t>
            </a:r>
            <a:r>
              <a:rPr lang="hr-HR" sz="3200" b="1" dirty="0">
                <a:solidFill>
                  <a:srgbClr val="663300"/>
                </a:solidFill>
              </a:rPr>
              <a:t>Dodaj novo pitanje</a:t>
            </a:r>
            <a:r>
              <a:rPr lang="hr-HR" sz="3200" dirty="0">
                <a:solidFill>
                  <a:srgbClr val="663300"/>
                </a:solidFill>
              </a:rPr>
              <a:t>). </a:t>
            </a:r>
            <a:endParaRPr lang="hr-HR" sz="3200" dirty="0" smtClean="0">
              <a:solidFill>
                <a:srgbClr val="663300"/>
              </a:solidFill>
            </a:endParaRPr>
          </a:p>
          <a:p>
            <a:pPr marL="0" indent="0">
              <a:buNone/>
            </a:pPr>
            <a:r>
              <a:rPr lang="hr-HR" sz="3200" dirty="0" smtClean="0"/>
              <a:t>Otvara </a:t>
            </a:r>
            <a:r>
              <a:rPr lang="hr-HR" sz="3200" dirty="0"/>
              <a:t>se </a:t>
            </a:r>
            <a:r>
              <a:rPr lang="hr-HR" sz="3200" dirty="0" smtClean="0"/>
              <a:t>sučelje: </a:t>
            </a:r>
          </a:p>
          <a:p>
            <a:r>
              <a:rPr lang="hr-HR" sz="3200" dirty="0" smtClean="0"/>
              <a:t> za </a:t>
            </a:r>
            <a:r>
              <a:rPr lang="hr-HR" sz="3200" dirty="0"/>
              <a:t>oblikovanje </a:t>
            </a:r>
            <a:r>
              <a:rPr lang="hr-HR" sz="3200" b="1" dirty="0"/>
              <a:t>teksta pitanja </a:t>
            </a:r>
            <a:r>
              <a:rPr lang="hr-HR" sz="3200" dirty="0"/>
              <a:t>(bijeli prostor s alatima za uređivanje teksta), </a:t>
            </a:r>
            <a:endParaRPr lang="hr-HR" sz="3200" dirty="0" smtClean="0"/>
          </a:p>
          <a:p>
            <a:r>
              <a:rPr lang="hr-HR" sz="3200" dirty="0" smtClean="0"/>
              <a:t> za </a:t>
            </a:r>
            <a:r>
              <a:rPr lang="hr-H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odabir vrste pitanja </a:t>
            </a:r>
            <a:r>
              <a:rPr lang="hr-HR" sz="3200" dirty="0"/>
              <a:t>te </a:t>
            </a:r>
            <a:endParaRPr lang="hr-HR" sz="3200" dirty="0" smtClean="0"/>
          </a:p>
          <a:p>
            <a:r>
              <a:rPr lang="hr-HR" sz="3200" dirty="0"/>
              <a:t> </a:t>
            </a:r>
            <a:r>
              <a:rPr lang="hr-HR" sz="3200" dirty="0" smtClean="0"/>
              <a:t>za </a:t>
            </a:r>
            <a:r>
              <a:rPr lang="hr-HR" sz="3200" b="1" dirty="0"/>
              <a:t>unos bodovne vrijednosti </a:t>
            </a:r>
            <a:r>
              <a:rPr lang="hr-HR" sz="3200" dirty="0"/>
              <a:t>pitanja </a:t>
            </a:r>
            <a:r>
              <a:rPr lang="hr-HR" sz="3200" b="1" dirty="0"/>
              <a:t>ako se </a:t>
            </a:r>
            <a:r>
              <a:rPr lang="hr-HR" sz="3200" dirty="0"/>
              <a:t>označi da se </a:t>
            </a:r>
            <a:r>
              <a:rPr lang="hr-HR" sz="3200" b="1" dirty="0"/>
              <a:t>pitanje boduje</a:t>
            </a:r>
            <a:r>
              <a:rPr lang="hr-HR" sz="3200" dirty="0"/>
              <a:t>.</a:t>
            </a:r>
          </a:p>
          <a:p>
            <a:endParaRPr lang="hr-HR" dirty="0"/>
          </a:p>
        </p:txBody>
      </p:sp>
      <p:sp>
        <p:nvSpPr>
          <p:cNvPr id="4" name="Urezana strelica udesno 3"/>
          <p:cNvSpPr/>
          <p:nvPr/>
        </p:nvSpPr>
        <p:spPr>
          <a:xfrm>
            <a:off x="90069" y="14469"/>
            <a:ext cx="1080120" cy="9361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3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03473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Slika 46"/>
          <p:cNvPicPr/>
          <p:nvPr/>
        </p:nvPicPr>
        <p:blipFill>
          <a:blip r:embed="rId2"/>
          <a:stretch>
            <a:fillRect/>
          </a:stretch>
        </p:blipFill>
        <p:spPr>
          <a:xfrm>
            <a:off x="4602665" y="188641"/>
            <a:ext cx="4217807" cy="636307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1996310" y="2322287"/>
            <a:ext cx="2376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odabir vrste pitanja</a:t>
            </a:r>
            <a:endParaRPr lang="hr-HR" sz="2400" dirty="0"/>
          </a:p>
        </p:txBody>
      </p:sp>
      <p:sp>
        <p:nvSpPr>
          <p:cNvPr id="6" name="Pravokutnik 5"/>
          <p:cNvSpPr/>
          <p:nvPr/>
        </p:nvSpPr>
        <p:spPr>
          <a:xfrm>
            <a:off x="249754" y="604710"/>
            <a:ext cx="43529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prostor za pitanje</a:t>
            </a:r>
          </a:p>
          <a:p>
            <a:r>
              <a:rPr lang="hr-HR" sz="2800" b="1" dirty="0" smtClean="0"/>
              <a:t>s alatima za uređivanje teksta</a:t>
            </a:r>
            <a:endParaRPr lang="hr-HR" sz="2800" b="1" dirty="0"/>
          </a:p>
        </p:txBody>
      </p:sp>
      <p:sp>
        <p:nvSpPr>
          <p:cNvPr id="7" name="Elipsa 6"/>
          <p:cNvSpPr/>
          <p:nvPr/>
        </p:nvSpPr>
        <p:spPr>
          <a:xfrm>
            <a:off x="4482387" y="3791471"/>
            <a:ext cx="1637785" cy="5519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9" name="Ravni poveznik sa strelicom 8"/>
          <p:cNvCxnSpPr/>
          <p:nvPr/>
        </p:nvCxnSpPr>
        <p:spPr>
          <a:xfrm>
            <a:off x="4064802" y="4185956"/>
            <a:ext cx="537863" cy="205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niOkvir 9"/>
          <p:cNvSpPr txBox="1"/>
          <p:nvPr/>
        </p:nvSpPr>
        <p:spPr>
          <a:xfrm>
            <a:off x="149896" y="3560065"/>
            <a:ext cx="4004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/>
              <a:t>Ovdje ne stavljati kvačicu</a:t>
            </a:r>
          </a:p>
          <a:p>
            <a:r>
              <a:rPr lang="hr-HR" sz="2400" dirty="0" smtClean="0"/>
              <a:t>- dodatne opcije se plaćaju)</a:t>
            </a:r>
            <a:endParaRPr lang="hr-HR" sz="2400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1987478" y="4491554"/>
            <a:ext cx="2122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 smtClean="0"/>
              <a:t>Broj bodova</a:t>
            </a:r>
            <a:endParaRPr lang="hr-HR" sz="2400" b="1" dirty="0"/>
          </a:p>
        </p:txBody>
      </p:sp>
      <p:cxnSp>
        <p:nvCxnSpPr>
          <p:cNvPr id="13" name="Ravni poveznik sa strelicom 12"/>
          <p:cNvCxnSpPr/>
          <p:nvPr/>
        </p:nvCxnSpPr>
        <p:spPr>
          <a:xfrm flipV="1">
            <a:off x="3923928" y="4343458"/>
            <a:ext cx="4392488" cy="41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sa strelicom 16"/>
          <p:cNvCxnSpPr/>
          <p:nvPr/>
        </p:nvCxnSpPr>
        <p:spPr>
          <a:xfrm>
            <a:off x="3053549" y="1124744"/>
            <a:ext cx="1766478" cy="1197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niOkvir 17"/>
          <p:cNvSpPr txBox="1"/>
          <p:nvPr/>
        </p:nvSpPr>
        <p:spPr>
          <a:xfrm>
            <a:off x="161553" y="5113722"/>
            <a:ext cx="2120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Ponuđeni odgovori </a:t>
            </a:r>
            <a:br>
              <a:rPr lang="hr-HR" sz="2400" b="1" dirty="0" smtClean="0"/>
            </a:br>
            <a:r>
              <a:rPr lang="hr-HR" sz="2400" b="1" dirty="0" smtClean="0"/>
              <a:t>na pitanja</a:t>
            </a:r>
            <a:endParaRPr lang="hr-HR" sz="2400" b="1" dirty="0"/>
          </a:p>
        </p:txBody>
      </p:sp>
      <p:cxnSp>
        <p:nvCxnSpPr>
          <p:cNvPr id="19" name="Ravni poveznik sa strelicom 18"/>
          <p:cNvCxnSpPr/>
          <p:nvPr/>
        </p:nvCxnSpPr>
        <p:spPr>
          <a:xfrm flipV="1">
            <a:off x="1763688" y="5399917"/>
            <a:ext cx="2838977" cy="313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sa strelicom 20"/>
          <p:cNvCxnSpPr/>
          <p:nvPr/>
        </p:nvCxnSpPr>
        <p:spPr>
          <a:xfrm>
            <a:off x="3381679" y="2737785"/>
            <a:ext cx="1584176" cy="1063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niOkvir 36"/>
          <p:cNvSpPr txBox="1"/>
          <p:nvPr/>
        </p:nvSpPr>
        <p:spPr>
          <a:xfrm>
            <a:off x="2336310" y="6058291"/>
            <a:ext cx="191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 smtClean="0"/>
              <a:t>Spremanje</a:t>
            </a:r>
            <a:endParaRPr lang="hr-HR" sz="2400" b="1" dirty="0"/>
          </a:p>
        </p:txBody>
      </p:sp>
      <p:cxnSp>
        <p:nvCxnSpPr>
          <p:cNvPr id="38" name="Ravni poveznik sa strelicom 37"/>
          <p:cNvCxnSpPr/>
          <p:nvPr/>
        </p:nvCxnSpPr>
        <p:spPr>
          <a:xfrm>
            <a:off x="4218497" y="6237312"/>
            <a:ext cx="1203060" cy="98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a 59"/>
          <p:cNvSpPr/>
          <p:nvPr/>
        </p:nvSpPr>
        <p:spPr>
          <a:xfrm>
            <a:off x="5301279" y="6126966"/>
            <a:ext cx="2127427" cy="3742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960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hr-HR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Vrste pitanja su: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0" y="1844824"/>
            <a:ext cx="9217024" cy="4873752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> točno/netočno</a:t>
            </a:r>
            <a:endParaRPr lang="hr-HR" sz="3600" dirty="0" smtClean="0"/>
          </a:p>
          <a:p>
            <a:r>
              <a:rPr lang="hr-HR" sz="3600" b="1" dirty="0" smtClean="0"/>
              <a:t> višestruki </a:t>
            </a:r>
            <a:r>
              <a:rPr lang="hr-HR" sz="3600" b="1" dirty="0"/>
              <a:t>odabir</a:t>
            </a:r>
            <a:r>
              <a:rPr lang="hr-HR" sz="3600" dirty="0"/>
              <a:t> </a:t>
            </a:r>
            <a:r>
              <a:rPr lang="hr-HR" sz="3200" dirty="0" smtClean="0"/>
              <a:t>(1 točan </a:t>
            </a:r>
            <a:r>
              <a:rPr lang="hr-HR" sz="3200" dirty="0"/>
              <a:t>odgovor</a:t>
            </a:r>
            <a:r>
              <a:rPr lang="hr-HR" sz="3200" dirty="0" smtClean="0"/>
              <a:t>) </a:t>
            </a:r>
          </a:p>
          <a:p>
            <a:r>
              <a:rPr lang="hr-HR" sz="3600" dirty="0" smtClean="0"/>
              <a:t> </a:t>
            </a:r>
            <a:r>
              <a:rPr lang="hr-HR" sz="3600" b="1" dirty="0" smtClean="0"/>
              <a:t>višestruki </a:t>
            </a:r>
            <a:r>
              <a:rPr lang="hr-HR" sz="3600" b="1" dirty="0"/>
              <a:t>odabir</a:t>
            </a:r>
            <a:r>
              <a:rPr lang="hr-HR" sz="3600" dirty="0"/>
              <a:t> </a:t>
            </a:r>
            <a:r>
              <a:rPr lang="hr-HR" sz="3200" dirty="0"/>
              <a:t>(više </a:t>
            </a:r>
            <a:r>
              <a:rPr lang="hr-HR" sz="3200" dirty="0" smtClean="0"/>
              <a:t>točnih odgovora) </a:t>
            </a:r>
          </a:p>
          <a:p>
            <a:r>
              <a:rPr lang="hr-HR" sz="3600" b="1" dirty="0" smtClean="0"/>
              <a:t> nadopunjavanje rečenica</a:t>
            </a:r>
          </a:p>
          <a:p>
            <a:r>
              <a:rPr lang="hr-HR" sz="3600" dirty="0" smtClean="0"/>
              <a:t> te </a:t>
            </a:r>
            <a:r>
              <a:rPr lang="hr-HR" sz="3600" b="1" dirty="0"/>
              <a:t>povezivanje</a:t>
            </a:r>
            <a:r>
              <a:rPr lang="hr-HR" sz="3600" dirty="0"/>
              <a:t>.</a:t>
            </a:r>
          </a:p>
          <a:p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49458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0" y="5360649"/>
            <a:ext cx="3290369" cy="1316760"/>
          </a:xfrm>
          <a:ln>
            <a:solidFill>
              <a:srgbClr val="FF66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dirty="0" smtClean="0"/>
              <a:t> Označiti ispravan odgovor </a:t>
            </a:r>
            <a:r>
              <a:rPr lang="hr-HR" sz="2800" b="1" dirty="0" smtClean="0"/>
              <a:t>kružićem</a:t>
            </a:r>
            <a:r>
              <a:rPr lang="hr-HR" sz="2800" dirty="0" smtClean="0"/>
              <a:t>  </a:t>
            </a:r>
            <a:br>
              <a:rPr lang="hr-HR" sz="2800" dirty="0" smtClean="0"/>
            </a:br>
            <a:r>
              <a:rPr lang="hr-HR" sz="2800" dirty="0" smtClean="0"/>
              <a:t> u </a:t>
            </a:r>
            <a:r>
              <a:rPr lang="hr-HR" sz="2800" dirty="0"/>
              <a:t>k</a:t>
            </a:r>
            <a:r>
              <a:rPr lang="hr-HR" sz="2800" dirty="0" smtClean="0"/>
              <a:t>ućici</a:t>
            </a:r>
            <a:endParaRPr lang="hr-HR" sz="2800" dirty="0"/>
          </a:p>
        </p:txBody>
      </p:sp>
      <p:sp>
        <p:nvSpPr>
          <p:cNvPr id="4" name="Pravokutnik 3"/>
          <p:cNvSpPr/>
          <p:nvPr/>
        </p:nvSpPr>
        <p:spPr>
          <a:xfrm>
            <a:off x="87394" y="0"/>
            <a:ext cx="2475079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hr-HR" sz="4000" b="1" dirty="0" smtClean="0">
                <a:solidFill>
                  <a:srgbClr val="FF6600"/>
                </a:solidFill>
              </a:rPr>
              <a:t>a)</a:t>
            </a:r>
          </a:p>
          <a:p>
            <a:r>
              <a:rPr lang="hr-HR" sz="4000" b="1" dirty="0" smtClean="0">
                <a:solidFill>
                  <a:srgbClr val="FF6600"/>
                </a:solidFill>
              </a:rPr>
              <a:t> Točno /</a:t>
            </a:r>
            <a:br>
              <a:rPr lang="hr-HR" sz="4000" b="1" dirty="0" smtClean="0">
                <a:solidFill>
                  <a:srgbClr val="FF6600"/>
                </a:solidFill>
              </a:rPr>
            </a:br>
            <a:r>
              <a:rPr lang="hr-HR" sz="4000" b="1" dirty="0" smtClean="0">
                <a:solidFill>
                  <a:srgbClr val="FF6600"/>
                </a:solidFill>
              </a:rPr>
              <a:t> netočno</a:t>
            </a:r>
            <a:endParaRPr lang="hr-HR" sz="3600" dirty="0">
              <a:solidFill>
                <a:srgbClr val="FF6600"/>
              </a:solidFill>
            </a:endParaRPr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3275856" y="-171400"/>
            <a:ext cx="5472608" cy="1080120"/>
          </a:xfrm>
        </p:spPr>
        <p:txBody>
          <a:bodyPr>
            <a:normAutofit/>
          </a:bodyPr>
          <a:lstStyle/>
          <a:p>
            <a:pPr algn="ctr"/>
            <a:r>
              <a:rPr lang="hr-HR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Vrste </a:t>
            </a:r>
            <a:r>
              <a:rPr lang="hr-H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pitanja: </a:t>
            </a:r>
            <a:endParaRPr lang="hr-HR" sz="44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908720"/>
            <a:ext cx="5669260" cy="597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lipsa 6"/>
          <p:cNvSpPr/>
          <p:nvPr/>
        </p:nvSpPr>
        <p:spPr>
          <a:xfrm>
            <a:off x="3275856" y="1841620"/>
            <a:ext cx="5669260" cy="1580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 w="38100">
                <a:solidFill>
                  <a:srgbClr val="FF0000"/>
                </a:solidFill>
              </a:ln>
            </a:endParaRPr>
          </a:p>
        </p:txBody>
      </p:sp>
      <p:sp>
        <p:nvSpPr>
          <p:cNvPr id="8" name="Elipsa 7"/>
          <p:cNvSpPr/>
          <p:nvPr/>
        </p:nvSpPr>
        <p:spPr>
          <a:xfrm>
            <a:off x="3275856" y="4509120"/>
            <a:ext cx="244502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 w="38100">
                <a:solidFill>
                  <a:srgbClr val="FF0000"/>
                </a:solidFill>
              </a:ln>
            </a:endParaRPr>
          </a:p>
        </p:txBody>
      </p:sp>
      <p:sp>
        <p:nvSpPr>
          <p:cNvPr id="9" name="Elipsa 8"/>
          <p:cNvSpPr/>
          <p:nvPr/>
        </p:nvSpPr>
        <p:spPr>
          <a:xfrm rot="5400000">
            <a:off x="3136837" y="5594238"/>
            <a:ext cx="1156647" cy="8495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 w="38100">
                <a:solidFill>
                  <a:srgbClr val="FF0000"/>
                </a:solidFill>
              </a:ln>
            </a:endParaRPr>
          </a:p>
        </p:txBody>
      </p:sp>
      <p:cxnSp>
        <p:nvCxnSpPr>
          <p:cNvPr id="10" name="Ravni poveznik sa strelicom 9"/>
          <p:cNvCxnSpPr/>
          <p:nvPr/>
        </p:nvCxnSpPr>
        <p:spPr>
          <a:xfrm>
            <a:off x="2195736" y="4584558"/>
            <a:ext cx="1065741" cy="1671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niOkvir 5"/>
          <p:cNvSpPr txBox="1"/>
          <p:nvPr/>
        </p:nvSpPr>
        <p:spPr>
          <a:xfrm>
            <a:off x="75334" y="2077032"/>
            <a:ext cx="3200522" cy="1815882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Polje za unos pitanja, u ovom slučaju tvrdnje (točne/netočne)</a:t>
            </a:r>
            <a:endParaRPr lang="hr-HR" sz="2800" dirty="0"/>
          </a:p>
        </p:txBody>
      </p:sp>
      <p:cxnSp>
        <p:nvCxnSpPr>
          <p:cNvPr id="12" name="Ravni poveznik sa strelicom 11"/>
          <p:cNvCxnSpPr/>
          <p:nvPr/>
        </p:nvCxnSpPr>
        <p:spPr>
          <a:xfrm>
            <a:off x="2588374" y="2631688"/>
            <a:ext cx="68748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zervirano mjesto sadržaja 2"/>
          <p:cNvSpPr txBox="1">
            <a:spLocks/>
          </p:cNvSpPr>
          <p:nvPr/>
        </p:nvSpPr>
        <p:spPr>
          <a:xfrm>
            <a:off x="75334" y="4076526"/>
            <a:ext cx="3215035" cy="1016064"/>
          </a:xfrm>
          <a:prstGeom prst="rect">
            <a:avLst/>
          </a:prstGeom>
          <a:ln>
            <a:solidFill>
              <a:srgbClr val="FF6600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hr-HR" sz="2800" dirty="0" smtClean="0"/>
              <a:t> Odabir </a:t>
            </a:r>
            <a:br>
              <a:rPr lang="hr-HR" sz="2800" dirty="0" smtClean="0"/>
            </a:br>
            <a:r>
              <a:rPr lang="hr-HR" sz="2800" dirty="0" smtClean="0"/>
              <a:t>vrste pitanja</a:t>
            </a:r>
            <a:endParaRPr lang="hr-HR" sz="2800" dirty="0"/>
          </a:p>
        </p:txBody>
      </p:sp>
      <p:sp>
        <p:nvSpPr>
          <p:cNvPr id="17" name="Elipsa 16"/>
          <p:cNvSpPr/>
          <p:nvPr/>
        </p:nvSpPr>
        <p:spPr>
          <a:xfrm>
            <a:off x="4887973" y="6309321"/>
            <a:ext cx="244502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 w="38100">
                <a:solidFill>
                  <a:srgbClr val="FF0000"/>
                </a:solidFill>
              </a:ln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8261019" y="4574236"/>
            <a:ext cx="882979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 w="38100"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8976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31640" y="0"/>
            <a:ext cx="7488832" cy="3068960"/>
          </a:xfrm>
        </p:spPr>
        <p:txBody>
          <a:bodyPr>
            <a:noAutofit/>
          </a:bodyPr>
          <a:lstStyle/>
          <a:p>
            <a:pPr algn="ctr"/>
            <a:r>
              <a:rPr lang="hr-HR" sz="5400" b="1" dirty="0">
                <a:solidFill>
                  <a:schemeClr val="accent1">
                    <a:lumMod val="75000"/>
                  </a:schemeClr>
                </a:solidFill>
              </a:rPr>
              <a:t>Izrada </a:t>
            </a:r>
            <a:r>
              <a:rPr lang="hr-HR" sz="5400" b="1" dirty="0" smtClean="0">
                <a:solidFill>
                  <a:schemeClr val="accent1">
                    <a:lumMod val="75000"/>
                  </a:schemeClr>
                </a:solidFill>
              </a:rPr>
              <a:t>testa </a:t>
            </a:r>
            <a:br>
              <a:rPr lang="hr-HR" sz="5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5400" b="1" dirty="0" smtClean="0">
                <a:solidFill>
                  <a:schemeClr val="accent1">
                    <a:lumMod val="75000"/>
                  </a:schemeClr>
                </a:solidFill>
              </a:rPr>
              <a:t>za </a:t>
            </a:r>
            <a:r>
              <a:rPr lang="hr-HR" sz="5400" b="1" dirty="0">
                <a:solidFill>
                  <a:schemeClr val="accent1">
                    <a:lumMod val="75000"/>
                  </a:schemeClr>
                </a:solidFill>
              </a:rPr>
              <a:t>provjeru znanja </a:t>
            </a:r>
            <a:r>
              <a:rPr lang="hr-HR" sz="5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sz="5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</a:rPr>
              <a:t>u </a:t>
            </a:r>
            <a:r>
              <a:rPr lang="hr-HR" sz="4800" b="1" dirty="0">
                <a:solidFill>
                  <a:schemeClr val="accent1">
                    <a:lumMod val="75000"/>
                  </a:schemeClr>
                </a:solidFill>
              </a:rPr>
              <a:t>digitalnome alatu </a:t>
            </a:r>
            <a:endParaRPr lang="hr-HR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Slika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05" t="6814" r="35274" b="84280"/>
          <a:stretch/>
        </p:blipFill>
        <p:spPr>
          <a:xfrm>
            <a:off x="2915816" y="3501008"/>
            <a:ext cx="4680520" cy="2310063"/>
          </a:xfrm>
          <a:prstGeom prst="rect">
            <a:avLst/>
          </a:prstGeom>
          <a:ln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21067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/>
          </p:cNvPicPr>
          <p:nvPr>
            <p:ph sz="quarter" idx="1"/>
          </p:nvPr>
        </p:nvPicPr>
        <p:blipFill rotWithShape="1">
          <a:blip r:embed="rId2"/>
          <a:srcRect l="697" t="18045" r="-1"/>
          <a:stretch/>
        </p:blipFill>
        <p:spPr>
          <a:xfrm>
            <a:off x="2843808" y="0"/>
            <a:ext cx="6282515" cy="6820505"/>
          </a:xfrm>
          <a:prstGeom prst="rect">
            <a:avLst/>
          </a:prstGeom>
        </p:spPr>
      </p:pic>
      <p:sp>
        <p:nvSpPr>
          <p:cNvPr id="5" name="Elipsa 4"/>
          <p:cNvSpPr/>
          <p:nvPr/>
        </p:nvSpPr>
        <p:spPr>
          <a:xfrm>
            <a:off x="3857446" y="6356271"/>
            <a:ext cx="4403574" cy="4722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 w="38100">
                <a:solidFill>
                  <a:srgbClr val="FF0000"/>
                </a:solidFill>
              </a:ln>
            </a:endParaRPr>
          </a:p>
        </p:txBody>
      </p:sp>
      <p:cxnSp>
        <p:nvCxnSpPr>
          <p:cNvPr id="7" name="Ravni poveznik sa strelicom 6"/>
          <p:cNvCxnSpPr/>
          <p:nvPr/>
        </p:nvCxnSpPr>
        <p:spPr>
          <a:xfrm>
            <a:off x="2043247" y="4043061"/>
            <a:ext cx="2960801" cy="15121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niOkvir 7"/>
          <p:cNvSpPr txBox="1"/>
          <p:nvPr/>
        </p:nvSpPr>
        <p:spPr>
          <a:xfrm>
            <a:off x="80697" y="2800767"/>
            <a:ext cx="2763111" cy="2554545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hr-HR" sz="3200" b="1" dirty="0" smtClean="0"/>
              <a:t>Dodavanje / oduzimanja </a:t>
            </a:r>
            <a:r>
              <a:rPr lang="hr-HR" sz="3200" dirty="0" smtClean="0"/>
              <a:t>polja za moguće odgovore</a:t>
            </a:r>
            <a:endParaRPr lang="hr-HR" sz="3200" dirty="0"/>
          </a:p>
        </p:txBody>
      </p:sp>
      <p:sp>
        <p:nvSpPr>
          <p:cNvPr id="11" name="Pravokutnik 10"/>
          <p:cNvSpPr/>
          <p:nvPr/>
        </p:nvSpPr>
        <p:spPr>
          <a:xfrm>
            <a:off x="80697" y="0"/>
            <a:ext cx="344295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4000" b="1" dirty="0" smtClean="0">
                <a:solidFill>
                  <a:srgbClr val="FF6600"/>
                </a:solidFill>
              </a:rPr>
              <a:t>b)</a:t>
            </a:r>
          </a:p>
          <a:p>
            <a:r>
              <a:rPr lang="hr-HR" sz="4000" b="1" dirty="0">
                <a:solidFill>
                  <a:srgbClr val="FF6600"/>
                </a:solidFill>
              </a:rPr>
              <a:t>V</a:t>
            </a:r>
            <a:r>
              <a:rPr lang="hr-HR" sz="4000" b="1" dirty="0" smtClean="0">
                <a:solidFill>
                  <a:srgbClr val="FF6600"/>
                </a:solidFill>
              </a:rPr>
              <a:t>išestruki   </a:t>
            </a:r>
            <a:br>
              <a:rPr lang="hr-HR" sz="4000" b="1" dirty="0" smtClean="0">
                <a:solidFill>
                  <a:srgbClr val="FF6600"/>
                </a:solidFill>
              </a:rPr>
            </a:br>
            <a:r>
              <a:rPr lang="hr-HR" sz="4000" b="1" dirty="0" smtClean="0">
                <a:solidFill>
                  <a:srgbClr val="FF6600"/>
                </a:solidFill>
              </a:rPr>
              <a:t>  odabir</a:t>
            </a:r>
            <a:r>
              <a:rPr lang="hr-HR" sz="4000" dirty="0" smtClean="0">
                <a:solidFill>
                  <a:srgbClr val="FF6600"/>
                </a:solidFill>
              </a:rPr>
              <a:t> </a:t>
            </a:r>
            <a:br>
              <a:rPr lang="hr-HR" sz="4000" dirty="0" smtClean="0">
                <a:solidFill>
                  <a:srgbClr val="FF6600"/>
                </a:solidFill>
              </a:rPr>
            </a:br>
            <a:r>
              <a:rPr lang="hr-HR" sz="2800" dirty="0" smtClean="0">
                <a:solidFill>
                  <a:srgbClr val="FF6600"/>
                </a:solidFill>
              </a:rPr>
              <a:t>(1 točan odgovor)</a:t>
            </a:r>
            <a:endParaRPr lang="hr-HR" sz="2800" dirty="0">
              <a:solidFill>
                <a:srgbClr val="FF6600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2843808" y="1112351"/>
            <a:ext cx="288032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 w="38100">
                <a:solidFill>
                  <a:srgbClr val="FF0000"/>
                </a:solidFill>
              </a:ln>
            </a:endParaRPr>
          </a:p>
        </p:txBody>
      </p:sp>
      <p:cxnSp>
        <p:nvCxnSpPr>
          <p:cNvPr id="18" name="Ravni poveznik sa strelicom 17"/>
          <p:cNvCxnSpPr>
            <a:endCxn id="19" idx="2"/>
          </p:cNvCxnSpPr>
          <p:nvPr/>
        </p:nvCxnSpPr>
        <p:spPr>
          <a:xfrm>
            <a:off x="2195736" y="5949281"/>
            <a:ext cx="648072" cy="1484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a 18"/>
          <p:cNvSpPr/>
          <p:nvPr/>
        </p:nvSpPr>
        <p:spPr>
          <a:xfrm>
            <a:off x="2843808" y="5809729"/>
            <a:ext cx="46805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 w="38100">
                <a:solidFill>
                  <a:srgbClr val="FF0000"/>
                </a:solidFill>
              </a:ln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3730" y="5620593"/>
            <a:ext cx="2302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Kvačica za </a:t>
            </a:r>
          </a:p>
          <a:p>
            <a:r>
              <a:rPr lang="hr-HR" sz="3200" dirty="0" smtClean="0"/>
              <a:t>?????????</a:t>
            </a:r>
            <a:endParaRPr lang="hr-HR" sz="3200" dirty="0"/>
          </a:p>
        </p:txBody>
      </p:sp>
      <p:cxnSp>
        <p:nvCxnSpPr>
          <p:cNvPr id="24" name="Ravni poveznik sa strelicom 23"/>
          <p:cNvCxnSpPr>
            <a:endCxn id="12" idx="6"/>
          </p:cNvCxnSpPr>
          <p:nvPr/>
        </p:nvCxnSpPr>
        <p:spPr>
          <a:xfrm flipH="1">
            <a:off x="5724128" y="1400383"/>
            <a:ext cx="947000" cy="0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niOkvir 26"/>
          <p:cNvSpPr txBox="1"/>
          <p:nvPr/>
        </p:nvSpPr>
        <p:spPr>
          <a:xfrm>
            <a:off x="6694387" y="1311580"/>
            <a:ext cx="12362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r-HR" dirty="0" smtClean="0"/>
              <a:t>PITANJE</a:t>
            </a:r>
            <a:endParaRPr lang="hr-HR" dirty="0"/>
          </a:p>
        </p:txBody>
      </p:sp>
      <p:sp>
        <p:nvSpPr>
          <p:cNvPr id="29" name="TekstniOkvir 28"/>
          <p:cNvSpPr txBox="1"/>
          <p:nvPr/>
        </p:nvSpPr>
        <p:spPr>
          <a:xfrm>
            <a:off x="6516216" y="2060848"/>
            <a:ext cx="17059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r-HR" dirty="0" smtClean="0"/>
              <a:t>BODOVANJE</a:t>
            </a:r>
            <a:endParaRPr lang="hr-HR" dirty="0"/>
          </a:p>
        </p:txBody>
      </p:sp>
      <p:cxnSp>
        <p:nvCxnSpPr>
          <p:cNvPr id="30" name="Ravni poveznik sa strelicom 29"/>
          <p:cNvCxnSpPr/>
          <p:nvPr/>
        </p:nvCxnSpPr>
        <p:spPr>
          <a:xfrm>
            <a:off x="7557488" y="2473477"/>
            <a:ext cx="902944" cy="883515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a 33"/>
          <p:cNvSpPr/>
          <p:nvPr/>
        </p:nvSpPr>
        <p:spPr>
          <a:xfrm>
            <a:off x="8261020" y="3356992"/>
            <a:ext cx="882979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 w="38100"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7077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22925" y="2526028"/>
            <a:ext cx="3059568" cy="20550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dirty="0" smtClean="0"/>
              <a:t>U ovom primjeru su </a:t>
            </a:r>
            <a:r>
              <a:rPr lang="hr-HR" b="1" dirty="0" smtClean="0"/>
              <a:t>4 točna odgovora</a:t>
            </a:r>
            <a:r>
              <a:rPr lang="hr-HR" dirty="0" smtClean="0"/>
              <a:t>, pokraj njih su </a:t>
            </a:r>
            <a:r>
              <a:rPr lang="hr-H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√</a:t>
            </a:r>
            <a:endParaRPr lang="hr-HR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dirty="0"/>
              <a:t>z</a:t>
            </a:r>
            <a:r>
              <a:rPr lang="hr-HR" dirty="0" smtClean="0"/>
              <a:t>ato zadatak nosi</a:t>
            </a:r>
            <a:br>
              <a:rPr lang="hr-HR" dirty="0" smtClean="0"/>
            </a:br>
            <a:r>
              <a:rPr lang="hr-HR" b="1" dirty="0" smtClean="0"/>
              <a:t>4 boda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26" y="9262"/>
            <a:ext cx="5690244" cy="684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lipsa 5"/>
          <p:cNvSpPr/>
          <p:nvPr/>
        </p:nvSpPr>
        <p:spPr>
          <a:xfrm>
            <a:off x="7934017" y="1531738"/>
            <a:ext cx="882979" cy="8152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 w="38100">
                <a:solidFill>
                  <a:srgbClr val="FF0000"/>
                </a:solidFill>
              </a:ln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156627" y="5026096"/>
            <a:ext cx="31139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Možete staviti </a:t>
            </a:r>
            <a:r>
              <a:rPr lang="hr-H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hr-HR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 se </a:t>
            </a:r>
            <a:r>
              <a:rPr lang="hr-H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pomiješaju</a:t>
            </a:r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ponuđeni </a:t>
            </a:r>
            <a:r>
              <a:rPr lang="hr-H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odgovori</a:t>
            </a:r>
            <a:endParaRPr lang="hr-H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Ravni poveznik sa strelicom 7"/>
          <p:cNvCxnSpPr/>
          <p:nvPr/>
        </p:nvCxnSpPr>
        <p:spPr>
          <a:xfrm>
            <a:off x="2694534" y="5445224"/>
            <a:ext cx="576064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jeva vitičasta zagrada 8"/>
          <p:cNvSpPr/>
          <p:nvPr/>
        </p:nvSpPr>
        <p:spPr>
          <a:xfrm>
            <a:off x="2787897" y="3020288"/>
            <a:ext cx="482701" cy="1200800"/>
          </a:xfrm>
          <a:prstGeom prst="leftBrac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30238" y="23349"/>
            <a:ext cx="3605658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3600" b="1" dirty="0" smtClean="0">
                <a:solidFill>
                  <a:srgbClr val="FF6600"/>
                </a:solidFill>
              </a:rPr>
              <a:t>       c)</a:t>
            </a:r>
          </a:p>
          <a:p>
            <a:r>
              <a:rPr lang="hr-HR" sz="3600" b="1" dirty="0" smtClean="0">
                <a:solidFill>
                  <a:srgbClr val="FF6600"/>
                </a:solidFill>
              </a:rPr>
              <a:t>  višestruki   </a:t>
            </a:r>
            <a:br>
              <a:rPr lang="hr-HR" sz="3600" b="1" dirty="0" smtClean="0">
                <a:solidFill>
                  <a:srgbClr val="FF6600"/>
                </a:solidFill>
              </a:rPr>
            </a:br>
            <a:r>
              <a:rPr lang="hr-HR" sz="3600" b="1" dirty="0" smtClean="0">
                <a:solidFill>
                  <a:srgbClr val="FF6600"/>
                </a:solidFill>
              </a:rPr>
              <a:t>    odabir</a:t>
            </a:r>
            <a:r>
              <a:rPr lang="hr-HR" sz="800" b="1" dirty="0" smtClean="0">
                <a:solidFill>
                  <a:srgbClr val="FF6600"/>
                </a:solidFill>
              </a:rPr>
              <a:t/>
            </a:r>
            <a:br>
              <a:rPr lang="hr-HR" sz="800" b="1" dirty="0" smtClean="0">
                <a:solidFill>
                  <a:srgbClr val="FF6600"/>
                </a:solidFill>
              </a:rPr>
            </a:br>
            <a:r>
              <a:rPr lang="hr-HR" sz="800" b="1" dirty="0" smtClean="0">
                <a:solidFill>
                  <a:srgbClr val="FF6600"/>
                </a:solidFill>
              </a:rPr>
              <a:t>                  </a:t>
            </a:r>
            <a:r>
              <a:rPr lang="hr-HR" sz="2200" b="1" dirty="0" smtClean="0">
                <a:solidFill>
                  <a:srgbClr val="FF6600"/>
                </a:solidFill>
              </a:rPr>
              <a:t>(više točnih </a:t>
            </a:r>
            <a:br>
              <a:rPr lang="hr-HR" sz="2200" b="1" dirty="0" smtClean="0">
                <a:solidFill>
                  <a:srgbClr val="FF6600"/>
                </a:solidFill>
              </a:rPr>
            </a:br>
            <a:r>
              <a:rPr lang="hr-HR" sz="2200" b="1" dirty="0" smtClean="0">
                <a:solidFill>
                  <a:srgbClr val="FF6600"/>
                </a:solidFill>
              </a:rPr>
              <a:t>       odgovora)</a:t>
            </a:r>
            <a:endParaRPr lang="hr-HR" sz="2200" b="1" dirty="0">
              <a:solidFill>
                <a:srgbClr val="FF6600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768966" y="6285909"/>
            <a:ext cx="2251306" cy="5720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 w="38100"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763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114" y="2086982"/>
            <a:ext cx="5256584" cy="44842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395536" y="332656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Umetanje slika </a:t>
            </a:r>
          </a:p>
          <a:p>
            <a:r>
              <a:rPr lang="hr-HR" sz="3600" dirty="0" smtClean="0"/>
              <a:t>moguće je samo </a:t>
            </a:r>
            <a:r>
              <a:rPr lang="hr-HR" sz="3600" dirty="0" smtClean="0"/>
              <a:t>ako se plaća godišnja naknada za korištenje aplikacije</a:t>
            </a:r>
            <a:endParaRPr lang="hr-HR" sz="3600" dirty="0"/>
          </a:p>
        </p:txBody>
      </p:sp>
      <p:cxnSp>
        <p:nvCxnSpPr>
          <p:cNvPr id="6" name="Ravni poveznik 5"/>
          <p:cNvCxnSpPr/>
          <p:nvPr/>
        </p:nvCxnSpPr>
        <p:spPr>
          <a:xfrm>
            <a:off x="1979712" y="2064963"/>
            <a:ext cx="5256584" cy="444090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 flipH="1">
            <a:off x="1979712" y="2064963"/>
            <a:ext cx="5256584" cy="444090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84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815887" y="2744924"/>
            <a:ext cx="2603985" cy="2180856"/>
          </a:xfrm>
          <a:ln>
            <a:solidFill>
              <a:srgbClr val="FF66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4000" dirty="0" smtClean="0"/>
              <a:t>Nabrojani mogući odgovori</a:t>
            </a:r>
            <a:endParaRPr lang="hr-HR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69"/>
          <a:stretch/>
        </p:blipFill>
        <p:spPr bwMode="auto">
          <a:xfrm>
            <a:off x="4139952" y="116632"/>
            <a:ext cx="4741143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jeva vitičasta zagrada 3"/>
          <p:cNvSpPr/>
          <p:nvPr/>
        </p:nvSpPr>
        <p:spPr>
          <a:xfrm>
            <a:off x="3419872" y="3423614"/>
            <a:ext cx="919899" cy="2093618"/>
          </a:xfrm>
          <a:prstGeom prst="leftBrac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101544" y="34758"/>
            <a:ext cx="4635319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4000" b="1" dirty="0">
                <a:solidFill>
                  <a:srgbClr val="FF6600"/>
                </a:solidFill>
              </a:rPr>
              <a:t>d</a:t>
            </a:r>
            <a:r>
              <a:rPr lang="hr-HR" sz="4000" b="1" dirty="0" smtClean="0">
                <a:solidFill>
                  <a:srgbClr val="FF6600"/>
                </a:solidFill>
              </a:rPr>
              <a:t>)</a:t>
            </a:r>
          </a:p>
          <a:p>
            <a:r>
              <a:rPr lang="hr-HR" sz="3700" b="1" dirty="0" smtClean="0">
                <a:solidFill>
                  <a:srgbClr val="FF6600"/>
                </a:solidFill>
              </a:rPr>
              <a:t>Nadopunjavanje</a:t>
            </a:r>
            <a:r>
              <a:rPr lang="hr-HR" sz="4000" b="1" dirty="0" smtClean="0">
                <a:solidFill>
                  <a:srgbClr val="FF6600"/>
                </a:solidFill>
              </a:rPr>
              <a:t> rečenice</a:t>
            </a:r>
          </a:p>
          <a:p>
            <a:r>
              <a:rPr lang="hr-HR" sz="2800" b="1" dirty="0" smtClean="0"/>
              <a:t>(</a:t>
            </a:r>
            <a:r>
              <a:rPr lang="hr-HR" sz="2800" b="1" dirty="0" err="1" smtClean="0"/>
              <a:t>Fill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in</a:t>
            </a:r>
            <a:r>
              <a:rPr lang="hr-HR" sz="2800" b="1" dirty="0" smtClean="0"/>
              <a:t> the </a:t>
            </a:r>
            <a:r>
              <a:rPr lang="hr-HR" sz="2800" b="1" dirty="0" err="1" smtClean="0"/>
              <a:t>blank</a:t>
            </a:r>
            <a:r>
              <a:rPr lang="hr-HR" sz="2800" b="1" dirty="0" smtClean="0"/>
              <a:t>)</a:t>
            </a:r>
            <a:endParaRPr lang="hr-HR" sz="2400" dirty="0"/>
          </a:p>
        </p:txBody>
      </p:sp>
      <p:sp>
        <p:nvSpPr>
          <p:cNvPr id="5" name="Pravokutnik 4"/>
          <p:cNvSpPr/>
          <p:nvPr/>
        </p:nvSpPr>
        <p:spPr>
          <a:xfrm>
            <a:off x="4139952" y="2420888"/>
            <a:ext cx="1368152" cy="648072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8" name="Ravni poveznik sa strelicom 7"/>
          <p:cNvCxnSpPr/>
          <p:nvPr/>
        </p:nvCxnSpPr>
        <p:spPr>
          <a:xfrm>
            <a:off x="3059832" y="1490768"/>
            <a:ext cx="1080120" cy="913870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niOkvir 10"/>
          <p:cNvSpPr txBox="1"/>
          <p:nvPr/>
        </p:nvSpPr>
        <p:spPr>
          <a:xfrm>
            <a:off x="101543" y="5527618"/>
            <a:ext cx="4038409" cy="1200329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Odabrati – čine li grešku, ako je drugačije napisano malo ili veliko slovo</a:t>
            </a:r>
            <a:endParaRPr lang="hr-HR" sz="2400" dirty="0"/>
          </a:p>
        </p:txBody>
      </p:sp>
      <p:cxnSp>
        <p:nvCxnSpPr>
          <p:cNvPr id="14" name="Ravni poveznik sa strelicom 13"/>
          <p:cNvCxnSpPr/>
          <p:nvPr/>
        </p:nvCxnSpPr>
        <p:spPr>
          <a:xfrm flipV="1">
            <a:off x="3419872" y="6119336"/>
            <a:ext cx="756084" cy="4060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22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13905"/>
            <a:ext cx="8640960" cy="966824"/>
          </a:xfrm>
        </p:spPr>
        <p:txBody>
          <a:bodyPr>
            <a:noAutofit/>
          </a:bodyPr>
          <a:lstStyle/>
          <a:p>
            <a:pPr algn="ctr"/>
            <a:r>
              <a:rPr lang="hr-HR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Završetak </a:t>
            </a:r>
            <a:r>
              <a:rPr lang="hr-HR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oblikovanja</a:t>
            </a:r>
            <a:r>
              <a:rPr lang="hr-HR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testa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07504" y="1124744"/>
            <a:ext cx="8712968" cy="5205192"/>
          </a:xfrm>
        </p:spPr>
        <p:txBody>
          <a:bodyPr>
            <a:normAutofit/>
          </a:bodyPr>
          <a:lstStyle/>
          <a:p>
            <a:r>
              <a:rPr lang="hr-HR" sz="2800" dirty="0" smtClean="0"/>
              <a:t>Nakon </a:t>
            </a:r>
            <a:r>
              <a:rPr lang="hr-HR" sz="2800" dirty="0"/>
              <a:t>što su oblikovana i pohranjena sva pitanja, na sljedećoj je stranici </a:t>
            </a:r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moguće izmijeniti tekst pitanja i bodove te brisati, odnosno dodavati pitanja.</a:t>
            </a:r>
            <a:r>
              <a:rPr lang="hr-HR" sz="2800" dirty="0"/>
              <a:t> </a:t>
            </a:r>
            <a:endParaRPr lang="hr-HR" sz="2800" dirty="0" smtClean="0"/>
          </a:p>
          <a:p>
            <a:r>
              <a:rPr lang="hr-HR" sz="2800" dirty="0" smtClean="0"/>
              <a:t>Ako e </a:t>
            </a:r>
            <a:r>
              <a:rPr lang="hr-HR" sz="2800" dirty="0"/>
              <a:t>je oblikovanje testa završeno, onda je potrebno odabrati </a:t>
            </a:r>
            <a:r>
              <a:rPr lang="hr-H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</a:t>
            </a: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sve ažurirati</a:t>
            </a:r>
            <a:r>
              <a:rPr lang="hr-HR" sz="2800" dirty="0"/>
              <a:t>. </a:t>
            </a:r>
            <a:endParaRPr lang="hr-HR" sz="2800" dirty="0" smtClean="0"/>
          </a:p>
          <a:p>
            <a:r>
              <a:rPr lang="hr-HR" sz="2800" dirty="0" smtClean="0"/>
              <a:t>Nakon </a:t>
            </a:r>
            <a:r>
              <a:rPr lang="hr-HR" sz="2800" dirty="0"/>
              <a:t>ažuriranja, test je potrebno staviti na </a:t>
            </a:r>
            <a:r>
              <a:rPr lang="hr-H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Publish</a:t>
            </a: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(javno objaviti) </a:t>
            </a:r>
            <a:r>
              <a:rPr lang="hr-HR" sz="2800" b="1" dirty="0">
                <a:solidFill>
                  <a:srgbClr val="FF0000"/>
                </a:solidFill>
              </a:rPr>
              <a:t>(</a:t>
            </a:r>
            <a:r>
              <a:rPr lang="hr-HR" sz="2800" b="1" dirty="0" err="1">
                <a:solidFill>
                  <a:srgbClr val="FF0000"/>
                </a:solidFill>
              </a:rPr>
              <a:t>Publish</a:t>
            </a:r>
            <a:r>
              <a:rPr lang="hr-HR" sz="2800" b="1" dirty="0">
                <a:solidFill>
                  <a:srgbClr val="FF0000"/>
                </a:solidFill>
              </a:rPr>
              <a:t> – crveno polje </a:t>
            </a:r>
            <a:r>
              <a:rPr lang="hr-HR" sz="2800" b="1" dirty="0" err="1">
                <a:solidFill>
                  <a:srgbClr val="FF0000"/>
                </a:solidFill>
              </a:rPr>
              <a:t>Publish</a:t>
            </a:r>
            <a:r>
              <a:rPr lang="hr-HR" sz="2800" b="1" dirty="0">
                <a:solidFill>
                  <a:srgbClr val="FF0000"/>
                </a:solidFill>
              </a:rPr>
              <a:t>) </a:t>
            </a:r>
            <a:r>
              <a:rPr lang="hr-HR" sz="2800" dirty="0"/>
              <a:t>i onda je spreman za rješavanje. </a:t>
            </a:r>
            <a:endParaRPr lang="hr-HR" sz="2800" dirty="0" smtClean="0"/>
          </a:p>
          <a:p>
            <a:r>
              <a:rPr lang="hr-H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Učenicima</a:t>
            </a: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800" dirty="0"/>
              <a:t>je potrebno osigurati tehničke uvjete te s njima podijeliti </a:t>
            </a: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URL testa i zaporku</a:t>
            </a:r>
            <a:r>
              <a:rPr lang="hr-H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533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0168" y="0"/>
            <a:ext cx="7467600" cy="1268760"/>
          </a:xfrm>
        </p:spPr>
        <p:txBody>
          <a:bodyPr>
            <a:normAutofit/>
          </a:bodyPr>
          <a:lstStyle/>
          <a:p>
            <a:pPr algn="ctr"/>
            <a:r>
              <a:rPr lang="hr-HR" sz="6000" b="1" dirty="0" smtClean="0">
                <a:solidFill>
                  <a:srgbClr val="C00000"/>
                </a:solidFill>
              </a:rPr>
              <a:t>Objava testa</a:t>
            </a:r>
            <a:endParaRPr lang="hr-HR" sz="6000" b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8676456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hr-HR" sz="3200" dirty="0" smtClean="0"/>
              <a:t>1. puta se pojavljuje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gumb </a:t>
            </a:r>
            <a:r>
              <a:rPr lang="hr-HR" sz="3200" b="1" dirty="0" smtClean="0">
                <a:solidFill>
                  <a:srgbClr val="FF6600"/>
                </a:solidFill>
              </a:rPr>
              <a:t>PUBLISH</a:t>
            </a:r>
            <a:r>
              <a:rPr lang="hr-HR" sz="3200" dirty="0" smtClean="0"/>
              <a:t/>
            </a:r>
            <a:br>
              <a:rPr lang="hr-HR" sz="3200" dirty="0" smtClean="0"/>
            </a:br>
            <a:endParaRPr lang="hr-HR" sz="3200" dirty="0" smtClean="0"/>
          </a:p>
          <a:p>
            <a:endParaRPr lang="hr-HR" sz="2800" dirty="0" smtClean="0"/>
          </a:p>
          <a:p>
            <a:r>
              <a:rPr lang="hr-HR" sz="3200" dirty="0" smtClean="0"/>
              <a:t>Svaki sljedeći puta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samo se </a:t>
            </a:r>
            <a:r>
              <a:rPr lang="hr-HR" sz="3200" dirty="0" smtClean="0"/>
              <a:t>klikne na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Publish</a:t>
            </a:r>
            <a:r>
              <a:rPr lang="hr-H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200" dirty="0" smtClean="0"/>
              <a:t>u </a:t>
            </a:r>
            <a:r>
              <a:rPr lang="hr-HR" sz="3200" dirty="0" smtClean="0"/>
              <a:t>izborniku</a:t>
            </a:r>
          </a:p>
          <a:p>
            <a:endParaRPr lang="hr-HR" sz="2800" dirty="0" smtClean="0"/>
          </a:p>
          <a:p>
            <a:endParaRPr lang="hr-HR" sz="2800" dirty="0" smtClean="0"/>
          </a:p>
          <a:p>
            <a:r>
              <a:rPr lang="hr-HR" sz="2800" dirty="0" smtClean="0"/>
              <a:t>Kod naknadne </a:t>
            </a:r>
            <a:r>
              <a:rPr lang="hr-HR" sz="2800" dirty="0" smtClean="0"/>
              <a:t>korekcije zadataka</a:t>
            </a:r>
            <a:r>
              <a:rPr lang="hr-HR" sz="2800" dirty="0" smtClean="0"/>
              <a:t>,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potrebno je učiniti </a:t>
            </a:r>
            <a:r>
              <a:rPr lang="hr-HR" sz="2800" dirty="0" smtClean="0"/>
              <a:t>isto.</a:t>
            </a:r>
          </a:p>
          <a:p>
            <a:endParaRPr lang="hr-HR" sz="2800" dirty="0"/>
          </a:p>
          <a:p>
            <a:endParaRPr lang="hr-HR" sz="2800" dirty="0" smtClean="0"/>
          </a:p>
          <a:p>
            <a:endParaRPr lang="hr-HR" sz="2800" dirty="0"/>
          </a:p>
        </p:txBody>
      </p:sp>
      <p:pic>
        <p:nvPicPr>
          <p:cNvPr id="4" name="Slika 3"/>
          <p:cNvPicPr/>
          <p:nvPr/>
        </p:nvPicPr>
        <p:blipFill>
          <a:blip r:embed="rId2"/>
          <a:stretch>
            <a:fillRect/>
          </a:stretch>
        </p:blipFill>
        <p:spPr>
          <a:xfrm>
            <a:off x="4732597" y="1340768"/>
            <a:ext cx="3943859" cy="3692766"/>
          </a:xfrm>
          <a:prstGeom prst="rect">
            <a:avLst/>
          </a:prstGeom>
        </p:spPr>
      </p:pic>
      <p:cxnSp>
        <p:nvCxnSpPr>
          <p:cNvPr id="6" name="Ravni poveznik sa strelicom 5"/>
          <p:cNvCxnSpPr/>
          <p:nvPr/>
        </p:nvCxnSpPr>
        <p:spPr>
          <a:xfrm flipV="1">
            <a:off x="3923928" y="2492896"/>
            <a:ext cx="3050412" cy="12961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sa strelicom 19"/>
          <p:cNvCxnSpPr/>
          <p:nvPr/>
        </p:nvCxnSpPr>
        <p:spPr>
          <a:xfrm>
            <a:off x="3131840" y="2276872"/>
            <a:ext cx="2808312" cy="19442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47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75656" y="0"/>
            <a:ext cx="5760640" cy="922114"/>
          </a:xfrm>
        </p:spPr>
        <p:txBody>
          <a:bodyPr>
            <a:normAutofit/>
          </a:bodyPr>
          <a:lstStyle/>
          <a:p>
            <a:pPr algn="ctr"/>
            <a:r>
              <a:rPr lang="hr-H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NAKON OBJAVE</a:t>
            </a:r>
            <a:endParaRPr lang="hr-HR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9186" y="1052736"/>
            <a:ext cx="9044813" cy="487375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 Dobije se URL testa </a:t>
            </a:r>
            <a:r>
              <a:rPr lang="hr-HR" sz="3200" dirty="0" smtClean="0"/>
              <a:t>- </a:t>
            </a:r>
            <a:r>
              <a:rPr lang="hr-HR" sz="3200" dirty="0" smtClean="0"/>
              <a:t>treba </a:t>
            </a:r>
            <a:r>
              <a:rPr lang="hr-HR" sz="3200" dirty="0"/>
              <a:t>ju </a:t>
            </a:r>
            <a:r>
              <a:rPr lang="hr-HR" sz="3200" dirty="0" smtClean="0"/>
              <a:t>pohraniti</a:t>
            </a:r>
          </a:p>
          <a:p>
            <a:pPr marL="0" indent="0">
              <a:buNone/>
            </a:pPr>
            <a:r>
              <a:rPr lang="hr-HR" sz="3200" b="1" dirty="0">
                <a:solidFill>
                  <a:srgbClr val="C00000"/>
                </a:solidFill>
              </a:rPr>
              <a:t> </a:t>
            </a:r>
            <a:r>
              <a:rPr lang="hr-HR" sz="3200" b="1" dirty="0" smtClean="0">
                <a:solidFill>
                  <a:srgbClr val="C00000"/>
                </a:solidFill>
              </a:rPr>
              <a:t>   </a:t>
            </a:r>
            <a:r>
              <a:rPr lang="hr-HR" sz="3200" dirty="0" smtClean="0"/>
              <a:t>–  </a:t>
            </a:r>
            <a:r>
              <a:rPr lang="hr-HR" sz="3200" dirty="0"/>
              <a:t>može se staviti na mrežne stranice škole.</a:t>
            </a:r>
            <a:endParaRPr lang="hr-HR" sz="3200" dirty="0" smtClean="0"/>
          </a:p>
          <a:p>
            <a:r>
              <a:rPr lang="hr-HR" sz="3200" dirty="0"/>
              <a:t>Ispiše nam se i </a:t>
            </a:r>
            <a:r>
              <a:rPr lang="hr-HR" sz="3200" b="1" dirty="0">
                <a:solidFill>
                  <a:srgbClr val="C00000"/>
                </a:solidFill>
              </a:rPr>
              <a:t>lozinka za učenike</a:t>
            </a:r>
            <a:r>
              <a:rPr lang="hr-HR" sz="3200" dirty="0"/>
              <a:t>, koju smo </a:t>
            </a:r>
            <a:r>
              <a:rPr lang="hr-HR" sz="3200" dirty="0" smtClean="0"/>
              <a:t>unijeli</a:t>
            </a:r>
            <a:r>
              <a:rPr lang="hr-HR" sz="3200" b="1" dirty="0">
                <a:solidFill>
                  <a:srgbClr val="C00000"/>
                </a:solidFill>
              </a:rPr>
              <a:t>.</a:t>
            </a:r>
            <a:endParaRPr lang="hr-HR" sz="3200" dirty="0" smtClean="0"/>
          </a:p>
        </p:txBody>
      </p:sp>
      <p:pic>
        <p:nvPicPr>
          <p:cNvPr id="4" name="Slika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3" y="3284984"/>
            <a:ext cx="8640961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89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82069" y="-24340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hr-HR" sz="4000" b="1" dirty="0" smtClean="0">
                <a:solidFill>
                  <a:srgbClr val="C00000"/>
                </a:solidFill>
              </a:rPr>
              <a:t>AŽURIRANJE  TESTA</a:t>
            </a:r>
            <a:endParaRPr lang="hr-HR" sz="4000" b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0" y="1074440"/>
            <a:ext cx="7467600" cy="5761342"/>
          </a:xfrm>
        </p:spPr>
        <p:txBody>
          <a:bodyPr>
            <a:noAutofit/>
          </a:bodyPr>
          <a:lstStyle/>
          <a:p>
            <a:r>
              <a:rPr lang="hr-HR" sz="2800" dirty="0" smtClean="0"/>
              <a:t>Nakon unosa URL</a:t>
            </a:r>
          </a:p>
          <a:p>
            <a:endParaRPr lang="hr-HR" sz="1000" dirty="0"/>
          </a:p>
          <a:p>
            <a:r>
              <a:rPr lang="hr-HR" sz="2800" dirty="0" smtClean="0"/>
              <a:t>Odabire se </a:t>
            </a:r>
          </a:p>
          <a:p>
            <a:pPr marL="0" indent="0">
              <a:buNone/>
            </a:pPr>
            <a:r>
              <a:rPr lang="hr-HR" sz="2800" b="1" dirty="0" smtClean="0"/>
              <a:t>       </a:t>
            </a:r>
            <a:r>
              <a:rPr lang="hr-HR" sz="2800" b="1" dirty="0" err="1" smtClean="0"/>
              <a:t>Admin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Login</a:t>
            </a:r>
            <a:endParaRPr lang="hr-HR" sz="2800" b="1" dirty="0" smtClean="0"/>
          </a:p>
          <a:p>
            <a:endParaRPr lang="hr-HR" sz="700" dirty="0"/>
          </a:p>
          <a:p>
            <a:r>
              <a:rPr lang="hr-HR" sz="2800" dirty="0" smtClean="0"/>
              <a:t>Unosi se </a:t>
            </a:r>
          </a:p>
          <a:p>
            <a:pPr marL="0" indent="0">
              <a:buNone/>
            </a:pPr>
            <a:r>
              <a:rPr lang="hr-HR" sz="2800" b="1" dirty="0" smtClean="0"/>
              <a:t>       </a:t>
            </a:r>
            <a:r>
              <a:rPr lang="hr-HR" sz="2800" b="1" dirty="0" err="1" smtClean="0"/>
              <a:t>Admin</a:t>
            </a:r>
            <a:r>
              <a:rPr lang="hr-HR" sz="2800" b="1" dirty="0" smtClean="0"/>
              <a:t> </a:t>
            </a:r>
            <a:r>
              <a:rPr lang="hr-HR" sz="2800" b="1" dirty="0" err="1"/>
              <a:t>Password</a:t>
            </a:r>
            <a:endParaRPr lang="hr-HR" sz="2800" b="1" dirty="0"/>
          </a:p>
          <a:p>
            <a:r>
              <a:rPr lang="hr-HR" sz="2800" dirty="0" smtClean="0"/>
              <a:t>Klik na 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800" b="1" dirty="0" smtClean="0"/>
              <a:t>   </a:t>
            </a:r>
            <a:endParaRPr lang="hr-HR" sz="800" dirty="0"/>
          </a:p>
          <a:p>
            <a:r>
              <a:rPr lang="hr-HR" sz="2800" dirty="0" smtClean="0"/>
              <a:t>Tad se otvara prozor:</a:t>
            </a:r>
          </a:p>
          <a:p>
            <a:pPr marL="0" indent="0">
              <a:buNone/>
            </a:pPr>
            <a:r>
              <a:rPr lang="hr-HR" sz="2800" dirty="0" smtClean="0"/>
              <a:t>    te </a:t>
            </a:r>
            <a:r>
              <a:rPr lang="hr-HR" sz="2800" dirty="0"/>
              <a:t>b</a:t>
            </a:r>
            <a:r>
              <a:rPr lang="hr-HR" sz="2800" dirty="0" smtClean="0"/>
              <a:t>iramo:   postavke</a:t>
            </a:r>
          </a:p>
          <a:p>
            <a:pPr marL="0" indent="0">
              <a:buNone/>
            </a:pPr>
            <a:r>
              <a:rPr lang="hr-HR" sz="2800" dirty="0"/>
              <a:t>	</a:t>
            </a:r>
            <a:r>
              <a:rPr lang="hr-HR" sz="2800" dirty="0" smtClean="0"/>
              <a:t>	     pitanja  </a:t>
            </a:r>
          </a:p>
          <a:p>
            <a:pPr marL="0" indent="0">
              <a:buNone/>
            </a:pPr>
            <a:r>
              <a:rPr lang="hr-HR" sz="2800" dirty="0" smtClean="0"/>
              <a:t>		     objava</a:t>
            </a:r>
          </a:p>
          <a:p>
            <a:endParaRPr lang="hr-HR" sz="2800" dirty="0" smtClean="0"/>
          </a:p>
          <a:p>
            <a:endParaRPr lang="hr-HR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365" y="3133398"/>
            <a:ext cx="4233495" cy="3702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365" y="1074440"/>
            <a:ext cx="3122003" cy="2058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avni poveznik sa strelicom 4"/>
          <p:cNvCxnSpPr/>
          <p:nvPr/>
        </p:nvCxnSpPr>
        <p:spPr>
          <a:xfrm>
            <a:off x="3658172" y="1268760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 flipV="1">
            <a:off x="1969103" y="2348881"/>
            <a:ext cx="3185627" cy="9361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 flipV="1">
            <a:off x="2337387" y="1412776"/>
            <a:ext cx="4176464" cy="7071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sa strelicom 15"/>
          <p:cNvCxnSpPr/>
          <p:nvPr/>
        </p:nvCxnSpPr>
        <p:spPr>
          <a:xfrm>
            <a:off x="3946204" y="4971784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sa strelicom 21"/>
          <p:cNvCxnSpPr/>
          <p:nvPr/>
        </p:nvCxnSpPr>
        <p:spPr>
          <a:xfrm flipV="1">
            <a:off x="3358209" y="2797675"/>
            <a:ext cx="2808312" cy="14954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55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-31541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hr-H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RJEŠAVANJE   TESTA</a:t>
            </a:r>
            <a:endParaRPr lang="hr-HR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0" y="878752"/>
            <a:ext cx="8964488" cy="5979248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Pokrenuti test (pomoću dobivene URL)</a:t>
            </a:r>
            <a:br>
              <a:rPr lang="hr-HR" sz="2800" dirty="0" smtClean="0"/>
            </a:br>
            <a:r>
              <a:rPr lang="hr-HR" sz="2800" dirty="0" smtClean="0"/>
              <a:t> </a:t>
            </a:r>
            <a:r>
              <a:rPr lang="hr-HR" sz="2800" dirty="0" smtClean="0">
                <a:latin typeface="Courier New"/>
                <a:cs typeface="Courier New"/>
              </a:rPr>
              <a:t>→</a:t>
            </a:r>
            <a:r>
              <a:rPr lang="hr-HR" sz="2800" dirty="0" smtClean="0"/>
              <a:t> </a:t>
            </a:r>
            <a:r>
              <a:rPr lang="hr-HR" sz="2800" dirty="0"/>
              <a:t>upisati svoje ime i </a:t>
            </a:r>
            <a:r>
              <a:rPr lang="hr-HR" sz="2800" dirty="0" smtClean="0"/>
              <a:t>prezime </a:t>
            </a:r>
            <a:br>
              <a:rPr lang="hr-HR" sz="2800" dirty="0" smtClean="0"/>
            </a:br>
            <a:r>
              <a:rPr lang="hr-HR" sz="2800" dirty="0" smtClean="0"/>
              <a:t> </a:t>
            </a:r>
            <a:r>
              <a:rPr lang="hr-HR" sz="2800" dirty="0" smtClean="0">
                <a:latin typeface="Courier New"/>
                <a:cs typeface="Courier New"/>
              </a:rPr>
              <a:t>→</a:t>
            </a:r>
            <a:r>
              <a:rPr lang="hr-HR" sz="2800" dirty="0" smtClean="0"/>
              <a:t> </a:t>
            </a:r>
            <a:r>
              <a:rPr lang="hr-HR" sz="2800" dirty="0"/>
              <a:t>unijeti zaporku </a:t>
            </a:r>
            <a:r>
              <a:rPr lang="hr-HR" sz="2800" dirty="0" smtClean="0"/>
              <a:t>(dobivenu od učitelja)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 </a:t>
            </a:r>
            <a:r>
              <a:rPr lang="hr-HR" sz="2800" dirty="0" smtClean="0">
                <a:latin typeface="Courier New"/>
                <a:cs typeface="Courier New"/>
              </a:rPr>
              <a:t>→ </a:t>
            </a:r>
            <a:r>
              <a:rPr lang="hr-HR" sz="2800" dirty="0" smtClean="0"/>
              <a:t>klik </a:t>
            </a:r>
            <a:r>
              <a:rPr lang="hr-HR" sz="2800" dirty="0"/>
              <a:t>na gumb </a:t>
            </a:r>
            <a:r>
              <a:rPr lang="hr-H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LOGIN.</a:t>
            </a:r>
            <a:endParaRPr lang="hr-HR" sz="2800" dirty="0" smtClean="0"/>
          </a:p>
          <a:p>
            <a:r>
              <a:rPr lang="hr-HR" sz="2800" dirty="0" smtClean="0"/>
              <a:t>U slučaju preskočenog (neriješenog) </a:t>
            </a:r>
            <a:r>
              <a:rPr lang="hr-HR" sz="2800" dirty="0" smtClean="0"/>
              <a:t>pitanja, </a:t>
            </a:r>
            <a:br>
              <a:rPr lang="hr-HR" sz="2800" dirty="0" smtClean="0"/>
            </a:br>
            <a:r>
              <a:rPr lang="hr-HR" sz="2800" dirty="0" smtClean="0"/>
              <a:t>učenik će biti upozoren jer će se prikazati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poruka</a:t>
            </a:r>
            <a:r>
              <a:rPr lang="hr-HR" sz="2800" dirty="0" smtClean="0"/>
              <a:t>: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endParaRPr lang="hr-HR" sz="800" dirty="0"/>
          </a:p>
          <a:p>
            <a:pPr marL="0" indent="0">
              <a:buNone/>
            </a:pPr>
            <a:r>
              <a:rPr lang="hr-HR" sz="2800" dirty="0" smtClean="0"/>
              <a:t>    </a:t>
            </a:r>
            <a:r>
              <a:rPr lang="hr-HR" sz="2800" dirty="0" smtClean="0"/>
              <a:t>a neriješena pitanja bit će </a:t>
            </a:r>
            <a:br>
              <a:rPr lang="hr-HR" sz="2800" dirty="0" smtClean="0"/>
            </a:br>
            <a:r>
              <a:rPr lang="hr-HR" sz="2800" dirty="0" smtClean="0"/>
              <a:t>    označena </a:t>
            </a:r>
            <a:r>
              <a:rPr lang="hr-HR" sz="2800" dirty="0" smtClean="0"/>
              <a:t>crvenom trakom</a:t>
            </a:r>
            <a:r>
              <a:rPr lang="hr-HR" sz="2800" dirty="0" smtClean="0"/>
              <a:t>:</a:t>
            </a:r>
          </a:p>
          <a:p>
            <a:pPr marL="0" indent="0">
              <a:buNone/>
            </a:pPr>
            <a:endParaRPr lang="hr-HR" sz="2000" dirty="0" smtClean="0"/>
          </a:p>
          <a:p>
            <a:r>
              <a:rPr lang="hr-HR" sz="2800" dirty="0" smtClean="0"/>
              <a:t>Riješiti neriješene </a:t>
            </a:r>
            <a:r>
              <a:rPr lang="hr-HR" sz="2800" dirty="0" smtClean="0"/>
              <a:t>zadatke i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ponovo </a:t>
            </a:r>
            <a:r>
              <a:rPr lang="hr-HR" sz="2800" dirty="0" smtClean="0"/>
              <a:t>klik na </a:t>
            </a:r>
            <a:r>
              <a:rPr lang="hr-H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</a:t>
            </a:r>
            <a:r>
              <a:rPr lang="hr-HR" sz="2800" dirty="0" smtClean="0"/>
              <a:t>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76"/>
          <a:stretch/>
        </p:blipFill>
        <p:spPr bwMode="auto">
          <a:xfrm>
            <a:off x="1886794" y="3625250"/>
            <a:ext cx="6090491" cy="66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034"/>
          <a:stretch/>
        </p:blipFill>
        <p:spPr bwMode="auto">
          <a:xfrm>
            <a:off x="5359300" y="4174145"/>
            <a:ext cx="3317156" cy="2544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rezana strelica udesno 6"/>
          <p:cNvSpPr/>
          <p:nvPr/>
        </p:nvSpPr>
        <p:spPr>
          <a:xfrm>
            <a:off x="90069" y="14469"/>
            <a:ext cx="1080120" cy="9361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 smtClean="0"/>
              <a:t>4</a:t>
            </a:r>
            <a:endParaRPr lang="hr-HR" b="1" dirty="0"/>
          </a:p>
        </p:txBody>
      </p:sp>
      <p:cxnSp>
        <p:nvCxnSpPr>
          <p:cNvPr id="5" name="Ravni poveznik sa strelicom 4"/>
          <p:cNvCxnSpPr/>
          <p:nvPr/>
        </p:nvCxnSpPr>
        <p:spPr>
          <a:xfrm flipV="1">
            <a:off x="4932040" y="4725144"/>
            <a:ext cx="648072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09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71600" y="1556792"/>
            <a:ext cx="7776864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 smtClean="0"/>
              <a:t>    </a:t>
            </a:r>
            <a:r>
              <a:rPr lang="hr-HR" sz="4400" u="sng" dirty="0" smtClean="0"/>
              <a:t>pruža </a:t>
            </a:r>
            <a:endParaRPr lang="hr-HR" sz="3600" u="sng" dirty="0" smtClean="0"/>
          </a:p>
          <a:p>
            <a:r>
              <a:rPr lang="hr-HR" sz="3600" b="1" dirty="0" smtClean="0"/>
              <a:t> zaključne </a:t>
            </a:r>
            <a:r>
              <a:rPr lang="hr-HR" sz="3600" b="1" dirty="0" smtClean="0"/>
              <a:t>riječi </a:t>
            </a:r>
            <a:br>
              <a:rPr lang="hr-HR" sz="3600" b="1" dirty="0" smtClean="0"/>
            </a:br>
            <a:r>
              <a:rPr lang="hr-HR" sz="3600" b="1" dirty="0" smtClean="0"/>
              <a:t> (</a:t>
            </a:r>
            <a:r>
              <a:rPr lang="hr-HR" sz="3600" b="1" dirty="0" smtClean="0"/>
              <a:t>koje je upisao učitelj), </a:t>
            </a:r>
          </a:p>
          <a:p>
            <a:r>
              <a:rPr lang="hr-HR" sz="3600" b="1" dirty="0" smtClean="0"/>
              <a:t> rezultat </a:t>
            </a:r>
            <a:r>
              <a:rPr lang="hr-HR" sz="3600" b="1" dirty="0"/>
              <a:t>prikazan </a:t>
            </a:r>
            <a:r>
              <a:rPr lang="hr-HR" sz="3600" b="1" dirty="0" smtClean="0"/>
              <a:t>postotcima</a:t>
            </a:r>
            <a:br>
              <a:rPr lang="hr-HR" sz="3600" b="1" dirty="0" smtClean="0"/>
            </a:br>
            <a:r>
              <a:rPr lang="hr-HR" sz="3600" b="1" dirty="0" smtClean="0"/>
              <a:t> i </a:t>
            </a:r>
            <a:r>
              <a:rPr lang="hr-HR" sz="3600" b="1" dirty="0"/>
              <a:t>brojem bodova te </a:t>
            </a:r>
            <a:endParaRPr lang="hr-HR" sz="3600" b="1" dirty="0" smtClean="0"/>
          </a:p>
          <a:p>
            <a:r>
              <a:rPr lang="hr-HR" sz="3600" b="1" dirty="0" smtClean="0"/>
              <a:t> oznake </a:t>
            </a:r>
            <a:r>
              <a:rPr lang="hr-HR" sz="3600" b="1" dirty="0"/>
              <a:t>točnih, odnosno </a:t>
            </a: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> netočnih </a:t>
            </a:r>
            <a:r>
              <a:rPr lang="hr-HR" sz="3600" b="1" dirty="0"/>
              <a:t>odgovora</a:t>
            </a:r>
            <a:endParaRPr lang="hr-HR" sz="3600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IZVJEŠTAJ  ZA  UČENIKE</a:t>
            </a:r>
            <a:endParaRPr lang="hr-HR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421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5168" y="0"/>
            <a:ext cx="7319240" cy="975774"/>
          </a:xfrm>
        </p:spPr>
        <p:txBody>
          <a:bodyPr>
            <a:noAutofit/>
          </a:bodyPr>
          <a:lstStyle/>
          <a:p>
            <a:pPr algn="ctr"/>
            <a:r>
              <a:rPr lang="hr-HR" sz="4400" b="1" dirty="0" smtClean="0"/>
              <a:t>Zašto            ?</a:t>
            </a:r>
            <a:endParaRPr lang="hr-HR" sz="4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07504" y="1745215"/>
            <a:ext cx="9361040" cy="5112785"/>
          </a:xfrm>
        </p:spPr>
        <p:txBody>
          <a:bodyPr>
            <a:noAutofit/>
          </a:bodyPr>
          <a:lstStyle/>
          <a:p>
            <a:r>
              <a:rPr lang="hr-HR" sz="2800" b="1" dirty="0" smtClean="0"/>
              <a:t> Laka izrada </a:t>
            </a:r>
            <a:r>
              <a:rPr lang="hr-HR" b="1" dirty="0" smtClean="0"/>
              <a:t>- </a:t>
            </a:r>
            <a:r>
              <a:rPr lang="hr-HR" dirty="0" smtClean="0"/>
              <a:t>za učitelja</a:t>
            </a:r>
          </a:p>
          <a:p>
            <a:r>
              <a:rPr lang="hr-HR" sz="2800" b="1" dirty="0" smtClean="0"/>
              <a:t> Nepotrebna registracija </a:t>
            </a:r>
            <a:r>
              <a:rPr lang="hr-HR" sz="2200" dirty="0" smtClean="0"/>
              <a:t>(za učitelja i učenike)</a:t>
            </a:r>
          </a:p>
          <a:p>
            <a:r>
              <a:rPr lang="hr-HR" sz="2800" b="1" dirty="0" smtClean="0"/>
              <a:t> Besplatan </a:t>
            </a:r>
            <a:r>
              <a:rPr lang="hr-HR" dirty="0" smtClean="0"/>
              <a:t>(djelomično, ali dovoljno)</a:t>
            </a:r>
          </a:p>
          <a:p>
            <a:r>
              <a:rPr lang="hr-HR" sz="2800" b="1" dirty="0" smtClean="0"/>
              <a:t> Jednostavan za korištenje - </a:t>
            </a:r>
            <a:r>
              <a:rPr lang="hr-HR" sz="2800" dirty="0" smtClean="0"/>
              <a:t>učenicima</a:t>
            </a:r>
          </a:p>
          <a:p>
            <a:r>
              <a:rPr lang="hr-HR" sz="2800" b="1" dirty="0" smtClean="0"/>
              <a:t> Učenici ga vole </a:t>
            </a:r>
          </a:p>
          <a:p>
            <a:r>
              <a:rPr lang="hr-HR" sz="2800" b="1" dirty="0"/>
              <a:t> </a:t>
            </a:r>
            <a:r>
              <a:rPr lang="hr-HR" sz="2800" b="1" dirty="0" smtClean="0"/>
              <a:t>Omogućuje izvještaje - </a:t>
            </a:r>
            <a:r>
              <a:rPr lang="hr-HR" sz="2800" dirty="0" smtClean="0"/>
              <a:t>za učitelje</a:t>
            </a:r>
          </a:p>
          <a:p>
            <a:r>
              <a:rPr lang="hr-HR" dirty="0" smtClean="0"/>
              <a:t> </a:t>
            </a:r>
            <a:r>
              <a:rPr lang="hr-HR" sz="2800" dirty="0" smtClean="0"/>
              <a:t>Podržava preglednike koji se najviše koriste</a:t>
            </a:r>
          </a:p>
          <a:p>
            <a:r>
              <a:rPr lang="hr-HR" sz="2800" dirty="0" smtClean="0"/>
              <a:t>Potrebna </a:t>
            </a:r>
            <a:r>
              <a:rPr lang="hr-HR" sz="2800" b="1" dirty="0" smtClean="0"/>
              <a:t>mrežna povezanost</a:t>
            </a:r>
          </a:p>
          <a:p>
            <a:r>
              <a:rPr lang="hr-HR" sz="2800" b="1" dirty="0" smtClean="0"/>
              <a:t>Pristup</a:t>
            </a:r>
            <a:r>
              <a:rPr lang="hr-HR" sz="2000" dirty="0" smtClean="0"/>
              <a:t> </a:t>
            </a:r>
            <a:r>
              <a:rPr lang="hr-HR" dirty="0" smtClean="0"/>
              <a:t>putem </a:t>
            </a:r>
            <a:r>
              <a:rPr lang="hr-HR" dirty="0"/>
              <a:t>računala,</a:t>
            </a:r>
            <a:r>
              <a:rPr lang="hr-HR" sz="1800" dirty="0"/>
              <a:t> </a:t>
            </a:r>
            <a:r>
              <a:rPr lang="hr-HR" dirty="0"/>
              <a:t>prijenosnoga</a:t>
            </a:r>
            <a:r>
              <a:rPr lang="hr-HR" sz="1800" dirty="0"/>
              <a:t> </a:t>
            </a:r>
            <a:r>
              <a:rPr lang="hr-HR" dirty="0"/>
              <a:t>računala,</a:t>
            </a:r>
            <a:r>
              <a:rPr lang="hr-HR" sz="1800" dirty="0"/>
              <a:t> </a:t>
            </a:r>
            <a:r>
              <a:rPr lang="hr-HR" dirty="0" err="1" smtClean="0"/>
              <a:t>hibri</a:t>
            </a:r>
            <a:r>
              <a:rPr lang="hr-HR" dirty="0" smtClean="0"/>
              <a:t>-</a:t>
            </a:r>
            <a:br>
              <a:rPr lang="hr-HR" dirty="0" smtClean="0"/>
            </a:br>
            <a:r>
              <a:rPr lang="hr-HR" dirty="0" err="1" smtClean="0"/>
              <a:t>dnog</a:t>
            </a:r>
            <a:r>
              <a:rPr lang="hr-HR" dirty="0" smtClean="0"/>
              <a:t> </a:t>
            </a:r>
            <a:r>
              <a:rPr lang="hr-HR" dirty="0"/>
              <a:t>tableta,</a:t>
            </a:r>
            <a:r>
              <a:rPr lang="hr-HR" sz="2000" dirty="0"/>
              <a:t> </a:t>
            </a:r>
            <a:r>
              <a:rPr lang="hr-HR" dirty="0"/>
              <a:t>tableta te putem Android mobilnih uređaja</a:t>
            </a:r>
            <a:r>
              <a:rPr lang="hr-HR" dirty="0" smtClean="0"/>
              <a:t> </a:t>
            </a:r>
          </a:p>
          <a:p>
            <a:endParaRPr lang="hr-HR" sz="28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297554" y="975774"/>
            <a:ext cx="8079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Karakteristike             </a:t>
            </a:r>
            <a:r>
              <a:rPr lang="hr-HR" sz="4000" b="1" dirty="0" smtClean="0">
                <a:solidFill>
                  <a:srgbClr val="C00000"/>
                </a:solidFill>
              </a:rPr>
              <a:t>-</a:t>
            </a:r>
            <a:r>
              <a:rPr lang="hr-HR" sz="4000" b="1" cap="none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r-H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hr-HR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Slika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05" t="6814" r="35274" b="86851"/>
          <a:stretch/>
        </p:blipFill>
        <p:spPr>
          <a:xfrm>
            <a:off x="4370922" y="188640"/>
            <a:ext cx="1857262" cy="704582"/>
          </a:xfrm>
          <a:prstGeom prst="rect">
            <a:avLst/>
          </a:prstGeom>
          <a:ln>
            <a:noFill/>
          </a:ln>
        </p:spPr>
      </p:pic>
      <p:pic>
        <p:nvPicPr>
          <p:cNvPr id="6" name="Slika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05" t="6814" r="35274" b="86851"/>
          <a:stretch/>
        </p:blipFill>
        <p:spPr>
          <a:xfrm>
            <a:off x="4337521" y="975774"/>
            <a:ext cx="1890663" cy="70458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8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-31541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hr-H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IZVJEŠTAJ  ZA  UČENIKE</a:t>
            </a:r>
            <a:endParaRPr lang="hr-HR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0" y="878752"/>
            <a:ext cx="9144000" cy="5979248"/>
          </a:xfrm>
        </p:spPr>
        <p:txBody>
          <a:bodyPr>
            <a:normAutofit fontScale="92500" lnSpcReduction="10000"/>
          </a:bodyPr>
          <a:lstStyle/>
          <a:p>
            <a:r>
              <a:rPr lang="hr-HR" sz="3000" dirty="0" smtClean="0"/>
              <a:t>Automatski </a:t>
            </a:r>
            <a:r>
              <a:rPr lang="hr-HR" sz="3000" dirty="0"/>
              <a:t>učenik dobiva </a:t>
            </a:r>
            <a:r>
              <a:rPr lang="hr-HR" sz="3000" b="1" dirty="0"/>
              <a:t>rezultat riješenosti </a:t>
            </a:r>
            <a:r>
              <a:rPr lang="hr-HR" sz="3000" b="1" dirty="0" smtClean="0"/>
              <a:t/>
            </a:r>
            <a:br>
              <a:rPr lang="hr-HR" sz="3000" b="1" dirty="0" smtClean="0"/>
            </a:br>
            <a:r>
              <a:rPr lang="hr-HR" sz="3000" b="1" dirty="0" smtClean="0"/>
              <a:t>u postocima i broj ostvarenih bodova </a:t>
            </a:r>
            <a:r>
              <a:rPr lang="hr-HR" sz="3000" dirty="0" smtClean="0"/>
              <a:t>od ukupnog broja mogućih: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sz="3000" dirty="0" smtClean="0"/>
              <a:t>Svaki </a:t>
            </a:r>
            <a:r>
              <a:rPr lang="hr-H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točan</a:t>
            </a:r>
            <a:r>
              <a:rPr lang="hr-H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000" dirty="0" smtClean="0"/>
              <a:t>odgovor je označen </a:t>
            </a:r>
            <a:r>
              <a:rPr lang="hr-HR" sz="3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zelenom kvačicom</a:t>
            </a:r>
            <a:r>
              <a:rPr lang="hr-HR" sz="3000" dirty="0" smtClean="0"/>
              <a:t>, a </a:t>
            </a:r>
            <a:r>
              <a:rPr lang="hr-H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netočan</a:t>
            </a:r>
            <a:r>
              <a:rPr lang="hr-H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crvenim križićem</a:t>
            </a:r>
            <a:r>
              <a:rPr lang="hr-HR" sz="3000" dirty="0" smtClean="0"/>
              <a:t>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sz="1500" dirty="0" smtClean="0"/>
          </a:p>
          <a:p>
            <a:r>
              <a:rPr lang="hr-HR" sz="2600" b="1" dirty="0" smtClean="0"/>
              <a:t>Nakon pregledavanja odgovora</a:t>
            </a:r>
            <a:r>
              <a:rPr lang="hr-HR" sz="2600" dirty="0" smtClean="0"/>
              <a:t> učenik ponovo </a:t>
            </a:r>
            <a:br>
              <a:rPr lang="hr-HR" sz="2600" dirty="0" smtClean="0"/>
            </a:br>
            <a:r>
              <a:rPr lang="hr-HR" sz="2600" dirty="0" smtClean="0"/>
              <a:t>treba </a:t>
            </a:r>
            <a:r>
              <a:rPr lang="hr-HR" sz="2600" b="1" dirty="0" smtClean="0"/>
              <a:t>kliknuti na gumb </a:t>
            </a:r>
            <a:r>
              <a:rPr lang="hr-HR" sz="2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</a:t>
            </a:r>
            <a:r>
              <a:rPr lang="hr-HR" sz="2600" dirty="0" smtClean="0"/>
              <a:t>.</a:t>
            </a:r>
            <a:endParaRPr lang="hr-HR" sz="2600" dirty="0"/>
          </a:p>
          <a:p>
            <a:endParaRPr lang="hr-HR" dirty="0" smtClean="0"/>
          </a:p>
          <a:p>
            <a:pPr algn="r"/>
            <a:endParaRPr lang="hr-HR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82" y="3822914"/>
            <a:ext cx="3823988" cy="183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9" y="3692375"/>
            <a:ext cx="4536504" cy="2092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/>
          <p:cNvPicPr/>
          <p:nvPr/>
        </p:nvPicPr>
        <p:blipFill>
          <a:blip r:embed="rId4"/>
          <a:stretch>
            <a:fillRect/>
          </a:stretch>
        </p:blipFill>
        <p:spPr>
          <a:xfrm>
            <a:off x="4788024" y="1745861"/>
            <a:ext cx="3528392" cy="864096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7310288" y="5162396"/>
            <a:ext cx="1008112" cy="50405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10"/>
          <p:cNvSpPr/>
          <p:nvPr/>
        </p:nvSpPr>
        <p:spPr>
          <a:xfrm>
            <a:off x="1475656" y="4869159"/>
            <a:ext cx="1008112" cy="50405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749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129" y="-114044"/>
            <a:ext cx="5958095" cy="1143000"/>
          </a:xfrm>
        </p:spPr>
        <p:txBody>
          <a:bodyPr>
            <a:normAutofit/>
          </a:bodyPr>
          <a:lstStyle/>
          <a:p>
            <a:pPr algn="ctr"/>
            <a:r>
              <a:rPr lang="hr-HR" sz="6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IZVJEŠTAJI </a:t>
            </a:r>
            <a:endParaRPr lang="hr-HR" sz="6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0" y="985413"/>
            <a:ext cx="7924800" cy="5872587"/>
          </a:xfrm>
        </p:spPr>
        <p:txBody>
          <a:bodyPr>
            <a:noAutofit/>
          </a:bodyPr>
          <a:lstStyle/>
          <a:p>
            <a:r>
              <a:rPr lang="hr-HR" sz="2800" dirty="0" smtClean="0"/>
              <a:t> Doći </a:t>
            </a:r>
            <a:r>
              <a:rPr lang="hr-HR" sz="2800" dirty="0" smtClean="0"/>
              <a:t>na željeni test pomoću URL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  </a:t>
            </a:r>
            <a:r>
              <a:rPr lang="hr-HR" sz="2800" dirty="0" smtClean="0">
                <a:latin typeface="Courier New"/>
                <a:cs typeface="Courier New"/>
              </a:rPr>
              <a:t>→ u</a:t>
            </a:r>
            <a:r>
              <a:rPr lang="hr-HR" sz="2800" dirty="0" smtClean="0"/>
              <a:t>nijeti lozinku  </a:t>
            </a:r>
            <a:r>
              <a:rPr lang="hr-HR" sz="2800" dirty="0" smtClean="0">
                <a:cs typeface="Courier New"/>
              </a:rPr>
              <a:t>→ </a:t>
            </a:r>
            <a:r>
              <a:rPr lang="hr-H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/>
              </a:rPr>
              <a:t>LOGIN</a:t>
            </a:r>
          </a:p>
          <a:p>
            <a:pPr marL="0" indent="0">
              <a:buNone/>
            </a:pPr>
            <a:endParaRPr lang="hr-HR" sz="3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/>
            </a:endParaRPr>
          </a:p>
          <a:p>
            <a:r>
              <a:rPr lang="hr-HR" sz="2800" dirty="0" smtClean="0">
                <a:cs typeface="Arial" panose="020B0604020202020204" pitchFamily="34" charset="0"/>
              </a:rPr>
              <a:t> Izabrati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/>
              </a:rPr>
              <a:t> </a:t>
            </a:r>
            <a:r>
              <a:rPr lang="hr-HR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/>
              </a:rPr>
              <a:t>REPORTS</a:t>
            </a:r>
            <a:endParaRPr lang="hr-HR" sz="28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/>
            </a:endParaRPr>
          </a:p>
          <a:p>
            <a:endParaRPr lang="hr-HR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/>
            </a:endParaRPr>
          </a:p>
          <a:p>
            <a:r>
              <a:rPr lang="hr-HR" sz="2800" dirty="0" smtClean="0">
                <a:cs typeface="Courier New"/>
              </a:rPr>
              <a:t> Dobivamo </a:t>
            </a:r>
            <a:r>
              <a:rPr lang="hr-HR" sz="2800" dirty="0" smtClean="0">
                <a:cs typeface="Courier New"/>
              </a:rPr>
              <a:t>izvještaj za svakog</a:t>
            </a:r>
            <a:br>
              <a:rPr lang="hr-HR" sz="2800" dirty="0" smtClean="0">
                <a:cs typeface="Courier New"/>
              </a:rPr>
            </a:br>
            <a:r>
              <a:rPr lang="hr-HR" sz="2800" dirty="0">
                <a:cs typeface="Courier New"/>
              </a:rPr>
              <a:t> </a:t>
            </a:r>
            <a:r>
              <a:rPr lang="hr-HR" sz="2800" dirty="0" smtClean="0">
                <a:cs typeface="Courier New"/>
              </a:rPr>
              <a:t>učenika</a:t>
            </a:r>
            <a:r>
              <a:rPr lang="hr-HR" sz="2800" dirty="0" smtClean="0">
                <a:cs typeface="Courier New"/>
              </a:rPr>
              <a:t>, ali i za riješenost </a:t>
            </a:r>
            <a:br>
              <a:rPr lang="hr-HR" sz="2800" dirty="0" smtClean="0">
                <a:cs typeface="Courier New"/>
              </a:rPr>
            </a:br>
            <a:r>
              <a:rPr lang="hr-HR" sz="2800" dirty="0" smtClean="0">
                <a:cs typeface="Courier New"/>
              </a:rPr>
              <a:t> svakog </a:t>
            </a:r>
            <a:r>
              <a:rPr lang="hr-HR" sz="2800" dirty="0" smtClean="0">
                <a:cs typeface="Courier New"/>
              </a:rPr>
              <a:t>zadatka u postocima.</a:t>
            </a:r>
          </a:p>
          <a:p>
            <a:r>
              <a:rPr lang="hr-HR" sz="2800" dirty="0" smtClean="0">
                <a:cs typeface="Courier New"/>
              </a:rPr>
              <a:t> Klikom </a:t>
            </a:r>
            <a:r>
              <a:rPr lang="hr-HR" sz="2800" dirty="0" smtClean="0">
                <a:cs typeface="Courier New"/>
              </a:rPr>
              <a:t>na ime učenika </a:t>
            </a:r>
            <a:r>
              <a:rPr lang="hr-HR" sz="2800" dirty="0" smtClean="0">
                <a:cs typeface="Courier New"/>
              </a:rPr>
              <a:t/>
            </a:r>
            <a:br>
              <a:rPr lang="hr-HR" sz="2800" dirty="0" smtClean="0">
                <a:cs typeface="Courier New"/>
              </a:rPr>
            </a:br>
            <a:r>
              <a:rPr lang="hr-HR" sz="2800" dirty="0" smtClean="0">
                <a:cs typeface="Courier New"/>
              </a:rPr>
              <a:t> može se </a:t>
            </a:r>
            <a:r>
              <a:rPr lang="hr-HR" sz="2800" dirty="0" smtClean="0">
                <a:cs typeface="Courier New"/>
              </a:rPr>
              <a:t>pregledati cijeli test.</a:t>
            </a:r>
          </a:p>
          <a:p>
            <a:r>
              <a:rPr lang="hr-HR" sz="2800" dirty="0" smtClean="0">
                <a:cs typeface="Courier New"/>
              </a:rPr>
              <a:t> Postavljanjem</a:t>
            </a:r>
            <a:r>
              <a:rPr lang="hr-HR" sz="2000" dirty="0" smtClean="0">
                <a:cs typeface="Courier New"/>
              </a:rPr>
              <a:t> </a:t>
            </a:r>
            <a:r>
              <a:rPr lang="hr-HR" sz="2800" dirty="0" smtClean="0">
                <a:cs typeface="Courier New"/>
              </a:rPr>
              <a:t>pokazivača</a:t>
            </a:r>
            <a:r>
              <a:rPr lang="hr-HR" sz="1800" dirty="0" smtClean="0">
                <a:cs typeface="Courier New"/>
              </a:rPr>
              <a:t> </a:t>
            </a:r>
            <a:r>
              <a:rPr lang="hr-HR" sz="2800" dirty="0" smtClean="0">
                <a:cs typeface="Courier New"/>
              </a:rPr>
              <a:t>miša</a:t>
            </a:r>
            <a:br>
              <a:rPr lang="hr-HR" sz="2800" dirty="0" smtClean="0">
                <a:cs typeface="Courier New"/>
              </a:rPr>
            </a:br>
            <a:r>
              <a:rPr lang="hr-HR" sz="2800" dirty="0" smtClean="0">
                <a:cs typeface="Courier New"/>
              </a:rPr>
              <a:t> na </a:t>
            </a:r>
            <a:r>
              <a:rPr lang="hr-HR" sz="2800" dirty="0" smtClean="0">
                <a:cs typeface="Courier New"/>
              </a:rPr>
              <a:t>br. zadatka ispiše </a:t>
            </a:r>
            <a:r>
              <a:rPr lang="hr-HR" sz="2800" dirty="0" smtClean="0">
                <a:cs typeface="Courier New"/>
              </a:rPr>
              <a:t>nam </a:t>
            </a:r>
            <a:br>
              <a:rPr lang="hr-HR" sz="2800" dirty="0" smtClean="0">
                <a:cs typeface="Courier New"/>
              </a:rPr>
            </a:br>
            <a:r>
              <a:rPr lang="hr-HR" sz="2800" dirty="0" smtClean="0">
                <a:cs typeface="Courier New"/>
              </a:rPr>
              <a:t> se </a:t>
            </a:r>
            <a:r>
              <a:rPr lang="hr-HR" sz="2800" dirty="0" smtClean="0">
                <a:cs typeface="Courier New"/>
              </a:rPr>
              <a:t>tekst </a:t>
            </a:r>
            <a:r>
              <a:rPr lang="hr-HR" sz="2800" dirty="0" smtClean="0">
                <a:cs typeface="Courier New"/>
              </a:rPr>
              <a:t>zadatka</a:t>
            </a:r>
            <a:r>
              <a:rPr lang="hr-HR" sz="2800" dirty="0" smtClean="0">
                <a:cs typeface="Courier New"/>
              </a:rPr>
              <a:t>.</a:t>
            </a:r>
          </a:p>
          <a:p>
            <a:endParaRPr lang="hr-HR" dirty="0"/>
          </a:p>
        </p:txBody>
      </p:sp>
      <p:sp>
        <p:nvSpPr>
          <p:cNvPr id="4" name="Urezana strelica udesno 3"/>
          <p:cNvSpPr/>
          <p:nvPr/>
        </p:nvSpPr>
        <p:spPr>
          <a:xfrm>
            <a:off x="90069" y="14469"/>
            <a:ext cx="1080120" cy="9361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5</a:t>
            </a:r>
            <a:endParaRPr lang="hr-HR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749" y="954336"/>
            <a:ext cx="2381250" cy="1034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96952"/>
            <a:ext cx="3563888" cy="386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a 5"/>
          <p:cNvGrpSpPr/>
          <p:nvPr/>
        </p:nvGrpSpPr>
        <p:grpSpPr>
          <a:xfrm>
            <a:off x="4898606" y="1943825"/>
            <a:ext cx="2952328" cy="941701"/>
            <a:chOff x="4093919" y="1955687"/>
            <a:chExt cx="3248025" cy="1135296"/>
          </a:xfrm>
        </p:grpSpPr>
        <p:pic>
          <p:nvPicPr>
            <p:cNvPr id="9219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87" t="-2205" r="287" b="62475"/>
            <a:stretch/>
          </p:blipFill>
          <p:spPr bwMode="auto">
            <a:xfrm>
              <a:off x="4093919" y="1955687"/>
              <a:ext cx="3248025" cy="1135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Elipsa 4"/>
            <p:cNvSpPr/>
            <p:nvPr/>
          </p:nvSpPr>
          <p:spPr>
            <a:xfrm>
              <a:off x="6114189" y="2523335"/>
              <a:ext cx="648072" cy="37405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cxnSp>
        <p:nvCxnSpPr>
          <p:cNvPr id="8" name="Ravni poveznik sa strelicom 7"/>
          <p:cNvCxnSpPr/>
          <p:nvPr/>
        </p:nvCxnSpPr>
        <p:spPr>
          <a:xfrm flipV="1">
            <a:off x="4908613" y="5733256"/>
            <a:ext cx="1152128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 flipV="1">
            <a:off x="4499992" y="4509121"/>
            <a:ext cx="1224136" cy="1433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niOkvir 14"/>
          <p:cNvSpPr txBox="1"/>
          <p:nvPr/>
        </p:nvSpPr>
        <p:spPr>
          <a:xfrm>
            <a:off x="6207339" y="238974"/>
            <a:ext cx="26420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z</a:t>
            </a:r>
            <a:r>
              <a:rPr lang="hr-HR" sz="3600" b="1" dirty="0" smtClean="0">
                <a:solidFill>
                  <a:srgbClr val="C00000"/>
                </a:solidFill>
              </a:rPr>
              <a:t>a učitelje</a:t>
            </a:r>
            <a:endParaRPr lang="hr-H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72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420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hr-HR" sz="5000" b="1" u="sng" dirty="0" smtClean="0">
                <a:solidFill>
                  <a:srgbClr val="C00000"/>
                </a:solidFill>
              </a:rPr>
              <a:t>Što ćemo učiti </a:t>
            </a:r>
            <a:r>
              <a:rPr lang="hr-HR" sz="5000" u="sng" dirty="0" smtClean="0">
                <a:solidFill>
                  <a:srgbClr val="C00000"/>
                </a:solidFill>
              </a:rPr>
              <a:t>/</a:t>
            </a:r>
            <a:r>
              <a:rPr lang="hr-HR" sz="5000" b="1" u="sng" dirty="0" smtClean="0">
                <a:solidFill>
                  <a:srgbClr val="C00000"/>
                </a:solidFill>
              </a:rPr>
              <a:t> naučiti?</a:t>
            </a:r>
            <a:endParaRPr lang="hr-HR" sz="50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873752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> 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uređivati </a:t>
            </a:r>
            <a:r>
              <a:rPr lang="hr-H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opće postavke </a:t>
            </a:r>
            <a:r>
              <a:rPr lang="hr-HR" sz="3600" b="1" dirty="0"/>
              <a:t>testa </a:t>
            </a: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> u </a:t>
            </a:r>
            <a:r>
              <a:rPr lang="hr-HR" sz="3600" b="1" dirty="0"/>
              <a:t>alatu </a:t>
            </a:r>
            <a:r>
              <a:rPr lang="hr-HR" sz="3600" b="1" dirty="0" err="1">
                <a:solidFill>
                  <a:srgbClr val="C00000"/>
                </a:solidFill>
              </a:rPr>
              <a:t>Testmoz</a:t>
            </a:r>
            <a:r>
              <a:rPr lang="hr-HR" sz="3600" b="1" dirty="0">
                <a:solidFill>
                  <a:srgbClr val="C00000"/>
                </a:solidFill>
              </a:rPr>
              <a:t> </a:t>
            </a:r>
          </a:p>
          <a:p>
            <a:r>
              <a:rPr lang="hr-HR" sz="3600" b="1" dirty="0" smtClean="0"/>
              <a:t> 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unositi </a:t>
            </a:r>
            <a: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oblikovati </a:t>
            </a:r>
            <a:r>
              <a:rPr lang="hr-H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pitanja</a:t>
            </a:r>
            <a: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> različitih </a:t>
            </a:r>
            <a:r>
              <a:rPr lang="hr-HR" sz="3600" b="1" dirty="0"/>
              <a:t>vrsta u alatu </a:t>
            </a:r>
            <a:r>
              <a:rPr lang="hr-HR" sz="3600" b="1" dirty="0" err="1">
                <a:solidFill>
                  <a:srgbClr val="C00000"/>
                </a:solidFill>
              </a:rPr>
              <a:t>Testmoz</a:t>
            </a:r>
            <a:r>
              <a:rPr lang="hr-HR" sz="3600" b="1" dirty="0">
                <a:solidFill>
                  <a:srgbClr val="C00000"/>
                </a:solidFill>
              </a:rPr>
              <a:t> </a:t>
            </a:r>
          </a:p>
          <a:p>
            <a:r>
              <a:rPr lang="hr-HR" sz="3600" b="1" dirty="0" smtClean="0"/>
              <a:t> 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oblikovati </a:t>
            </a:r>
            <a:r>
              <a:rPr lang="hr-H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izvještaj</a:t>
            </a:r>
            <a: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600" b="1" dirty="0"/>
              <a:t>o rezultatima </a:t>
            </a:r>
          </a:p>
          <a:p>
            <a:r>
              <a:rPr lang="hr-HR" sz="3600" b="1" dirty="0" smtClean="0"/>
              <a:t> 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objaviti </a:t>
            </a:r>
            <a:r>
              <a:rPr lang="hr-H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URL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600" b="1" dirty="0" smtClean="0"/>
              <a:t>testa na </a:t>
            </a:r>
            <a:r>
              <a:rPr lang="hr-HR" sz="3600" b="1" i="1" dirty="0" smtClean="0"/>
              <a:t>web</a:t>
            </a:r>
            <a:r>
              <a:rPr lang="hr-HR" sz="3600" b="1" dirty="0" smtClean="0"/>
              <a:t>-str. </a:t>
            </a:r>
            <a:br>
              <a:rPr lang="hr-HR" sz="3600" b="1" dirty="0" smtClean="0"/>
            </a:br>
            <a:r>
              <a:rPr lang="hr-HR" sz="3600" b="1" dirty="0" smtClean="0"/>
              <a:t> škole da se može 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implementirati</a:t>
            </a:r>
            <a:b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nastavni proces.</a:t>
            </a:r>
          </a:p>
          <a:p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307137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936104"/>
          </a:xfrm>
        </p:spPr>
        <p:txBody>
          <a:bodyPr>
            <a:normAutofit/>
          </a:bodyPr>
          <a:lstStyle/>
          <a:p>
            <a:r>
              <a:rPr lang="hr-H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PREDZADATAK:</a:t>
            </a:r>
            <a:endParaRPr lang="hr-H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0" y="1052736"/>
            <a:ext cx="9036496" cy="5400600"/>
          </a:xfrm>
        </p:spPr>
        <p:txBody>
          <a:bodyPr>
            <a:noAutofit/>
          </a:bodyPr>
          <a:lstStyle/>
          <a:p>
            <a:r>
              <a:rPr lang="hr-H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Odabrati</a:t>
            </a:r>
            <a:r>
              <a:rPr lang="hr-HR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jednu nastavnu temu</a:t>
            </a:r>
            <a:r>
              <a:rPr lang="hr-HR" sz="2800" dirty="0"/>
              <a:t>.</a:t>
            </a:r>
            <a:r>
              <a:rPr lang="hr-HR" sz="2700" dirty="0"/>
              <a:t> </a:t>
            </a:r>
            <a:r>
              <a:rPr lang="hr-HR" sz="3000" dirty="0"/>
              <a:t>Za</a:t>
            </a:r>
            <a:r>
              <a:rPr lang="hr-HR" sz="2700" dirty="0"/>
              <a:t> </a:t>
            </a:r>
            <a:r>
              <a:rPr lang="hr-HR" sz="3000" dirty="0"/>
              <a:t>odabranu nastavnu temu </a:t>
            </a:r>
            <a:r>
              <a:rPr lang="hr-HR" sz="3000" b="1" dirty="0" smtClean="0"/>
              <a:t>pripremiti pitanja za test. </a:t>
            </a:r>
          </a:p>
          <a:p>
            <a:r>
              <a:rPr lang="hr-HR" sz="3000" dirty="0" smtClean="0"/>
              <a:t>Test </a:t>
            </a:r>
            <a:r>
              <a:rPr lang="hr-HR" sz="3000" dirty="0"/>
              <a:t>mora sadržavati </a:t>
            </a:r>
            <a:r>
              <a:rPr lang="hr-H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jedno pitanje svake vrste</a:t>
            </a:r>
            <a:r>
              <a:rPr lang="hr-HR" sz="3000" dirty="0"/>
              <a:t>.</a:t>
            </a:r>
            <a:br>
              <a:rPr lang="hr-HR" sz="3000" dirty="0"/>
            </a:br>
            <a:r>
              <a:rPr lang="hr-HR" sz="3000" dirty="0"/>
              <a:t>Vrste pitanja su: </a:t>
            </a:r>
            <a:endParaRPr lang="hr-HR" sz="3000" dirty="0" smtClean="0"/>
          </a:p>
          <a:p>
            <a:pPr marL="1435100" indent="-273050"/>
            <a:r>
              <a:rPr lang="hr-HR" sz="3000" b="1" dirty="0" smtClean="0"/>
              <a:t>točno/netočno</a:t>
            </a:r>
            <a:r>
              <a:rPr lang="hr-HR" sz="3000" dirty="0"/>
              <a:t>, </a:t>
            </a:r>
            <a:endParaRPr lang="hr-HR" sz="3000" dirty="0" smtClean="0"/>
          </a:p>
          <a:p>
            <a:pPr marL="1435100" indent="-273050"/>
            <a:r>
              <a:rPr lang="hr-HR" sz="3000" b="1" dirty="0" smtClean="0"/>
              <a:t>višestruki</a:t>
            </a:r>
            <a:r>
              <a:rPr lang="hr-HR" sz="2800" b="1" dirty="0" smtClean="0"/>
              <a:t> </a:t>
            </a:r>
            <a:r>
              <a:rPr lang="hr-HR" sz="3000" b="1" dirty="0"/>
              <a:t>odabir</a:t>
            </a:r>
            <a:r>
              <a:rPr lang="hr-HR" sz="2800" dirty="0"/>
              <a:t> </a:t>
            </a:r>
            <a:r>
              <a:rPr lang="hr-HR" sz="3000" dirty="0"/>
              <a:t>(jedan točan odgovor), </a:t>
            </a:r>
            <a:endParaRPr lang="hr-HR" sz="3000" dirty="0" smtClean="0"/>
          </a:p>
          <a:p>
            <a:pPr marL="1435100" indent="-273050"/>
            <a:r>
              <a:rPr lang="hr-HR" sz="3000" b="1" dirty="0" smtClean="0"/>
              <a:t>višestruki</a:t>
            </a:r>
            <a:r>
              <a:rPr lang="hr-HR" sz="2800" b="1" dirty="0" smtClean="0"/>
              <a:t> </a:t>
            </a:r>
            <a:r>
              <a:rPr lang="hr-HR" sz="3000" b="1" dirty="0"/>
              <a:t>odabir </a:t>
            </a:r>
            <a:r>
              <a:rPr lang="hr-HR" sz="3000" dirty="0"/>
              <a:t>(više odgovora), </a:t>
            </a:r>
            <a:endParaRPr lang="hr-HR" sz="3000" dirty="0" smtClean="0"/>
          </a:p>
          <a:p>
            <a:pPr marL="1435100" indent="-273050"/>
            <a:r>
              <a:rPr lang="hr-HR" sz="3000" b="1" dirty="0" smtClean="0"/>
              <a:t>nadopunjavanje</a:t>
            </a:r>
            <a:r>
              <a:rPr lang="hr-HR" sz="2800" b="1" dirty="0" smtClean="0"/>
              <a:t> </a:t>
            </a:r>
            <a:r>
              <a:rPr lang="hr-HR" sz="3000" b="1" dirty="0"/>
              <a:t>rečenica</a:t>
            </a:r>
            <a:r>
              <a:rPr lang="hr-HR" sz="3000" dirty="0"/>
              <a:t> </a:t>
            </a:r>
            <a:endParaRPr lang="hr-HR" sz="3000" dirty="0" smtClean="0"/>
          </a:p>
          <a:p>
            <a:pPr marL="1435100" indent="-273050"/>
            <a:r>
              <a:rPr lang="hr-HR" sz="3000" dirty="0" smtClean="0"/>
              <a:t>te povezivanje</a:t>
            </a:r>
            <a:r>
              <a:rPr lang="hr-HR" sz="2800" dirty="0"/>
              <a:t> </a:t>
            </a:r>
            <a:r>
              <a:rPr lang="hr-HR" sz="3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hr-HR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???</a:t>
            </a:r>
            <a:endParaRPr lang="hr-HR" sz="3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sz="3000" dirty="0"/>
          </a:p>
        </p:txBody>
      </p:sp>
    </p:spTree>
    <p:extLst>
      <p:ext uri="{BB962C8B-B14F-4D97-AF65-F5344CB8AC3E}">
        <p14:creationId xmlns:p14="http://schemas.microsoft.com/office/powerpoint/2010/main" val="128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411760" y="3429000"/>
            <a:ext cx="6316216" cy="2376264"/>
          </a:xfrm>
        </p:spPr>
        <p:txBody>
          <a:bodyPr>
            <a:noAutofit/>
          </a:bodyPr>
          <a:lstStyle/>
          <a:p>
            <a:pPr algn="ctr"/>
            <a:r>
              <a:rPr lang="hr-HR" sz="7200" dirty="0" smtClean="0">
                <a:solidFill>
                  <a:schemeClr val="accent1">
                    <a:lumMod val="75000"/>
                  </a:schemeClr>
                </a:solidFill>
              </a:rPr>
              <a:t>PRAKTIČAN  RAD</a:t>
            </a:r>
            <a:endParaRPr lang="hr-HR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83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8291264" cy="4873752"/>
          </a:xfrm>
        </p:spPr>
        <p:txBody>
          <a:bodyPr>
            <a:normAutofit/>
          </a:bodyPr>
          <a:lstStyle/>
          <a:p>
            <a:pPr lvl="0"/>
            <a:r>
              <a:rPr lang="hr-HR" sz="3200" dirty="0" smtClean="0"/>
              <a:t> U </a:t>
            </a:r>
            <a:r>
              <a:rPr lang="hr-HR" sz="3200" dirty="0"/>
              <a:t>web-tražilicu upisati </a:t>
            </a:r>
            <a:r>
              <a:rPr lang="hr-HR" sz="3200" dirty="0" smtClean="0"/>
              <a:t>				</a:t>
            </a:r>
            <a:r>
              <a:rPr lang="hr-HR" sz="3200" b="1" dirty="0" err="1" smtClean="0"/>
              <a:t>Testmoz.com</a:t>
            </a:r>
            <a:r>
              <a:rPr lang="hr-HR" sz="3200" dirty="0" smtClean="0"/>
              <a:t> </a:t>
            </a:r>
          </a:p>
          <a:p>
            <a:pPr marL="0" lvl="0" indent="0">
              <a:buNone/>
            </a:pPr>
            <a:r>
              <a:rPr lang="hr-HR" sz="3200" dirty="0" smtClean="0"/>
              <a:t>    ili </a:t>
            </a:r>
            <a:r>
              <a:rPr lang="hr-HR" sz="3200" dirty="0"/>
              <a:t>upisati sljedeću web-adresu: </a:t>
            </a:r>
            <a:r>
              <a:rPr lang="hr-HR" sz="3200" dirty="0" smtClean="0"/>
              <a:t>			</a:t>
            </a:r>
            <a:r>
              <a:rPr lang="hr-HR" sz="3200" b="1" u="sng" dirty="0" smtClean="0">
                <a:hlinkClick r:id="rId2"/>
              </a:rPr>
              <a:t>https</a:t>
            </a:r>
            <a:r>
              <a:rPr lang="hr-HR" sz="3200" b="1" u="sng" dirty="0">
                <a:hlinkClick r:id="rId2"/>
              </a:rPr>
              <a:t>://testmoz.com</a:t>
            </a:r>
            <a:r>
              <a:rPr lang="hr-HR" sz="3200" b="1" u="sng" dirty="0" smtClean="0">
                <a:hlinkClick r:id="rId2"/>
              </a:rPr>
              <a:t>/</a:t>
            </a:r>
            <a:r>
              <a:rPr lang="hr-HR" sz="3200" dirty="0" smtClean="0"/>
              <a:t>.</a:t>
            </a:r>
          </a:p>
          <a:p>
            <a:pPr lvl="0"/>
            <a:endParaRPr lang="hr-HR" sz="3200" dirty="0"/>
          </a:p>
          <a:p>
            <a:pPr lvl="0"/>
            <a:r>
              <a:rPr lang="hr-HR" sz="3200" dirty="0" smtClean="0"/>
              <a:t> Odabirom </a:t>
            </a:r>
            <a:r>
              <a:rPr lang="hr-HR" sz="3200" dirty="0"/>
              <a:t>zelenog gumba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 </a:t>
            </a:r>
            <a:r>
              <a:rPr lang="hr-HR" sz="4000" b="1" dirty="0" err="1" smtClean="0">
                <a:solidFill>
                  <a:srgbClr val="00B050"/>
                </a:solidFill>
              </a:rPr>
              <a:t>Make</a:t>
            </a:r>
            <a:r>
              <a:rPr lang="hr-HR" sz="4000" b="1" dirty="0" smtClean="0">
                <a:solidFill>
                  <a:srgbClr val="00B050"/>
                </a:solidFill>
              </a:rPr>
              <a:t> </a:t>
            </a:r>
            <a:r>
              <a:rPr lang="hr-HR" sz="4000" b="1" dirty="0">
                <a:solidFill>
                  <a:srgbClr val="00B050"/>
                </a:solidFill>
              </a:rPr>
              <a:t>a Test </a:t>
            </a:r>
            <a:r>
              <a:rPr lang="hr-HR" sz="3200" dirty="0"/>
              <a:t>(</a:t>
            </a: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Izradi test</a:t>
            </a:r>
            <a:r>
              <a:rPr lang="hr-HR" sz="3200" dirty="0" smtClean="0"/>
              <a:t>) započinje </a:t>
            </a:r>
            <a:br>
              <a:rPr lang="hr-HR" sz="3200" dirty="0" smtClean="0"/>
            </a:br>
            <a:r>
              <a:rPr lang="hr-HR" sz="3200" dirty="0" smtClean="0"/>
              <a:t> </a:t>
            </a:r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izrađivanje testa</a:t>
            </a:r>
            <a:r>
              <a:rPr lang="hr-HR" sz="3200" dirty="0" smtClean="0"/>
              <a:t>.           </a:t>
            </a:r>
            <a:endParaRPr lang="hr-HR" sz="3200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658268" y="199480"/>
            <a:ext cx="8090195" cy="1143000"/>
          </a:xfrm>
          <a:prstGeom prst="rect">
            <a:avLst/>
          </a:prstGeom>
          <a:solidFill>
            <a:schemeClr val="bg1"/>
          </a:solidFill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7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ZAPOČNIMO IZRADU TESTA - I</a:t>
            </a:r>
            <a:endParaRPr lang="hr-HR" sz="37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08811"/>
            <a:ext cx="2443741" cy="69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Urezana strelica udesno 7"/>
          <p:cNvSpPr/>
          <p:nvPr/>
        </p:nvSpPr>
        <p:spPr>
          <a:xfrm>
            <a:off x="107504" y="6366"/>
            <a:ext cx="1080120" cy="9361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1</a:t>
            </a:r>
            <a:endParaRPr lang="hr-HR" b="1" dirty="0"/>
          </a:p>
        </p:txBody>
      </p:sp>
      <p:pic>
        <p:nvPicPr>
          <p:cNvPr id="9" name="Slika 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44"/>
          <a:stretch/>
        </p:blipFill>
        <p:spPr>
          <a:xfrm>
            <a:off x="6444208" y="1484784"/>
            <a:ext cx="2304255" cy="2592288"/>
          </a:xfrm>
          <a:prstGeom prst="rect">
            <a:avLst/>
          </a:prstGeom>
        </p:spPr>
      </p:pic>
      <p:sp>
        <p:nvSpPr>
          <p:cNvPr id="7" name="Elipsa 6"/>
          <p:cNvSpPr/>
          <p:nvPr/>
        </p:nvSpPr>
        <p:spPr>
          <a:xfrm>
            <a:off x="6804248" y="2420888"/>
            <a:ext cx="792087" cy="50405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1" name="Ravni poveznik sa strelicom 10"/>
          <p:cNvCxnSpPr/>
          <p:nvPr/>
        </p:nvCxnSpPr>
        <p:spPr>
          <a:xfrm flipH="1">
            <a:off x="6804248" y="2924944"/>
            <a:ext cx="396043" cy="12838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84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908720"/>
          </a:xfrm>
        </p:spPr>
        <p:txBody>
          <a:bodyPr>
            <a:noAutofit/>
          </a:bodyPr>
          <a:lstStyle/>
          <a:p>
            <a:pPr algn="ctr"/>
            <a:r>
              <a:rPr lang="hr-HR" sz="5400" b="1" dirty="0" smtClean="0">
                <a:solidFill>
                  <a:srgbClr val="C00000"/>
                </a:solidFill>
              </a:rPr>
              <a:t>Odabir naziva i lozinki</a:t>
            </a:r>
            <a:endParaRPr lang="hr-HR" sz="5400" b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1212" y="908720"/>
            <a:ext cx="9122788" cy="5760640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 Naziv testa </a:t>
            </a:r>
            <a:r>
              <a:rPr lang="hr-HR" sz="3200" dirty="0" smtClean="0"/>
              <a:t>= </a:t>
            </a:r>
            <a:r>
              <a:rPr lang="hr-HR" sz="3200" b="1" dirty="0" smtClean="0"/>
              <a:t>naziv teme, …</a:t>
            </a:r>
          </a:p>
          <a:p>
            <a:r>
              <a:rPr lang="hr-HR" sz="3200" b="1" dirty="0" smtClean="0">
                <a:solidFill>
                  <a:srgbClr val="C00000"/>
                </a:solidFill>
              </a:rPr>
              <a:t> Lozinka za učitelja </a:t>
            </a:r>
            <a:r>
              <a:rPr lang="hr-HR" sz="3200" b="1" dirty="0" smtClean="0">
                <a:solidFill>
                  <a:srgbClr val="C00000"/>
                </a:solidFill>
              </a:rPr>
              <a:t/>
            </a:r>
            <a:br>
              <a:rPr lang="hr-HR" sz="3200" b="1" dirty="0" smtClean="0">
                <a:solidFill>
                  <a:srgbClr val="C00000"/>
                </a:solidFill>
              </a:rPr>
            </a:br>
            <a:r>
              <a:rPr lang="hr-HR" sz="3200" dirty="0" smtClean="0"/>
              <a:t>– </a:t>
            </a:r>
            <a:r>
              <a:rPr lang="hr-HR" sz="3200" dirty="0" smtClean="0"/>
              <a:t>međusobni </a:t>
            </a:r>
            <a:r>
              <a:rPr lang="hr-HR" sz="3200" dirty="0" smtClean="0"/>
              <a:t>dogovor </a:t>
            </a:r>
            <a:r>
              <a:rPr lang="hr-HR" sz="3200" dirty="0" smtClean="0"/>
              <a:t>onih koji će koristiti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   isti </a:t>
            </a:r>
            <a:r>
              <a:rPr lang="hr-HR" sz="3200" dirty="0" smtClean="0"/>
              <a:t>test da </a:t>
            </a:r>
            <a:r>
              <a:rPr lang="hr-HR" sz="3200" dirty="0" smtClean="0"/>
              <a:t>ga mogu </a:t>
            </a:r>
            <a:r>
              <a:rPr lang="hr-HR" sz="3200" dirty="0" smtClean="0"/>
              <a:t>naknadno uređivati, </a:t>
            </a:r>
            <a:r>
              <a:rPr lang="hr-HR" sz="3200" dirty="0" smtClean="0"/>
              <a:t> </a:t>
            </a:r>
            <a:br>
              <a:rPr lang="hr-HR" sz="3200" dirty="0" smtClean="0"/>
            </a:br>
            <a:r>
              <a:rPr lang="hr-HR" sz="3200" dirty="0" smtClean="0"/>
              <a:t>   prilagođavati</a:t>
            </a:r>
            <a:r>
              <a:rPr lang="hr-HR" sz="3200" dirty="0" smtClean="0"/>
              <a:t>, </a:t>
            </a:r>
            <a:r>
              <a:rPr lang="hr-HR" sz="3200" dirty="0" smtClean="0"/>
              <a:t>dodavati/brisati pitanja,..</a:t>
            </a:r>
            <a:endParaRPr lang="hr-HR" sz="3200" dirty="0" smtClean="0"/>
          </a:p>
          <a:p>
            <a:r>
              <a:rPr lang="hr-HR" sz="3200" b="1" dirty="0" smtClean="0">
                <a:solidFill>
                  <a:srgbClr val="C00000"/>
                </a:solidFill>
              </a:rPr>
              <a:t> Lozinka za učenike - </a:t>
            </a:r>
            <a:r>
              <a:rPr lang="hr-HR" sz="3200" b="1" dirty="0" smtClean="0"/>
              <a:t>osmisliti</a:t>
            </a:r>
          </a:p>
          <a:p>
            <a:pPr marL="0" indent="0">
              <a:buNone/>
            </a:pPr>
            <a:r>
              <a:rPr lang="hr-HR" sz="3200" dirty="0" smtClean="0"/>
              <a:t>   A) RN – zgodno svi ista, ali tada će se </a:t>
            </a:r>
            <a:br>
              <a:rPr lang="hr-HR" sz="3200" dirty="0" smtClean="0"/>
            </a:br>
            <a:r>
              <a:rPr lang="hr-HR" sz="3200" dirty="0" smtClean="0"/>
              <a:t>   saznati i koristit će ih i 2. učenici iz 2. škola</a:t>
            </a:r>
          </a:p>
          <a:p>
            <a:pPr marL="0" indent="0">
              <a:buNone/>
            </a:pPr>
            <a:r>
              <a:rPr lang="hr-HR" sz="3200" dirty="0" smtClean="0"/>
              <a:t>  B) RN – možda jedna za paralelnu generaciju   </a:t>
            </a:r>
            <a:br>
              <a:rPr lang="hr-HR" sz="3200" dirty="0" smtClean="0"/>
            </a:br>
            <a:r>
              <a:rPr lang="hr-HR" sz="3200" dirty="0" smtClean="0"/>
              <a:t>  C) PN – po predmetu / po želji</a:t>
            </a:r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347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" t="2724" r="4639" b="9521"/>
          <a:stretch/>
        </p:blipFill>
        <p:spPr>
          <a:xfrm>
            <a:off x="2267744" y="476672"/>
            <a:ext cx="6023428" cy="518160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1691680" y="5681489"/>
            <a:ext cx="6380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Slika: 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Unos naziva testa i zaporke</a:t>
            </a:r>
            <a:endParaRPr lang="hr-H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kstniOkvir 1"/>
          <p:cNvSpPr txBox="1"/>
          <p:nvPr/>
        </p:nvSpPr>
        <p:spPr>
          <a:xfrm>
            <a:off x="179513" y="3552275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Zaporka za učitelja</a:t>
            </a:r>
            <a:endParaRPr lang="hr-HR" sz="32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179511" y="3095382"/>
            <a:ext cx="2376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Naziv testa</a:t>
            </a:r>
            <a:endParaRPr lang="hr-HR" sz="2800" dirty="0"/>
          </a:p>
        </p:txBody>
      </p:sp>
      <p:cxnSp>
        <p:nvCxnSpPr>
          <p:cNvPr id="7" name="Ravni poveznik sa strelicom 6"/>
          <p:cNvCxnSpPr/>
          <p:nvPr/>
        </p:nvCxnSpPr>
        <p:spPr>
          <a:xfrm>
            <a:off x="2267744" y="3356992"/>
            <a:ext cx="648072" cy="0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 flipV="1">
            <a:off x="1907704" y="3789041"/>
            <a:ext cx="1008112" cy="142132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sa strelicom 12"/>
          <p:cNvCxnSpPr/>
          <p:nvPr/>
        </p:nvCxnSpPr>
        <p:spPr>
          <a:xfrm>
            <a:off x="1907704" y="3931173"/>
            <a:ext cx="1008112" cy="159711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0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3490</TotalTime>
  <Words>690</Words>
  <Application>Microsoft Office PowerPoint</Application>
  <PresentationFormat>Prikaz na zaslonu (4:3)</PresentationFormat>
  <Paragraphs>190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32</vt:i4>
      </vt:variant>
    </vt:vector>
  </HeadingPairs>
  <TitlesOfParts>
    <vt:vector size="33" baseType="lpstr">
      <vt:lpstr>Oriel</vt:lpstr>
      <vt:lpstr>ŠTO ĆEMO DANAS RADITI?</vt:lpstr>
      <vt:lpstr>Izrada testa  za provjeru znanja  u digitalnome alatu </vt:lpstr>
      <vt:lpstr>Zašto            ?</vt:lpstr>
      <vt:lpstr>Što ćemo učiti / naučiti?</vt:lpstr>
      <vt:lpstr>PREDZADATAK:</vt:lpstr>
      <vt:lpstr>PowerPointova prezentacija</vt:lpstr>
      <vt:lpstr>PowerPointova prezentacija</vt:lpstr>
      <vt:lpstr>Odabir naziva i lozinki</vt:lpstr>
      <vt:lpstr>PowerPointova prezentacija</vt:lpstr>
      <vt:lpstr>PowerPointova prezentacija</vt:lpstr>
      <vt:lpstr>PowerPointova prezentacija</vt:lpstr>
      <vt:lpstr>Odabirom Settings /Adjust settings                       (Prilagodi postavke) </vt:lpstr>
      <vt:lpstr>PowerPointova prezentacija</vt:lpstr>
      <vt:lpstr>OPIS TESTA</vt:lpstr>
      <vt:lpstr>Spremanje postavki i prelazak na pitanja</vt:lpstr>
      <vt:lpstr>UNOS I OBLIKOVANJE  PITANJA</vt:lpstr>
      <vt:lpstr>PowerPointova prezentacija</vt:lpstr>
      <vt:lpstr>Vrste pitanja su: </vt:lpstr>
      <vt:lpstr>Vrste pitanja: </vt:lpstr>
      <vt:lpstr>PowerPointova prezentacija</vt:lpstr>
      <vt:lpstr>PowerPointova prezentacija</vt:lpstr>
      <vt:lpstr>PowerPointova prezentacija</vt:lpstr>
      <vt:lpstr>PowerPointova prezentacija</vt:lpstr>
      <vt:lpstr>Završetak oblikovanja testa </vt:lpstr>
      <vt:lpstr>Objava testa</vt:lpstr>
      <vt:lpstr>NAKON OBJAVE</vt:lpstr>
      <vt:lpstr>AŽURIRANJE  TESTA</vt:lpstr>
      <vt:lpstr>RJEŠAVANJE   TESTA</vt:lpstr>
      <vt:lpstr>IZVJEŠTAJ  ZA  UČENIKE</vt:lpstr>
      <vt:lpstr>IZVJEŠTAJ  ZA  UČENIKE</vt:lpstr>
      <vt:lpstr>IZVJEŠTAJI 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Izrada testa  za provjeru znanja  u digitalnome alatu</dc:title>
  <dc:creator>Sabina</dc:creator>
  <cp:lastModifiedBy>Sabina</cp:lastModifiedBy>
  <cp:revision>50</cp:revision>
  <dcterms:created xsi:type="dcterms:W3CDTF">2018-07-20T22:41:34Z</dcterms:created>
  <dcterms:modified xsi:type="dcterms:W3CDTF">2018-07-23T08:57:33Z</dcterms:modified>
</cp:coreProperties>
</file>