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3"/>
  </p:sldMasterIdLst>
  <p:sldIdLst>
    <p:sldId id="257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4"/>
    <a:srgbClr val="CC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6DF64D-243C-4A11-9420-02F0075B1B02}" v="10" dt="2022-10-17T10:22:53.015"/>
    <p1510:client id="{6887CB49-11FE-4CBF-8AF3-51E7B12EDEB8}" v="3" dt="2022-10-17T10:32:22.993"/>
    <p1510:client id="{8ADB53E9-322E-42EC-8C3C-35B2A14188D2}" v="9" dt="2022-10-17T10:26:21.718"/>
    <p1510:client id="{98D0F8A0-A0FE-4BFA-BDB0-0D6D7758B769}" v="4" dt="2022-10-17T10:30:58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rab Martinaj" userId="S::korab.martinaj@skole.hr::a3cf89a6-14fb-4800-85d6-3a2186508efc" providerId="AD" clId="Web-{356DF64D-243C-4A11-9420-02F0075B1B02}"/>
    <pc:docChg chg="modSld">
      <pc:chgData name="Korab Martinaj" userId="S::korab.martinaj@skole.hr::a3cf89a6-14fb-4800-85d6-3a2186508efc" providerId="AD" clId="Web-{356DF64D-243C-4A11-9420-02F0075B1B02}" dt="2022-10-17T10:22:53.015" v="9" actId="1076"/>
      <pc:docMkLst>
        <pc:docMk/>
      </pc:docMkLst>
      <pc:sldChg chg="modSp">
        <pc:chgData name="Korab Martinaj" userId="S::korab.martinaj@skole.hr::a3cf89a6-14fb-4800-85d6-3a2186508efc" providerId="AD" clId="Web-{356DF64D-243C-4A11-9420-02F0075B1B02}" dt="2022-10-17T10:22:53.015" v="9" actId="1076"/>
        <pc:sldMkLst>
          <pc:docMk/>
          <pc:sldMk cId="0" sldId="260"/>
        </pc:sldMkLst>
        <pc:spChg chg="mod">
          <ac:chgData name="Korab Martinaj" userId="S::korab.martinaj@skole.hr::a3cf89a6-14fb-4800-85d6-3a2186508efc" providerId="AD" clId="Web-{356DF64D-243C-4A11-9420-02F0075B1B02}" dt="2022-10-17T10:22:53.015" v="9" actId="1076"/>
          <ac:spMkLst>
            <pc:docMk/>
            <pc:sldMk cId="0" sldId="260"/>
            <ac:spMk id="9220" creationId="{00000000-0000-0000-0000-000000000000}"/>
          </ac:spMkLst>
        </pc:spChg>
      </pc:sldChg>
    </pc:docChg>
  </pc:docChgLst>
  <pc:docChgLst>
    <pc:chgData name="Fani Gala Baiutti" userId="S::fani.baiutti@skole.hr::eda609b0-d742-476b-89bc-7e4983caed72" providerId="AD" clId="Web-{98D0F8A0-A0FE-4BFA-BDB0-0D6D7758B769}"/>
    <pc:docChg chg="modSld">
      <pc:chgData name="Fani Gala Baiutti" userId="S::fani.baiutti@skole.hr::eda609b0-d742-476b-89bc-7e4983caed72" providerId="AD" clId="Web-{98D0F8A0-A0FE-4BFA-BDB0-0D6D7758B769}" dt="2022-10-17T10:30:58.883" v="2" actId="1076"/>
      <pc:docMkLst>
        <pc:docMk/>
      </pc:docMkLst>
      <pc:sldChg chg="modSp">
        <pc:chgData name="Fani Gala Baiutti" userId="S::fani.baiutti@skole.hr::eda609b0-d742-476b-89bc-7e4983caed72" providerId="AD" clId="Web-{98D0F8A0-A0FE-4BFA-BDB0-0D6D7758B769}" dt="2022-10-17T10:30:58.883" v="2" actId="1076"/>
        <pc:sldMkLst>
          <pc:docMk/>
          <pc:sldMk cId="0" sldId="260"/>
        </pc:sldMkLst>
        <pc:spChg chg="mod">
          <ac:chgData name="Fani Gala Baiutti" userId="S::fani.baiutti@skole.hr::eda609b0-d742-476b-89bc-7e4983caed72" providerId="AD" clId="Web-{98D0F8A0-A0FE-4BFA-BDB0-0D6D7758B769}" dt="2022-10-17T10:27:18.781" v="0" actId="1076"/>
          <ac:spMkLst>
            <pc:docMk/>
            <pc:sldMk cId="0" sldId="260"/>
            <ac:spMk id="6147" creationId="{00000000-0000-0000-0000-000000000000}"/>
          </ac:spMkLst>
        </pc:spChg>
        <pc:spChg chg="mod">
          <ac:chgData name="Fani Gala Baiutti" userId="S::fani.baiutti@skole.hr::eda609b0-d742-476b-89bc-7e4983caed72" providerId="AD" clId="Web-{98D0F8A0-A0FE-4BFA-BDB0-0D6D7758B769}" dt="2022-10-17T10:28:06.501" v="1" actId="20577"/>
          <ac:spMkLst>
            <pc:docMk/>
            <pc:sldMk cId="0" sldId="260"/>
            <ac:spMk id="9218" creationId="{00000000-0000-0000-0000-000000000000}"/>
          </ac:spMkLst>
        </pc:spChg>
        <pc:spChg chg="mod">
          <ac:chgData name="Fani Gala Baiutti" userId="S::fani.baiutti@skole.hr::eda609b0-d742-476b-89bc-7e4983caed72" providerId="AD" clId="Web-{98D0F8A0-A0FE-4BFA-BDB0-0D6D7758B769}" dt="2022-10-17T10:30:58.883" v="2" actId="1076"/>
          <ac:spMkLst>
            <pc:docMk/>
            <pc:sldMk cId="0" sldId="260"/>
            <ac:spMk id="9220" creationId="{00000000-0000-0000-0000-000000000000}"/>
          </ac:spMkLst>
        </pc:spChg>
      </pc:sldChg>
    </pc:docChg>
  </pc:docChgLst>
  <pc:docChgLst>
    <pc:chgData name="Maks Miškulin" userId="S::maks.miskulin@skole.hr::57e711b0-58df-4fee-ab3c-9f24a08c0024" providerId="AD" clId="Web-{8ADB53E9-322E-42EC-8C3C-35B2A14188D2}"/>
    <pc:docChg chg="addSld delSld sldOrd">
      <pc:chgData name="Maks Miškulin" userId="S::maks.miskulin@skole.hr::57e711b0-58df-4fee-ab3c-9f24a08c0024" providerId="AD" clId="Web-{8ADB53E9-322E-42EC-8C3C-35B2A14188D2}" dt="2022-10-17T10:26:21.718" v="8"/>
      <pc:docMkLst>
        <pc:docMk/>
      </pc:docMkLst>
      <pc:sldChg chg="ord">
        <pc:chgData name="Maks Miškulin" userId="S::maks.miskulin@skole.hr::57e711b0-58df-4fee-ab3c-9f24a08c0024" providerId="AD" clId="Web-{8ADB53E9-322E-42EC-8C3C-35B2A14188D2}" dt="2022-10-17T10:26:21.718" v="8"/>
        <pc:sldMkLst>
          <pc:docMk/>
          <pc:sldMk cId="0" sldId="266"/>
        </pc:sldMkLst>
      </pc:sldChg>
      <pc:sldChg chg="new del">
        <pc:chgData name="Maks Miškulin" userId="S::maks.miskulin@skole.hr::57e711b0-58df-4fee-ab3c-9f24a08c0024" providerId="AD" clId="Web-{8ADB53E9-322E-42EC-8C3C-35B2A14188D2}" dt="2022-10-17T10:18:18.491" v="7"/>
        <pc:sldMkLst>
          <pc:docMk/>
          <pc:sldMk cId="4261612431" sldId="267"/>
        </pc:sldMkLst>
      </pc:sldChg>
      <pc:sldChg chg="new del">
        <pc:chgData name="Maks Miškulin" userId="S::maks.miskulin@skole.hr::57e711b0-58df-4fee-ab3c-9f24a08c0024" providerId="AD" clId="Web-{8ADB53E9-322E-42EC-8C3C-35B2A14188D2}" dt="2022-10-17T10:18:14.257" v="6"/>
        <pc:sldMkLst>
          <pc:docMk/>
          <pc:sldMk cId="2743969387" sldId="268"/>
        </pc:sldMkLst>
      </pc:sldChg>
      <pc:sldChg chg="new del">
        <pc:chgData name="Maks Miškulin" userId="S::maks.miskulin@skole.hr::57e711b0-58df-4fee-ab3c-9f24a08c0024" providerId="AD" clId="Web-{8ADB53E9-322E-42EC-8C3C-35B2A14188D2}" dt="2022-10-17T10:18:12.647" v="5"/>
        <pc:sldMkLst>
          <pc:docMk/>
          <pc:sldMk cId="933622788" sldId="269"/>
        </pc:sldMkLst>
      </pc:sldChg>
      <pc:sldChg chg="new del">
        <pc:chgData name="Maks Miškulin" userId="S::maks.miskulin@skole.hr::57e711b0-58df-4fee-ab3c-9f24a08c0024" providerId="AD" clId="Web-{8ADB53E9-322E-42EC-8C3C-35B2A14188D2}" dt="2022-10-17T10:18:10.007" v="4"/>
        <pc:sldMkLst>
          <pc:docMk/>
          <pc:sldMk cId="3422839253" sldId="270"/>
        </pc:sldMkLst>
      </pc:sldChg>
    </pc:docChg>
  </pc:docChgLst>
  <pc:docChgLst>
    <pc:chgData name="Lara Novosel" userId="S::lara.novosel4@skole.hr::dba346c5-dbb4-443f-af2a-faab89640ddd" providerId="AD" clId="Web-{6887CB49-11FE-4CBF-8AF3-51E7B12EDEB8}"/>
    <pc:docChg chg="modSld">
      <pc:chgData name="Lara Novosel" userId="S::lara.novosel4@skole.hr::dba346c5-dbb4-443f-af2a-faab89640ddd" providerId="AD" clId="Web-{6887CB49-11FE-4CBF-8AF3-51E7B12EDEB8}" dt="2022-10-17T10:32:22.993" v="2" actId="1076"/>
      <pc:docMkLst>
        <pc:docMk/>
      </pc:docMkLst>
      <pc:sldChg chg="modSp">
        <pc:chgData name="Lara Novosel" userId="S::lara.novosel4@skole.hr::dba346c5-dbb4-443f-af2a-faab89640ddd" providerId="AD" clId="Web-{6887CB49-11FE-4CBF-8AF3-51E7B12EDEB8}" dt="2022-10-17T10:27:34.944" v="0" actId="20577"/>
        <pc:sldMkLst>
          <pc:docMk/>
          <pc:sldMk cId="0" sldId="257"/>
        </pc:sldMkLst>
        <pc:spChg chg="mod">
          <ac:chgData name="Lara Novosel" userId="S::lara.novosel4@skole.hr::dba346c5-dbb4-443f-af2a-faab89640ddd" providerId="AD" clId="Web-{6887CB49-11FE-4CBF-8AF3-51E7B12EDEB8}" dt="2022-10-17T10:27:34.944" v="0" actId="20577"/>
          <ac:spMkLst>
            <pc:docMk/>
            <pc:sldMk cId="0" sldId="257"/>
            <ac:spMk id="5123" creationId="{00000000-0000-0000-0000-000000000000}"/>
          </ac:spMkLst>
        </pc:spChg>
      </pc:sldChg>
      <pc:sldChg chg="modSp">
        <pc:chgData name="Lara Novosel" userId="S::lara.novosel4@skole.hr::dba346c5-dbb4-443f-af2a-faab89640ddd" providerId="AD" clId="Web-{6887CB49-11FE-4CBF-8AF3-51E7B12EDEB8}" dt="2022-10-17T10:32:22.993" v="2" actId="1076"/>
        <pc:sldMkLst>
          <pc:docMk/>
          <pc:sldMk cId="0" sldId="260"/>
        </pc:sldMkLst>
        <pc:spChg chg="mod">
          <ac:chgData name="Lara Novosel" userId="S::lara.novosel4@skole.hr::dba346c5-dbb4-443f-af2a-faab89640ddd" providerId="AD" clId="Web-{6887CB49-11FE-4CBF-8AF3-51E7B12EDEB8}" dt="2022-10-17T10:30:43.768" v="1" actId="1076"/>
          <ac:spMkLst>
            <pc:docMk/>
            <pc:sldMk cId="0" sldId="260"/>
            <ac:spMk id="6147" creationId="{00000000-0000-0000-0000-000000000000}"/>
          </ac:spMkLst>
        </pc:spChg>
        <pc:spChg chg="mod">
          <ac:chgData name="Lara Novosel" userId="S::lara.novosel4@skole.hr::dba346c5-dbb4-443f-af2a-faab89640ddd" providerId="AD" clId="Web-{6887CB49-11FE-4CBF-8AF3-51E7B12EDEB8}" dt="2022-10-17T10:32:22.993" v="2" actId="1076"/>
          <ac:spMkLst>
            <pc:docMk/>
            <pc:sldMk cId="0" sldId="260"/>
            <ac:spMk id="922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:\SysPrint\Udzbenici\INFO\_šprance PPT\6razred pozadina.png"/>
          <p:cNvPicPr>
            <a:picLocks noChangeAspect="1" noChangeArrowheads="1"/>
          </p:cNvPicPr>
          <p:nvPr/>
        </p:nvPicPr>
        <p:blipFill>
          <a:blip r:embed="rId2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55"/>
          <a:stretch>
            <a:fillRect/>
          </a:stretch>
        </p:blipFill>
        <p:spPr bwMode="auto">
          <a:xfrm>
            <a:off x="241300" y="0"/>
            <a:ext cx="8902700" cy="371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250825" cy="6858000"/>
          </a:xfrm>
          <a:prstGeom prst="rect">
            <a:avLst/>
          </a:prstGeom>
          <a:solidFill>
            <a:srgbClr val="00743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 rot="16200000">
            <a:off x="-1741488" y="5711163"/>
            <a:ext cx="3679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r-HR" sz="1400">
                <a:solidFill>
                  <a:schemeClr val="bg1"/>
                </a:solidFill>
                <a:latin typeface="Arial" charset="0"/>
              </a:rPr>
              <a:t>Informatika 6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005064"/>
            <a:ext cx="79883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565400"/>
            <a:ext cx="7991475" cy="1150938"/>
          </a:xfrm>
        </p:spPr>
        <p:txBody>
          <a:bodyPr/>
          <a:lstStyle>
            <a:lvl1pPr marL="0" indent="0" algn="ctr">
              <a:buFontTx/>
              <a:buNone/>
              <a:defRPr sz="3600">
                <a:solidFill>
                  <a:srgbClr val="D4F0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ADD34-D758-4D01-B4DF-5840C3EF602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4056407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34C7D-667C-466E-B485-4A1988E7239C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0445387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1B1C8-634E-4FE6-B528-8463ECADAE0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909553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26955-782C-4AFB-95B4-0343EC5AAE7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4980162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E8309-F06C-4700-9B51-AC049A50990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4149975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5D737-52A9-4812-AD80-6CBEE0E426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7873496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2B6D2-0E84-4431-8AB2-3E0727F5DDD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3778901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46155-6D41-4E45-9820-EF226720190C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5953531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2A497-00D2-487A-A587-9CAA4FF851F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363196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F3E33-1BB0-4C03-9E4D-23729355489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3822925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/>
              <a:t>Kliknite ikonu da biste dodali  sliku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49EE7-7BDE-4F8D-BFE5-D912CDDA49AC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5603829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250825" cy="6858000"/>
          </a:xfrm>
          <a:prstGeom prst="rect">
            <a:avLst/>
          </a:prstGeom>
          <a:gradFill rotWithShape="1">
            <a:gsLst>
              <a:gs pos="0">
                <a:srgbClr val="00C85A"/>
              </a:gs>
              <a:gs pos="100000">
                <a:srgbClr val="005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>
              <a:latin typeface="Arial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75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 naslova matrice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 stilove teksta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AC8A4BC-0BE5-4F93-9E5E-A90AE8A70CA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 rot="16200000">
            <a:off x="-1714501" y="5802313"/>
            <a:ext cx="3679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r-HR" sz="1400">
                <a:solidFill>
                  <a:schemeClr val="bg1"/>
                </a:solidFill>
                <a:latin typeface="Arial" charset="0"/>
              </a:rPr>
              <a:t>Informatika 6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604000"/>
            <a:ext cx="250825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01C95468-2800-4641-8B28-6CBA775662B9}" type="slidenum">
              <a:rPr lang="hr-HR" altLang="sr-Latn-RS" sz="1000">
                <a:solidFill>
                  <a:schemeClr val="bg1"/>
                </a:solidFill>
              </a:rPr>
              <a:pPr algn="ctr" eaLnBrk="1" hangingPunct="1"/>
              <a:t>‹#›</a:t>
            </a:fld>
            <a:endParaRPr lang="hr-HR" altLang="sr-Latn-RS" sz="100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9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94017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hr-HR"/>
              <a:t>Načini mrežnog povezivanja</a:t>
            </a:r>
            <a:br>
              <a:rPr lang="hr-HR"/>
            </a:br>
            <a:r>
              <a:rPr lang="hr-HR" sz="2800"/>
              <a:t>Vrste mreža</a:t>
            </a:r>
            <a:endParaRPr lang="hr-H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1905000"/>
            <a:ext cx="8991600" cy="647700"/>
          </a:xfrm>
        </p:spPr>
        <p:txBody>
          <a:bodyPr/>
          <a:lstStyle/>
          <a:p>
            <a:pPr>
              <a:defRPr/>
            </a:pPr>
            <a:endParaRPr lang="hr-HR" cap="all">
              <a:solidFill>
                <a:srgbClr val="FFC000"/>
              </a:solidFill>
              <a:cs typeface="Arial"/>
            </a:endParaRPr>
          </a:p>
        </p:txBody>
      </p:sp>
    </p:spTree>
  </p:cSld>
  <p:clrMapOvr>
    <a:masterClrMapping/>
  </p:clrMapOvr>
  <p:transition spd="med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  <a:defRPr/>
            </a:pPr>
            <a:r>
              <a:rPr lang="hr-HR">
                <a:solidFill>
                  <a:schemeClr val="accent2"/>
                </a:solidFill>
              </a:rPr>
              <a:t>Vrste računalnih mreža</a:t>
            </a:r>
            <a:endParaRPr lang="sr-Latn-R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760737" y="1828214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>
                <a:solidFill>
                  <a:srgbClr val="FF0000"/>
                </a:solidFill>
              </a:rPr>
              <a:t>Dvije</a:t>
            </a:r>
            <a:r>
              <a:rPr lang="hr-HR" sz="2400"/>
              <a:t> su osnovne odrednice prema kojima se grade, tj. izvode računalne mreže: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22803" y="2895157"/>
            <a:ext cx="7924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hr-HR" sz="2400"/>
              <a:t>međusobna </a:t>
            </a:r>
            <a:r>
              <a:rPr lang="hr-HR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udaljenost</a:t>
            </a:r>
            <a:r>
              <a:rPr lang="hr-HR" sz="2400"/>
              <a:t> računala u mreži, </a:t>
            </a:r>
            <a:br>
              <a:rPr lang="hr-HR" sz="2400"/>
            </a:br>
            <a:r>
              <a:rPr lang="hr-HR" sz="2400"/>
              <a:t>o čemu ovisi </a:t>
            </a:r>
            <a:r>
              <a:rPr lang="hr-HR" sz="2400" b="1"/>
              <a:t>veličina mreže </a:t>
            </a:r>
            <a:r>
              <a:rPr lang="hr-HR" sz="2400"/>
              <a:t>i </a:t>
            </a:r>
            <a:r>
              <a:rPr lang="hr-HR" sz="2400" b="1"/>
              <a:t>način povezivanja</a:t>
            </a:r>
            <a:r>
              <a:rPr lang="hr-HR" sz="2400"/>
              <a:t> računala u mreži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hr-HR" sz="2400"/>
              <a:t>međusoban </a:t>
            </a:r>
            <a:r>
              <a:rPr lang="hr-HR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odnos </a:t>
            </a:r>
            <a:r>
              <a:rPr lang="hr-HR" sz="2400"/>
              <a:t>računala u mreži, tj. njihova uloga </a:t>
            </a:r>
            <a:br>
              <a:rPr lang="hr-HR" sz="2400"/>
            </a:br>
            <a:r>
              <a:rPr lang="hr-HR" sz="2400"/>
              <a:t>i namjena u mreži.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>
                <a:solidFill>
                  <a:schemeClr val="accent2"/>
                </a:solidFill>
              </a:rPr>
              <a:t>Računalne mreže po veličini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066800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/>
              <a:t>Vrste mreža s obzirom na </a:t>
            </a:r>
            <a:r>
              <a:rPr lang="hr-HR" sz="2400" b="1"/>
              <a:t>njihovu veličinu</a:t>
            </a:r>
            <a:r>
              <a:rPr lang="hr-HR" sz="2400"/>
              <a:t>, </a:t>
            </a:r>
            <a:br>
              <a:rPr lang="hr-HR" sz="2400"/>
            </a:br>
            <a:r>
              <a:rPr lang="hr-HR" sz="2400"/>
              <a:t>                                      tj. </a:t>
            </a:r>
            <a:r>
              <a:rPr lang="hr-HR" sz="2400" b="1"/>
              <a:t>međusobnu udaljenost računala</a:t>
            </a:r>
            <a:r>
              <a:rPr lang="hr-HR" sz="2400"/>
              <a:t>: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20926" y="2057400"/>
            <a:ext cx="909927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hr-HR" sz="2200"/>
              <a:t>• </a:t>
            </a:r>
            <a:r>
              <a:rPr lang="hr-H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lokalna mreža</a:t>
            </a:r>
            <a:r>
              <a:rPr lang="hr-HR" sz="2800"/>
              <a:t> - </a:t>
            </a:r>
            <a:r>
              <a:rPr lang="hr-HR" sz="2800" b="1">
                <a:solidFill>
                  <a:srgbClr val="FF0000"/>
                </a:solidFill>
              </a:rPr>
              <a:t>LAN</a:t>
            </a:r>
            <a:r>
              <a:rPr lang="hr-HR" sz="2800"/>
              <a:t> (</a:t>
            </a:r>
            <a:r>
              <a:rPr lang="hr-HR" sz="2800" b="1" i="1" err="1">
                <a:solidFill>
                  <a:srgbClr val="FF0000"/>
                </a:solidFill>
              </a:rPr>
              <a:t>L</a:t>
            </a:r>
            <a:r>
              <a:rPr lang="hr-HR" sz="2800" i="1" err="1"/>
              <a:t>ocal</a:t>
            </a:r>
            <a:r>
              <a:rPr lang="hr-HR" sz="2800" i="1"/>
              <a:t> </a:t>
            </a:r>
            <a:r>
              <a:rPr lang="hr-HR" sz="2800" b="1" i="1" err="1">
                <a:solidFill>
                  <a:srgbClr val="FF0000"/>
                </a:solidFill>
              </a:rPr>
              <a:t>A</a:t>
            </a:r>
            <a:r>
              <a:rPr lang="hr-HR" sz="2800" i="1" err="1"/>
              <a:t>rea</a:t>
            </a:r>
            <a:r>
              <a:rPr lang="hr-HR" sz="2800" i="1"/>
              <a:t> </a:t>
            </a:r>
            <a:r>
              <a:rPr lang="hr-HR" sz="2800" b="1" i="1">
                <a:solidFill>
                  <a:srgbClr val="FF0000"/>
                </a:solidFill>
              </a:rPr>
              <a:t>N</a:t>
            </a:r>
            <a:r>
              <a:rPr lang="hr-HR" sz="2800" i="1"/>
              <a:t>etwork</a:t>
            </a:r>
            <a:r>
              <a:rPr lang="hr-HR" sz="2800"/>
              <a:t>): </a:t>
            </a:r>
            <a:br>
              <a:rPr lang="hr-HR" sz="2800"/>
            </a:br>
            <a:r>
              <a:rPr lang="hr-HR" sz="2400"/>
              <a:t>povezuje računala na nekom manjem mjestu (lokaciji) međusobno udaljena do nekoliko </a:t>
            </a:r>
            <a:r>
              <a:rPr lang="hr-HR" sz="2400" b="1"/>
              <a:t>stotina metara</a:t>
            </a:r>
            <a:r>
              <a:rPr lang="hr-HR" sz="2400"/>
              <a:t>;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hr-HR" sz="2800"/>
              <a:t>• </a:t>
            </a:r>
            <a:r>
              <a:rPr lang="hr-H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gradska mreža</a:t>
            </a:r>
            <a:r>
              <a:rPr lang="hr-HR" sz="2800"/>
              <a:t> - </a:t>
            </a:r>
            <a:r>
              <a:rPr lang="hr-HR" sz="2800" b="1">
                <a:solidFill>
                  <a:srgbClr val="FF0000"/>
                </a:solidFill>
              </a:rPr>
              <a:t>MAN</a:t>
            </a:r>
            <a:r>
              <a:rPr lang="hr-HR" sz="2800"/>
              <a:t> (</a:t>
            </a:r>
            <a:r>
              <a:rPr lang="hr-HR" sz="2800" b="1" i="1">
                <a:solidFill>
                  <a:srgbClr val="FF0000"/>
                </a:solidFill>
              </a:rPr>
              <a:t>M</a:t>
            </a:r>
            <a:r>
              <a:rPr lang="hr-HR" sz="2800" i="1"/>
              <a:t>etropolitan </a:t>
            </a:r>
            <a:r>
              <a:rPr lang="hr-HR" sz="2800" b="1" i="1" err="1">
                <a:solidFill>
                  <a:srgbClr val="FF0000"/>
                </a:solidFill>
              </a:rPr>
              <a:t>A</a:t>
            </a:r>
            <a:r>
              <a:rPr lang="hr-HR" sz="2800" i="1" err="1"/>
              <a:t>rea</a:t>
            </a:r>
            <a:r>
              <a:rPr lang="hr-HR" sz="2800" i="1"/>
              <a:t> </a:t>
            </a:r>
            <a:r>
              <a:rPr lang="hr-HR" sz="2800" b="1" i="1">
                <a:solidFill>
                  <a:srgbClr val="FF0000"/>
                </a:solidFill>
              </a:rPr>
              <a:t>N</a:t>
            </a:r>
            <a:r>
              <a:rPr lang="hr-HR" sz="2800" i="1"/>
              <a:t>etwork</a:t>
            </a:r>
            <a:r>
              <a:rPr lang="hr-HR" sz="2800"/>
              <a:t>): </a:t>
            </a:r>
            <a:r>
              <a:rPr lang="hr-HR" sz="2400"/>
              <a:t>mreža unutar većeg </a:t>
            </a:r>
            <a:r>
              <a:rPr lang="hr-HR" sz="2400" b="1"/>
              <a:t>urbanog područja</a:t>
            </a:r>
            <a:r>
              <a:rPr lang="hr-HR" sz="2400"/>
              <a:t>, može obuhvaćati više lokalnih mreža;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hr-HR" sz="2200"/>
              <a:t>• </a:t>
            </a:r>
            <a:r>
              <a:rPr lang="hr-H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široko rasprostranjena mreža</a:t>
            </a:r>
            <a:r>
              <a:rPr lang="hr-HR" sz="2800"/>
              <a:t> - </a:t>
            </a:r>
            <a:r>
              <a:rPr lang="hr-HR" sz="2800" b="1">
                <a:solidFill>
                  <a:srgbClr val="FF0000"/>
                </a:solidFill>
              </a:rPr>
              <a:t>WAN</a:t>
            </a:r>
            <a:r>
              <a:rPr lang="hr-HR" sz="2800"/>
              <a:t> </a:t>
            </a:r>
            <a:r>
              <a:rPr lang="hr-HR" sz="2000"/>
              <a:t>(</a:t>
            </a:r>
            <a:r>
              <a:rPr lang="hr-HR" sz="2000" b="1" i="1">
                <a:solidFill>
                  <a:srgbClr val="FF0000"/>
                </a:solidFill>
              </a:rPr>
              <a:t>W</a:t>
            </a:r>
            <a:r>
              <a:rPr lang="hr-HR" sz="2000" i="1"/>
              <a:t>ide </a:t>
            </a:r>
            <a:r>
              <a:rPr lang="hr-HR" sz="2000" b="1" i="1" err="1">
                <a:solidFill>
                  <a:srgbClr val="FF0000"/>
                </a:solidFill>
              </a:rPr>
              <a:t>A</a:t>
            </a:r>
            <a:r>
              <a:rPr lang="hr-HR" sz="2000" i="1" err="1"/>
              <a:t>rea</a:t>
            </a:r>
            <a:r>
              <a:rPr lang="hr-HR" sz="2000" i="1"/>
              <a:t> </a:t>
            </a:r>
            <a:r>
              <a:rPr lang="hr-HR" sz="2000" b="1" i="1">
                <a:solidFill>
                  <a:srgbClr val="FF0000"/>
                </a:solidFill>
              </a:rPr>
              <a:t>N</a:t>
            </a:r>
            <a:r>
              <a:rPr lang="hr-HR" sz="2000" i="1"/>
              <a:t>etwork</a:t>
            </a:r>
            <a:r>
              <a:rPr lang="hr-HR" sz="2000"/>
              <a:t>):</a:t>
            </a:r>
            <a:r>
              <a:rPr lang="hr-HR" sz="2800"/>
              <a:t> </a:t>
            </a:r>
            <a:r>
              <a:rPr lang="hr-HR" sz="2400"/>
              <a:t>povezuje </a:t>
            </a:r>
            <a:r>
              <a:rPr lang="hr-HR" sz="2400" b="1"/>
              <a:t>manje i veće </a:t>
            </a:r>
            <a:r>
              <a:rPr lang="hr-HR" sz="2400"/>
              <a:t>mreže </a:t>
            </a:r>
            <a:r>
              <a:rPr lang="hr-HR" sz="2400" b="1"/>
              <a:t>na vrlo velikim udaljenostima </a:t>
            </a:r>
            <a:br>
              <a:rPr lang="hr-HR" sz="2400" b="1"/>
            </a:br>
            <a:r>
              <a:rPr lang="hr-HR" sz="2400"/>
              <a:t>(npr. na području čitavog kontinenta).</a:t>
            </a:r>
            <a:endParaRPr lang="hr-HR" sz="220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>
            <a:extLst>
              <a:ext uri="{FF2B5EF4-FFF2-40B4-BE49-F238E27FC236}">
                <a16:creationId xmlns:a16="http://schemas.microsoft.com/office/drawing/2014/main" id="{9E5D09C4-AE32-457A-BC84-C0076B91C66B}"/>
              </a:ext>
            </a:extLst>
          </p:cNvPr>
          <p:cNvGrpSpPr/>
          <p:nvPr/>
        </p:nvGrpSpPr>
        <p:grpSpPr>
          <a:xfrm>
            <a:off x="1305308" y="1752600"/>
            <a:ext cx="7076692" cy="5105399"/>
            <a:chOff x="1305309" y="2475389"/>
            <a:chExt cx="6108700" cy="3970655"/>
          </a:xfrm>
        </p:grpSpPr>
        <p:pic>
          <p:nvPicPr>
            <p:cNvPr id="3" name="Slika 2">
              <a:extLst>
                <a:ext uri="{FF2B5EF4-FFF2-40B4-BE49-F238E27FC236}">
                  <a16:creationId xmlns:a16="http://schemas.microsoft.com/office/drawing/2014/main" id="{5C5C5456-7E83-46E6-910F-5F5CC8281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5309" y="2475389"/>
              <a:ext cx="6108700" cy="3970655"/>
            </a:xfrm>
            <a:prstGeom prst="rect">
              <a:avLst/>
            </a:prstGeom>
          </p:spPr>
        </p:pic>
        <p:pic>
          <p:nvPicPr>
            <p:cNvPr id="11" name="Slika 10">
              <a:extLst>
                <a:ext uri="{FF2B5EF4-FFF2-40B4-BE49-F238E27FC236}">
                  <a16:creationId xmlns:a16="http://schemas.microsoft.com/office/drawing/2014/main" id="{F9F79655-2F85-4F3E-9049-D236AB6532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66" t="35891" r="2495" b="46398"/>
            <a:stretch/>
          </p:blipFill>
          <p:spPr>
            <a:xfrm>
              <a:off x="4948952" y="2870566"/>
              <a:ext cx="2384810" cy="1015633"/>
            </a:xfrm>
            <a:prstGeom prst="rect">
              <a:avLst/>
            </a:prstGeom>
          </p:spPr>
        </p:pic>
      </p:grp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752"/>
            <a:ext cx="8229600" cy="784448"/>
          </a:xfrm>
        </p:spPr>
        <p:txBody>
          <a:bodyPr/>
          <a:lstStyle/>
          <a:p>
            <a:pPr>
              <a:defRPr/>
            </a:pPr>
            <a:r>
              <a:rPr lang="hr-HR">
                <a:solidFill>
                  <a:schemeClr val="accent2"/>
                </a:solidFill>
              </a:rPr>
              <a:t>Primjer lokalne mreže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8600" y="685800"/>
            <a:ext cx="8915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/>
              <a:t>Računala </a:t>
            </a:r>
            <a:r>
              <a:rPr lang="hr-HR" sz="2800" b="1">
                <a:solidFill>
                  <a:srgbClr val="FF0000"/>
                </a:solidFill>
              </a:rPr>
              <a:t>u jednoj učionici </a:t>
            </a:r>
            <a:r>
              <a:rPr lang="hr-HR" sz="2800"/>
              <a:t>i druga strojna oprema priključena na njih mogu se povezati u jednostavnu </a:t>
            </a:r>
            <a:r>
              <a:rPr lang="hr-HR" sz="2800" b="1">
                <a:solidFill>
                  <a:srgbClr val="FF0000"/>
                </a:solidFill>
              </a:rPr>
              <a:t>lokalnu mrežu</a:t>
            </a:r>
            <a:r>
              <a:rPr lang="hr-HR" sz="2800"/>
              <a:t>.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>
                <a:solidFill>
                  <a:schemeClr val="accent2"/>
                </a:solidFill>
              </a:rPr>
              <a:t>Primjer široke mreže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04800" y="1103461"/>
            <a:ext cx="8839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/>
              <a:t>Više </a:t>
            </a:r>
            <a:r>
              <a:rPr lang="hr-HR" sz="2800" b="1">
                <a:solidFill>
                  <a:srgbClr val="FF0000"/>
                </a:solidFill>
              </a:rPr>
              <a:t>LAN</a:t>
            </a:r>
            <a:r>
              <a:rPr lang="hr-HR" sz="2800"/>
              <a:t> i </a:t>
            </a:r>
            <a:r>
              <a:rPr lang="hr-HR" sz="2800" b="1">
                <a:solidFill>
                  <a:srgbClr val="FF0000"/>
                </a:solidFill>
              </a:rPr>
              <a:t>MAN</a:t>
            </a:r>
            <a:r>
              <a:rPr lang="hr-HR" sz="2800"/>
              <a:t> mreža na nekom većem području (npr. jedne države) </a:t>
            </a:r>
            <a:r>
              <a:rPr lang="hr-HR" sz="2800" b="1"/>
              <a:t>povezanih u cjelinu </a:t>
            </a:r>
            <a:r>
              <a:rPr lang="hr-HR" sz="2800"/>
              <a:t>čine </a:t>
            </a:r>
            <a:br>
              <a:rPr lang="hr-HR" sz="2800"/>
            </a:br>
            <a:r>
              <a:rPr lang="hr-HR" sz="2800" b="1"/>
              <a:t>široko rasprostranjenu mrežu </a:t>
            </a:r>
            <a:r>
              <a:rPr lang="hr-HR" sz="2800"/>
              <a:t>(</a:t>
            </a:r>
            <a:r>
              <a:rPr lang="hr-HR" sz="2800" b="1">
                <a:solidFill>
                  <a:srgbClr val="FF0000"/>
                </a:solidFill>
              </a:rPr>
              <a:t>WAN</a:t>
            </a:r>
            <a:r>
              <a:rPr lang="hr-HR" sz="2800"/>
              <a:t>).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04800" y="2971800"/>
            <a:ext cx="4267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2200" b="1"/>
              <a:t>Najveća</a:t>
            </a:r>
            <a:r>
              <a:rPr lang="hr-HR" sz="2200"/>
              <a:t> takva mreža je globalna mreža </a:t>
            </a:r>
            <a:r>
              <a:rPr lang="hr-HR" sz="2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Internet</a:t>
            </a:r>
            <a:r>
              <a:rPr lang="hr-HR" sz="2200"/>
              <a:t> – rasprostire se preko svih kontinenata povezujući računala iz cijelog svijeta u jednu cjelinu, tj. mrežu.</a:t>
            </a:r>
          </a:p>
        </p:txBody>
      </p:sp>
      <p:pic>
        <p:nvPicPr>
          <p:cNvPr id="9221" name="Picture 10" descr="Internet Glo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590800"/>
            <a:ext cx="3657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>
                <a:solidFill>
                  <a:schemeClr val="accent2"/>
                </a:solidFill>
              </a:rPr>
              <a:t>Računalne mreže po ulozi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60555" y="1169713"/>
            <a:ext cx="899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/>
              <a:t>Vrste mreža s obzirom na međusobni odnos njenih članova: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60555" y="1828800"/>
            <a:ext cx="81534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hr-HR" sz="2800"/>
              <a:t>• </a:t>
            </a:r>
            <a:r>
              <a:rPr lang="hr-H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Korisnik/poslužitelj mreža</a:t>
            </a:r>
            <a:r>
              <a:rPr lang="hr-HR" sz="2800"/>
              <a:t> (</a:t>
            </a:r>
            <a:r>
              <a:rPr lang="hr-HR" sz="2800" b="1" i="1" err="1">
                <a:solidFill>
                  <a:srgbClr val="FF0000"/>
                </a:solidFill>
              </a:rPr>
              <a:t>Client</a:t>
            </a:r>
            <a:r>
              <a:rPr lang="hr-HR" sz="2800" b="1" i="1">
                <a:solidFill>
                  <a:srgbClr val="FF0000"/>
                </a:solidFill>
              </a:rPr>
              <a:t>/Server</a:t>
            </a:r>
            <a:r>
              <a:rPr lang="hr-HR" sz="2800"/>
              <a:t>): </a:t>
            </a:r>
            <a:r>
              <a:rPr lang="hr-H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poslužitelji </a:t>
            </a:r>
            <a:r>
              <a:rPr lang="hr-HR" sz="2800"/>
              <a:t>su računala stalno spojena na mrežu koja nude podatke i usluge, dok su </a:t>
            </a:r>
            <a:r>
              <a:rPr lang="hr-H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korisnici </a:t>
            </a:r>
            <a:r>
              <a:rPr lang="hr-HR" sz="2800"/>
              <a:t>računala koja koriste usluge i podatke poslužitelja. Internet mreža se u početku zasnivala na korisnik/poslužiteljskom principu.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hr-HR" sz="2800"/>
              <a:t>• </a:t>
            </a:r>
            <a:r>
              <a:rPr lang="hr-H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Mreža ravnopravnih korisnika</a:t>
            </a:r>
            <a:r>
              <a:rPr lang="hr-HR" sz="2800"/>
              <a:t> (</a:t>
            </a:r>
            <a:r>
              <a:rPr lang="hr-HR" sz="2800" b="1" i="1" err="1">
                <a:solidFill>
                  <a:srgbClr val="FF0000"/>
                </a:solidFill>
              </a:rPr>
              <a:t>PeerToPeer</a:t>
            </a:r>
            <a:r>
              <a:rPr lang="hr-HR" sz="2800" b="1">
                <a:solidFill>
                  <a:srgbClr val="FF0000"/>
                </a:solidFill>
              </a:rPr>
              <a:t>): </a:t>
            </a:r>
            <a:r>
              <a:rPr lang="hr-HR" sz="2800"/>
              <a:t>sva računala u mreži mogu imati ulogu poslužitelja i ulogu klijenta. Ovaj novi oblik mrežnog funkcioniranja sve više je zastupljen i na internetu.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hr-HR" sz="2800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>
                <a:solidFill>
                  <a:schemeClr val="accent2"/>
                </a:solidFill>
              </a:rPr>
              <a:t>Model ravnopravnih korisnika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95300" y="1641885"/>
            <a:ext cx="3429000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200"/>
              <a:t>Korisnička računala međusobno ravnopravno dijele podatke i resurse. Istovremeno imaju ulogu i poslužitelja i korisnika.</a:t>
            </a:r>
          </a:p>
        </p:txBody>
      </p:sp>
      <p:pic>
        <p:nvPicPr>
          <p:cNvPr id="12292" name="Picture 5" descr="img_gw_mb_r_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735263"/>
            <a:ext cx="14478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6" descr="computer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58100" y="4510088"/>
            <a:ext cx="1333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7" descr="computer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4548188"/>
            <a:ext cx="1333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Line 8"/>
          <p:cNvSpPr>
            <a:spLocks noChangeShapeType="1"/>
          </p:cNvSpPr>
          <p:nvPr/>
        </p:nvSpPr>
        <p:spPr bwMode="auto">
          <a:xfrm flipV="1">
            <a:off x="4229100" y="3900488"/>
            <a:ext cx="1371600" cy="838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12296" name="Line 9"/>
          <p:cNvSpPr>
            <a:spLocks noChangeShapeType="1"/>
          </p:cNvSpPr>
          <p:nvPr/>
        </p:nvSpPr>
        <p:spPr bwMode="auto">
          <a:xfrm flipV="1">
            <a:off x="4800600" y="5272088"/>
            <a:ext cx="2743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12297" name="Line 10"/>
          <p:cNvSpPr>
            <a:spLocks noChangeShapeType="1"/>
          </p:cNvSpPr>
          <p:nvPr/>
        </p:nvSpPr>
        <p:spPr bwMode="auto">
          <a:xfrm flipH="1">
            <a:off x="4800600" y="5500688"/>
            <a:ext cx="27432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 flipH="1" flipV="1">
            <a:off x="6858000" y="3976688"/>
            <a:ext cx="990600" cy="990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 rot="-1878261">
            <a:off x="4457700" y="3900488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>
                <a:solidFill>
                  <a:srgbClr val="0000FF"/>
                </a:solidFill>
              </a:rPr>
              <a:t>molim</a:t>
            </a:r>
          </a:p>
        </p:txBody>
      </p:sp>
      <p:sp>
        <p:nvSpPr>
          <p:cNvPr id="12300" name="Text Box 13"/>
          <p:cNvSpPr txBox="1">
            <a:spLocks noChangeArrowheads="1"/>
          </p:cNvSpPr>
          <p:nvPr/>
        </p:nvSpPr>
        <p:spPr bwMode="auto">
          <a:xfrm rot="-1806651">
            <a:off x="4762500" y="4357688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>
                <a:solidFill>
                  <a:srgbClr val="CC0000"/>
                </a:solidFill>
              </a:rPr>
              <a:t>izvoli</a:t>
            </a:r>
          </a:p>
        </p:txBody>
      </p:sp>
      <p:sp>
        <p:nvSpPr>
          <p:cNvPr id="12301" name="Line 14"/>
          <p:cNvSpPr>
            <a:spLocks noChangeShapeType="1"/>
          </p:cNvSpPr>
          <p:nvPr/>
        </p:nvSpPr>
        <p:spPr bwMode="auto">
          <a:xfrm flipV="1">
            <a:off x="4305300" y="4129088"/>
            <a:ext cx="1371600" cy="838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2302" name="Line 15"/>
          <p:cNvSpPr>
            <a:spLocks noChangeShapeType="1"/>
          </p:cNvSpPr>
          <p:nvPr/>
        </p:nvSpPr>
        <p:spPr bwMode="auto">
          <a:xfrm flipH="1" flipV="1">
            <a:off x="6991350" y="3767138"/>
            <a:ext cx="990600" cy="9906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2303" name="Text Box 16"/>
          <p:cNvSpPr txBox="1">
            <a:spLocks noChangeArrowheads="1"/>
          </p:cNvSpPr>
          <p:nvPr/>
        </p:nvSpPr>
        <p:spPr bwMode="auto">
          <a:xfrm rot="2723188">
            <a:off x="6819900" y="4624388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>
                <a:solidFill>
                  <a:srgbClr val="0000FF"/>
                </a:solidFill>
              </a:rPr>
              <a:t>molim</a:t>
            </a:r>
          </a:p>
        </p:txBody>
      </p:sp>
      <p:sp>
        <p:nvSpPr>
          <p:cNvPr id="12304" name="Text Box 17"/>
          <p:cNvSpPr txBox="1">
            <a:spLocks noChangeArrowheads="1"/>
          </p:cNvSpPr>
          <p:nvPr/>
        </p:nvSpPr>
        <p:spPr bwMode="auto">
          <a:xfrm rot="2681204">
            <a:off x="7296150" y="4224338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>
                <a:solidFill>
                  <a:srgbClr val="CC0000"/>
                </a:solidFill>
              </a:rPr>
              <a:t>izvoli</a:t>
            </a:r>
          </a:p>
        </p:txBody>
      </p:sp>
      <p:sp>
        <p:nvSpPr>
          <p:cNvPr id="12305" name="Text Box 18"/>
          <p:cNvSpPr txBox="1">
            <a:spLocks noChangeArrowheads="1"/>
          </p:cNvSpPr>
          <p:nvPr/>
        </p:nvSpPr>
        <p:spPr bwMode="auto">
          <a:xfrm>
            <a:off x="5867400" y="4967288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>
                <a:solidFill>
                  <a:srgbClr val="0000FF"/>
                </a:solidFill>
              </a:rPr>
              <a:t>molim</a:t>
            </a:r>
          </a:p>
        </p:txBody>
      </p:sp>
      <p:sp>
        <p:nvSpPr>
          <p:cNvPr id="12306" name="Text Box 19"/>
          <p:cNvSpPr txBox="1">
            <a:spLocks noChangeArrowheads="1"/>
          </p:cNvSpPr>
          <p:nvPr/>
        </p:nvSpPr>
        <p:spPr bwMode="auto">
          <a:xfrm>
            <a:off x="5915025" y="5500688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>
                <a:solidFill>
                  <a:srgbClr val="CC0000"/>
                </a:solidFill>
              </a:rPr>
              <a:t>izvoli</a:t>
            </a:r>
          </a:p>
        </p:txBody>
      </p:sp>
      <p:sp>
        <p:nvSpPr>
          <p:cNvPr id="12307" name="Text Box 21"/>
          <p:cNvSpPr txBox="1">
            <a:spLocks noChangeArrowheads="1"/>
          </p:cNvSpPr>
          <p:nvPr/>
        </p:nvSpPr>
        <p:spPr bwMode="auto">
          <a:xfrm>
            <a:off x="3505200" y="56530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korisnik</a:t>
            </a:r>
          </a:p>
        </p:txBody>
      </p:sp>
      <p:sp>
        <p:nvSpPr>
          <p:cNvPr id="12308" name="Text Box 22"/>
          <p:cNvSpPr txBox="1">
            <a:spLocks noChangeArrowheads="1"/>
          </p:cNvSpPr>
          <p:nvPr/>
        </p:nvSpPr>
        <p:spPr bwMode="auto">
          <a:xfrm>
            <a:off x="5867400" y="250666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korisnik</a:t>
            </a:r>
          </a:p>
        </p:txBody>
      </p:sp>
      <p:sp>
        <p:nvSpPr>
          <p:cNvPr id="12309" name="Text Box 23"/>
          <p:cNvSpPr txBox="1">
            <a:spLocks noChangeArrowheads="1"/>
          </p:cNvSpPr>
          <p:nvPr/>
        </p:nvSpPr>
        <p:spPr bwMode="auto">
          <a:xfrm>
            <a:off x="7696200" y="557688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korisnik</a:t>
            </a:r>
          </a:p>
        </p:txBody>
      </p:sp>
    </p:spTree>
  </p:cSld>
  <p:clrMapOvr>
    <a:masterClrMapping/>
  </p:clrMapOvr>
  <p:transition advClick="0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>
                <a:solidFill>
                  <a:schemeClr val="accent2"/>
                </a:solidFill>
              </a:rPr>
              <a:t>Model korisnik/poslužitelj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40774" y="1661671"/>
            <a:ext cx="35052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200"/>
              <a:t>Na upit (zahtjev) korisnika, poslužitelj isporučuje podatke i/ili usluge.</a:t>
            </a:r>
          </a:p>
        </p:txBody>
      </p:sp>
      <p:pic>
        <p:nvPicPr>
          <p:cNvPr id="11268" name="Picture 6" descr="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9300" y="2438400"/>
            <a:ext cx="98425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9" descr="img_gw_mb_r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2100" y="5257800"/>
            <a:ext cx="14478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0" descr="computer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34300" y="3886200"/>
            <a:ext cx="1333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1" descr="computer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3924300"/>
            <a:ext cx="1333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8" name="Line 12"/>
          <p:cNvSpPr>
            <a:spLocks noChangeShapeType="1"/>
          </p:cNvSpPr>
          <p:nvPr/>
        </p:nvSpPr>
        <p:spPr bwMode="auto">
          <a:xfrm flipV="1">
            <a:off x="4305300" y="3276600"/>
            <a:ext cx="1371600" cy="838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V="1">
            <a:off x="6210300" y="3810000"/>
            <a:ext cx="0" cy="1524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6438900" y="3810000"/>
            <a:ext cx="0" cy="1524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H="1" flipV="1">
            <a:off x="6934200" y="3352800"/>
            <a:ext cx="990600" cy="990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 rot="-1878261">
            <a:off x="4533900" y="32766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>
                <a:solidFill>
                  <a:srgbClr val="0000FF"/>
                </a:solidFill>
              </a:rPr>
              <a:t>molim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 rot="-1806651">
            <a:off x="4838700" y="37338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>
                <a:solidFill>
                  <a:srgbClr val="CC0000"/>
                </a:solidFill>
              </a:rPr>
              <a:t>izvoli</a:t>
            </a:r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 flipV="1">
            <a:off x="4381500" y="3505200"/>
            <a:ext cx="1371600" cy="838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 flipH="1" flipV="1">
            <a:off x="7048500" y="3124200"/>
            <a:ext cx="990600" cy="9906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 rot="2723188">
            <a:off x="6896100" y="40005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>
                <a:solidFill>
                  <a:srgbClr val="0000FF"/>
                </a:solidFill>
              </a:rPr>
              <a:t>molim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 rot="2681204">
            <a:off x="7353300" y="35814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>
                <a:solidFill>
                  <a:srgbClr val="CC0000"/>
                </a:solidFill>
              </a:rPr>
              <a:t>izvoli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 rot="-5400000">
            <a:off x="5524500" y="43434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>
                <a:solidFill>
                  <a:srgbClr val="0000FF"/>
                </a:solidFill>
              </a:rPr>
              <a:t>molim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 rot="5400000">
            <a:off x="6210300" y="46482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400">
                <a:solidFill>
                  <a:srgbClr val="CC0000"/>
                </a:solidFill>
              </a:rPr>
              <a:t>izvoli</a:t>
            </a:r>
          </a:p>
        </p:txBody>
      </p:sp>
      <p:sp>
        <p:nvSpPr>
          <p:cNvPr id="11284" name="Text Box 26"/>
          <p:cNvSpPr txBox="1">
            <a:spLocks noChangeArrowheads="1"/>
          </p:cNvSpPr>
          <p:nvPr/>
        </p:nvSpPr>
        <p:spPr bwMode="auto">
          <a:xfrm>
            <a:off x="5715000" y="2057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CC0000"/>
                </a:solidFill>
              </a:rPr>
              <a:t>poslužitelj</a:t>
            </a:r>
          </a:p>
        </p:txBody>
      </p:sp>
      <p:sp>
        <p:nvSpPr>
          <p:cNvPr id="11285" name="Text Box 28"/>
          <p:cNvSpPr txBox="1">
            <a:spLocks noChangeArrowheads="1"/>
          </p:cNvSpPr>
          <p:nvPr/>
        </p:nvSpPr>
        <p:spPr bwMode="auto">
          <a:xfrm>
            <a:off x="3581400" y="50292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0000FF"/>
                </a:solidFill>
              </a:rPr>
              <a:t>korisnik</a:t>
            </a:r>
          </a:p>
        </p:txBody>
      </p:sp>
      <p:sp>
        <p:nvSpPr>
          <p:cNvPr id="11286" name="Text Box 29"/>
          <p:cNvSpPr txBox="1">
            <a:spLocks noChangeArrowheads="1"/>
          </p:cNvSpPr>
          <p:nvPr/>
        </p:nvSpPr>
        <p:spPr bwMode="auto">
          <a:xfrm>
            <a:off x="5867400" y="63246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0000FF"/>
                </a:solidFill>
              </a:rPr>
              <a:t>korisnik</a:t>
            </a:r>
          </a:p>
        </p:txBody>
      </p:sp>
      <p:sp>
        <p:nvSpPr>
          <p:cNvPr id="11287" name="Text Box 30"/>
          <p:cNvSpPr txBox="1">
            <a:spLocks noChangeArrowheads="1"/>
          </p:cNvSpPr>
          <p:nvPr/>
        </p:nvSpPr>
        <p:spPr bwMode="auto">
          <a:xfrm>
            <a:off x="7772400" y="4953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0000FF"/>
                </a:solidFill>
              </a:rPr>
              <a:t>korisnik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 animBg="1"/>
      <p:bldP spid="14350" grpId="0" animBg="1"/>
      <p:bldP spid="14351" grpId="0" animBg="1"/>
      <p:bldP spid="14352" grpId="0" animBg="1"/>
      <p:bldP spid="14354" grpId="0"/>
      <p:bldP spid="14355" grpId="0"/>
      <p:bldP spid="14356" grpId="0" animBg="1"/>
      <p:bldP spid="14357" grpId="0" animBg="1"/>
      <p:bldP spid="14360" grpId="0"/>
      <p:bldP spid="14361" grpId="0"/>
    </p:bldLst>
  </p:timing>
</p:sld>
</file>

<file path=ppt/theme/theme1.xml><?xml version="1.0" encoding="utf-8"?>
<a:theme xmlns:a="http://schemas.openxmlformats.org/drawingml/2006/main" name="Office tema">
  <a:themeElements>
    <a:clrScheme name="Office 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6.r prez špranca 2.potx" id="{C4CC5AB2-A398-4856-BBA6-B7B7CFD6A870}" vid="{1E76CED9-1164-4DFF-9DF8-D55B2700F58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48EAA917967EB4DADE564BF2B3D7004" ma:contentTypeVersion="8" ma:contentTypeDescription="Stvaranje novog dokumenta." ma:contentTypeScope="" ma:versionID="8705893aad3365c7789acabc3ad163a9">
  <xsd:schema xmlns:xsd="http://www.w3.org/2001/XMLSchema" xmlns:xs="http://www.w3.org/2001/XMLSchema" xmlns:p="http://schemas.microsoft.com/office/2006/metadata/properties" xmlns:ns2="f31d8698-d426-4fb1-a686-5bbe5cd6c318" targetNamespace="http://schemas.microsoft.com/office/2006/metadata/properties" ma:root="true" ma:fieldsID="e252aed574873b5ee8dc04db480b10fe" ns2:_="">
    <xsd:import namespace="f31d8698-d426-4fb1-a686-5bbe5cd6c318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1d8698-d426-4fb1-a686-5bbe5cd6c31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Oznake slika" ma:readOnly="false" ma:fieldId="{5cf76f15-5ced-4ddc-b409-7134ff3c332f}" ma:taxonomyMulti="true" ma:sspId="a0d909bf-645b-46a2-8bb9-ccdb743347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36A123-A96D-49C0-BCC1-296435DCA1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CA4921-A843-472E-92A5-9CBFBEC9CC71}">
  <ds:schemaRefs>
    <ds:schemaRef ds:uri="f31d8698-d426-4fb1-a686-5bbe5cd6c31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tema</vt:lpstr>
      <vt:lpstr>Načini mrežnog povezivanja Vrste mreža</vt:lpstr>
      <vt:lpstr>Vrste računalnih mreža</vt:lpstr>
      <vt:lpstr>Računalne mreže po veličini</vt:lpstr>
      <vt:lpstr>Primjer lokalne mreže</vt:lpstr>
      <vt:lpstr>Primjer široke mreže</vt:lpstr>
      <vt:lpstr>Računalne mreže po ulozi</vt:lpstr>
      <vt:lpstr>Model ravnopravnih korisnika</vt:lpstr>
      <vt:lpstr>Model korisnik/poslužitelj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Vinkos</dc:creator>
  <cp:revision>1</cp:revision>
  <cp:lastPrinted>1601-01-01T00:00:00Z</cp:lastPrinted>
  <dcterms:created xsi:type="dcterms:W3CDTF">1601-01-01T00:00:00Z</dcterms:created>
  <dcterms:modified xsi:type="dcterms:W3CDTF">2022-10-17T10:32:24Z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