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7" r:id="rId4"/>
    <p:sldId id="258" r:id="rId5"/>
    <p:sldId id="278" r:id="rId6"/>
    <p:sldId id="259" r:id="rId7"/>
    <p:sldId id="279" r:id="rId8"/>
    <p:sldId id="261" r:id="rId9"/>
    <p:sldId id="280" r:id="rId10"/>
    <p:sldId id="262" r:id="rId11"/>
    <p:sldId id="281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6" r:id="rId25"/>
    <p:sldId id="275" r:id="rId2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03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slov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25" name="Podnaslov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Uredite stil podnaslova matrice</a:t>
            </a:r>
            <a:endParaRPr kumimoji="0" lang="en-US"/>
          </a:p>
        </p:txBody>
      </p:sp>
      <p:sp>
        <p:nvSpPr>
          <p:cNvPr id="31" name="Rezervirano mjesto datum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DA69960-41DF-4631-90C6-AA312B4DC017}" type="datetimeFigureOut">
              <a:rPr lang="hr-HR" smtClean="0"/>
              <a:t>3.12.2015.</a:t>
            </a:fld>
            <a:endParaRPr lang="hr-HR"/>
          </a:p>
        </p:txBody>
      </p:sp>
      <p:sp>
        <p:nvSpPr>
          <p:cNvPr id="18" name="Rezervirano mjesto podnožj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DEDA4EF-D12F-4F03-9C9C-92BE082B3DAD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A69960-41DF-4631-90C6-AA312B4DC017}" type="datetimeFigureOut">
              <a:rPr lang="hr-HR" smtClean="0"/>
              <a:t>3.12.2015.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DA4EF-D12F-4F03-9C9C-92BE082B3DA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DA69960-41DF-4631-90C6-AA312B4DC017}" type="datetimeFigureOut">
              <a:rPr lang="hr-HR" smtClean="0"/>
              <a:t>3.12.2015.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DEDA4EF-D12F-4F03-9C9C-92BE082B3DA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A69960-41DF-4631-90C6-AA312B4DC017}" type="datetimeFigureOut">
              <a:rPr lang="hr-HR" smtClean="0"/>
              <a:t>3.12.2015.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DA4EF-D12F-4F03-9C9C-92BE082B3DA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DA69960-41DF-4631-90C6-AA312B4DC017}" type="datetimeFigureOut">
              <a:rPr lang="hr-HR" smtClean="0"/>
              <a:t>3.12.2015.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DEDA4EF-D12F-4F03-9C9C-92BE082B3DAD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A69960-41DF-4631-90C6-AA312B4DC017}" type="datetimeFigureOut">
              <a:rPr lang="hr-HR" smtClean="0"/>
              <a:t>3.12.2015.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DA4EF-D12F-4F03-9C9C-92BE082B3DA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A69960-41DF-4631-90C6-AA312B4DC017}" type="datetimeFigureOut">
              <a:rPr lang="hr-HR" smtClean="0"/>
              <a:t>3.12.2015.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DA4EF-D12F-4F03-9C9C-92BE082B3DA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A69960-41DF-4631-90C6-AA312B4DC017}" type="datetimeFigureOut">
              <a:rPr lang="hr-HR" smtClean="0"/>
              <a:t>3.12.2015.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DA4EF-D12F-4F03-9C9C-92BE082B3DA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DA69960-41DF-4631-90C6-AA312B4DC017}" type="datetimeFigureOut">
              <a:rPr lang="hr-HR" smtClean="0"/>
              <a:t>3.12.2015.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DA4EF-D12F-4F03-9C9C-92BE082B3DA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A69960-41DF-4631-90C6-AA312B4DC017}" type="datetimeFigureOut">
              <a:rPr lang="hr-HR" smtClean="0"/>
              <a:t>3.12.2015.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DA4EF-D12F-4F03-9C9C-92BE082B3DA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A69960-41DF-4631-90C6-AA312B4DC017}" type="datetimeFigureOut">
              <a:rPr lang="hr-HR" smtClean="0"/>
              <a:t>3.12.2015.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DA4EF-D12F-4F03-9C9C-92BE082B3DAD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Rezervirano mjesto slik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Kliknite ikonu da biste dodali  sliku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Rezervirano mjesto naslova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1" name="Rezervirano mjesto teksta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27" name="Rezervirano mjesto datum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DA69960-41DF-4631-90C6-AA312B4DC017}" type="datetimeFigureOut">
              <a:rPr lang="hr-HR" smtClean="0"/>
              <a:t>3.12.2015.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6" name="Rezervirano mjesto broja slajd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DEDA4EF-D12F-4F03-9C9C-92BE082B3DAD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LOGIČKE </a:t>
            </a:r>
            <a:br>
              <a:rPr lang="hr-HR" dirty="0" smtClean="0"/>
            </a:br>
            <a:r>
              <a:rPr lang="hr-HR" dirty="0" smtClean="0"/>
              <a:t>OSNOVE </a:t>
            </a:r>
            <a:br>
              <a:rPr lang="hr-HR" dirty="0" smtClean="0"/>
            </a:br>
            <a:r>
              <a:rPr lang="hr-HR" dirty="0" smtClean="0"/>
              <a:t>RAČUNALA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3354442" y="4077072"/>
            <a:ext cx="5114778" cy="564040"/>
          </a:xfrm>
        </p:spPr>
        <p:txBody>
          <a:bodyPr/>
          <a:lstStyle/>
          <a:p>
            <a:r>
              <a:rPr lang="hr-HR" dirty="0" smtClean="0"/>
              <a:t>PONAVLJANJE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5325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1387536"/>
          </a:xfrm>
        </p:spPr>
        <p:txBody>
          <a:bodyPr>
            <a:normAutofit/>
          </a:bodyPr>
          <a:lstStyle/>
          <a:p>
            <a:r>
              <a:rPr lang="hr-HR" sz="3600" dirty="0"/>
              <a:t>Izjava </a:t>
            </a:r>
            <a:r>
              <a:rPr lang="hr-HR" sz="3600" b="1" dirty="0">
                <a:solidFill>
                  <a:srgbClr val="7030A0"/>
                </a:solidFill>
              </a:rPr>
              <a:t>„Dva plus tri je šest</a:t>
            </a:r>
            <a:r>
              <a:rPr lang="hr-HR" sz="3600" dirty="0"/>
              <a:t>.“ </a:t>
            </a:r>
            <a:endParaRPr lang="hr-HR" sz="3600" dirty="0" smtClean="0"/>
          </a:p>
          <a:p>
            <a:pPr marL="0" indent="0">
              <a:buNone/>
            </a:pPr>
            <a:r>
              <a:rPr lang="hr-HR" sz="3600" dirty="0" smtClean="0"/>
              <a:t>- je ili nije  </a:t>
            </a:r>
            <a:r>
              <a:rPr lang="hr-HR" sz="3600" dirty="0"/>
              <a:t>logička </a:t>
            </a:r>
            <a:r>
              <a:rPr lang="hr-HR" sz="3600" dirty="0" smtClean="0"/>
              <a:t>izjava? </a:t>
            </a:r>
            <a:endParaRPr lang="hr-HR" sz="3600" dirty="0"/>
          </a:p>
          <a:p>
            <a:pPr marL="0" indent="0">
              <a:buNone/>
            </a:pPr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2491778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20694" y="1052736"/>
            <a:ext cx="7239000" cy="1387536"/>
          </a:xfrm>
        </p:spPr>
        <p:txBody>
          <a:bodyPr>
            <a:normAutofit/>
          </a:bodyPr>
          <a:lstStyle/>
          <a:p>
            <a:r>
              <a:rPr lang="hr-HR" sz="3600" dirty="0"/>
              <a:t>Izjava </a:t>
            </a:r>
            <a:r>
              <a:rPr lang="hr-HR" sz="3600" b="1" dirty="0">
                <a:solidFill>
                  <a:srgbClr val="7030A0"/>
                </a:solidFill>
              </a:rPr>
              <a:t>„Dva plus tri je šest</a:t>
            </a:r>
            <a:r>
              <a:rPr lang="hr-HR" sz="3600" dirty="0"/>
              <a:t>.“ </a:t>
            </a:r>
            <a:endParaRPr lang="hr-HR" sz="3600" dirty="0" smtClean="0"/>
          </a:p>
          <a:p>
            <a:pPr marL="0" indent="0">
              <a:buNone/>
            </a:pPr>
            <a:r>
              <a:rPr lang="hr-HR" sz="3600" dirty="0" smtClean="0"/>
              <a:t>- je ili nije  </a:t>
            </a:r>
            <a:r>
              <a:rPr lang="hr-HR" sz="3600" dirty="0"/>
              <a:t>logička </a:t>
            </a:r>
            <a:r>
              <a:rPr lang="hr-HR" sz="3600" dirty="0" smtClean="0"/>
              <a:t>izjava? </a:t>
            </a:r>
            <a:endParaRPr lang="hr-HR" sz="3600" dirty="0"/>
          </a:p>
          <a:p>
            <a:pPr marL="0" indent="0">
              <a:buNone/>
            </a:pPr>
            <a:endParaRPr lang="hr-HR" sz="3600" dirty="0"/>
          </a:p>
        </p:txBody>
      </p:sp>
      <p:sp>
        <p:nvSpPr>
          <p:cNvPr id="4" name="Pravokutnik 3"/>
          <p:cNvSpPr/>
          <p:nvPr/>
        </p:nvSpPr>
        <p:spPr>
          <a:xfrm>
            <a:off x="520694" y="3212976"/>
            <a:ext cx="78677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/>
              <a:t>Izjava </a:t>
            </a:r>
            <a:r>
              <a:rPr lang="hr-HR" sz="3200" dirty="0">
                <a:solidFill>
                  <a:srgbClr val="7030A0"/>
                </a:solidFill>
              </a:rPr>
              <a:t>„Dva plus tri je šest.“ </a:t>
            </a:r>
            <a:endParaRPr lang="hr-HR" sz="3200" dirty="0" smtClean="0">
              <a:solidFill>
                <a:srgbClr val="7030A0"/>
              </a:solidFill>
            </a:endParaRPr>
          </a:p>
          <a:p>
            <a:r>
              <a:rPr lang="hr-HR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 </a:t>
            </a:r>
            <a:r>
              <a:rPr lang="hr-HR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logička izjava</a:t>
            </a:r>
            <a:r>
              <a:rPr lang="hr-HR" sz="3200" dirty="0"/>
              <a:t>, samo što je </a:t>
            </a:r>
            <a:r>
              <a:rPr lang="hr-HR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neistinita</a:t>
            </a:r>
            <a:r>
              <a:rPr lang="hr-HR" sz="3200" dirty="0"/>
              <a:t>.</a:t>
            </a:r>
          </a:p>
          <a:p>
            <a:endParaRPr lang="hr-HR" sz="3200" dirty="0" smtClean="0"/>
          </a:p>
        </p:txBody>
      </p:sp>
    </p:spTree>
    <p:extLst>
      <p:ext uri="{BB962C8B-B14F-4D97-AF65-F5344CB8AC3E}">
        <p14:creationId xmlns:p14="http://schemas.microsoft.com/office/powerpoint/2010/main" val="1816899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/>
              <a:t>Znakovi za </a:t>
            </a:r>
            <a:r>
              <a:rPr lang="hr-HR" sz="4000" dirty="0" smtClean="0"/>
              <a:t>uspoređivanje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8114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sz="2800" dirty="0"/>
              <a:t>u logici imaju šire značenje:</a:t>
            </a:r>
            <a:br>
              <a:rPr lang="hr-HR" sz="2800" dirty="0"/>
            </a:br>
            <a:endParaRPr lang="hr-H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2132856"/>
            <a:ext cx="8944842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89357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3528" y="23167"/>
            <a:ext cx="7239000" cy="1143000"/>
          </a:xfrm>
        </p:spPr>
        <p:txBody>
          <a:bodyPr/>
          <a:lstStyle/>
          <a:p>
            <a:r>
              <a:rPr lang="hr-HR" dirty="0"/>
              <a:t>Zapisivanje logičkih izjava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-197936" y="1169368"/>
            <a:ext cx="9361970" cy="5688632"/>
          </a:xfrm>
        </p:spPr>
        <p:txBody>
          <a:bodyPr>
            <a:normAutofit/>
          </a:bodyPr>
          <a:lstStyle/>
          <a:p>
            <a:r>
              <a:rPr lang="hr-HR" dirty="0" smtClean="0"/>
              <a:t>Budući </a:t>
            </a:r>
            <a:r>
              <a:rPr lang="hr-HR" dirty="0"/>
              <a:t>da su logičke izjave kraće ili dulje rečenice, 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njima </a:t>
            </a:r>
            <a:r>
              <a:rPr lang="hr-HR" dirty="0"/>
              <a:t>je nespretno rukovati. 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Da </a:t>
            </a:r>
            <a:r>
              <a:rPr lang="hr-HR" dirty="0"/>
              <a:t>bismo to izbjegli, možemo se poslužiti </a:t>
            </a:r>
            <a:r>
              <a:rPr lang="hr-HR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simbolima</a:t>
            </a:r>
            <a:r>
              <a:rPr lang="hr-HR" dirty="0" smtClean="0"/>
              <a:t>.</a:t>
            </a:r>
            <a:endParaRPr lang="hr-HR" dirty="0"/>
          </a:p>
          <a:p>
            <a:r>
              <a:rPr lang="hr-HR" u="sng" dirty="0"/>
              <a:t>Rečenicu</a:t>
            </a:r>
            <a:r>
              <a:rPr lang="hr-HR" dirty="0"/>
              <a:t>:</a:t>
            </a:r>
          </a:p>
          <a:p>
            <a:pPr marL="0" indent="0">
              <a:buNone/>
            </a:pPr>
            <a:r>
              <a:rPr lang="hr-HR" dirty="0" smtClean="0"/>
              <a:t>			„</a:t>
            </a:r>
            <a:r>
              <a:rPr lang="hr-HR" dirty="0"/>
              <a:t>utorak &gt; ponedjeljak“ </a:t>
            </a:r>
          </a:p>
          <a:p>
            <a:pPr marL="0" indent="0">
              <a:buNone/>
            </a:pPr>
            <a:r>
              <a:rPr lang="hr-HR" dirty="0" smtClean="0"/>
              <a:t>     možemo </a:t>
            </a:r>
            <a:r>
              <a:rPr lang="hr-HR" dirty="0"/>
              <a:t>napisati kao:</a:t>
            </a:r>
          </a:p>
          <a:p>
            <a:pPr marL="0" indent="0">
              <a:buNone/>
            </a:pPr>
            <a:r>
              <a:rPr lang="hr-HR" dirty="0" smtClean="0"/>
              <a:t>			„</a:t>
            </a:r>
            <a:r>
              <a:rPr lang="hr-HR" dirty="0"/>
              <a:t>utorak &gt; ponedjeljak“ = </a:t>
            </a:r>
            <a:r>
              <a:rPr lang="hr-HR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</a:p>
          <a:p>
            <a:pPr marL="0" indent="0">
              <a:buNone/>
            </a:pPr>
            <a:r>
              <a:rPr lang="hr-HR" b="1" dirty="0" smtClean="0"/>
              <a:t>	</a:t>
            </a:r>
            <a:r>
              <a:rPr lang="hr-HR" dirty="0" smtClean="0"/>
              <a:t>ili</a:t>
            </a:r>
            <a:r>
              <a:rPr lang="hr-HR" b="1" dirty="0" smtClean="0"/>
              <a:t> 	  	</a:t>
            </a:r>
            <a:r>
              <a:rPr lang="hr-HR" b="1" dirty="0" smtClean="0">
                <a:solidFill>
                  <a:srgbClr val="0000FF"/>
                </a:solidFill>
              </a:rPr>
              <a:t>L </a:t>
            </a:r>
            <a:r>
              <a:rPr lang="hr-HR" b="1" dirty="0">
                <a:solidFill>
                  <a:srgbClr val="0000FF"/>
                </a:solidFill>
              </a:rPr>
              <a:t>=</a:t>
            </a:r>
            <a:r>
              <a:rPr lang="hr-HR" dirty="0"/>
              <a:t> „utorak &gt; ponedjeljak“</a:t>
            </a:r>
          </a:p>
          <a:p>
            <a:endParaRPr lang="hr-HR" dirty="0"/>
          </a:p>
          <a:p>
            <a:r>
              <a:rPr lang="hr-HR" dirty="0"/>
              <a:t>Logičku izjavu „utorak &gt; ponedjeljak“ 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	dodijelili </a:t>
            </a:r>
            <a:r>
              <a:rPr lang="hr-HR" dirty="0"/>
              <a:t>smo slovu L. </a:t>
            </a:r>
            <a:endParaRPr lang="hr-HR" dirty="0" smtClean="0"/>
          </a:p>
          <a:p>
            <a:r>
              <a:rPr lang="hr-HR" dirty="0" smtClean="0"/>
              <a:t>Slovo </a:t>
            </a:r>
            <a:r>
              <a:rPr lang="hr-HR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hr-HR" dirty="0"/>
              <a:t> je tako postalo </a:t>
            </a:r>
            <a:r>
              <a:rPr lang="hr-HR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simbol</a:t>
            </a:r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/>
              <a:t>za logičku izjavu.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12116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7504" y="620688"/>
            <a:ext cx="8064896" cy="4339864"/>
          </a:xfrm>
        </p:spPr>
        <p:txBody>
          <a:bodyPr/>
          <a:lstStyle/>
          <a:p>
            <a:r>
              <a:rPr lang="hr-HR" dirty="0"/>
              <a:t>Kada slovo ili slovni izraz koristimo za predstavljanje (simboliziranje) logičkih izjava, nazivamo ga </a:t>
            </a:r>
            <a:r>
              <a:rPr lang="hr-HR" b="1" dirty="0">
                <a:solidFill>
                  <a:srgbClr val="C00000"/>
                </a:solidFill>
              </a:rPr>
              <a:t>logička varijabla</a:t>
            </a:r>
            <a:r>
              <a:rPr lang="hr-HR" dirty="0"/>
              <a:t>. </a:t>
            </a:r>
          </a:p>
          <a:p>
            <a:r>
              <a:rPr lang="hr-HR" dirty="0"/>
              <a:t>U prijašnjem primjeru, slovo </a:t>
            </a:r>
            <a:r>
              <a:rPr lang="hr-HR" b="1" dirty="0">
                <a:solidFill>
                  <a:srgbClr val="C00000"/>
                </a:solidFill>
              </a:rPr>
              <a:t>L</a:t>
            </a:r>
            <a:r>
              <a:rPr lang="hr-HR" dirty="0"/>
              <a:t> je logička varijabla.</a:t>
            </a:r>
          </a:p>
          <a:p>
            <a:pPr marL="0" indent="0">
              <a:buNone/>
            </a:pPr>
            <a:endParaRPr lang="hr-HR" sz="800" dirty="0"/>
          </a:p>
          <a:p>
            <a:r>
              <a:rPr lang="hr-HR" dirty="0"/>
              <a:t>Svaka logička izjava ima kao rezultat ili </a:t>
            </a:r>
            <a:r>
              <a:rPr lang="hr-HR" b="1" dirty="0">
                <a:solidFill>
                  <a:srgbClr val="C00000"/>
                </a:solidFill>
              </a:rPr>
              <a:t>vrijednost</a:t>
            </a:r>
            <a:r>
              <a:rPr lang="hr-HR" dirty="0"/>
              <a:t> „istina“ ili vrijednost „laž“. </a:t>
            </a:r>
            <a:endParaRPr lang="hr-HR" dirty="0" smtClean="0"/>
          </a:p>
          <a:p>
            <a:r>
              <a:rPr lang="hr-HR" dirty="0" smtClean="0"/>
              <a:t>To </a:t>
            </a:r>
            <a:r>
              <a:rPr lang="hr-HR" dirty="0"/>
              <a:t>se kraće može zapisati kao</a:t>
            </a:r>
            <a:r>
              <a:rPr lang="hr-HR" dirty="0" smtClean="0"/>
              <a:t>:</a:t>
            </a:r>
            <a:r>
              <a:rPr lang="hr-HR" dirty="0"/>
              <a:t> </a:t>
            </a:r>
          </a:p>
          <a:p>
            <a:endParaRPr lang="hr-H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293096"/>
            <a:ext cx="8064896" cy="2143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35228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23528" y="1052736"/>
            <a:ext cx="7787208" cy="4846320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Logička varijabla </a:t>
            </a:r>
            <a:r>
              <a:rPr lang="hr-HR" b="1" dirty="0">
                <a:solidFill>
                  <a:srgbClr val="0000FF"/>
                </a:solidFill>
              </a:rPr>
              <a:t>L</a:t>
            </a:r>
            <a:r>
              <a:rPr lang="hr-HR" dirty="0"/>
              <a:t> predstavljena je </a:t>
            </a:r>
            <a:r>
              <a:rPr lang="hr-HR" b="1" dirty="0">
                <a:solidFill>
                  <a:srgbClr val="0000FF"/>
                </a:solidFill>
              </a:rPr>
              <a:t>jednim</a:t>
            </a:r>
            <a:r>
              <a:rPr lang="hr-HR" b="1" dirty="0"/>
              <a:t> </a:t>
            </a:r>
            <a:r>
              <a:rPr lang="hr-HR" b="1" dirty="0">
                <a:solidFill>
                  <a:srgbClr val="0000FF"/>
                </a:solidFill>
              </a:rPr>
              <a:t>bitom </a:t>
            </a:r>
            <a:r>
              <a:rPr lang="hr-HR" b="1" dirty="0" smtClean="0">
                <a:solidFill>
                  <a:srgbClr val="0000FF"/>
                </a:solidFill>
              </a:rPr>
              <a:t>informacije</a:t>
            </a:r>
            <a:r>
              <a:rPr lang="hr-HR" dirty="0"/>
              <a:t>: </a:t>
            </a:r>
          </a:p>
          <a:p>
            <a:pPr lvl="0"/>
            <a:r>
              <a:rPr lang="hr-HR" dirty="0"/>
              <a:t>vrijednost </a:t>
            </a:r>
            <a:r>
              <a:rPr lang="hr-HR" b="1" dirty="0">
                <a:solidFill>
                  <a:srgbClr val="0000FF"/>
                </a:solidFill>
              </a:rPr>
              <a:t>1</a:t>
            </a:r>
            <a:r>
              <a:rPr lang="hr-HR" dirty="0"/>
              <a:t> označava </a:t>
            </a:r>
            <a:r>
              <a:rPr lang="hr-HR" b="1" dirty="0">
                <a:solidFill>
                  <a:srgbClr val="FF0000"/>
                </a:solidFill>
              </a:rPr>
              <a:t>istinitost</a:t>
            </a:r>
            <a:r>
              <a:rPr lang="hr-HR" dirty="0">
                <a:solidFill>
                  <a:srgbClr val="FF0000"/>
                </a:solidFill>
              </a:rPr>
              <a:t> </a:t>
            </a:r>
            <a:r>
              <a:rPr lang="hr-HR" dirty="0"/>
              <a:t>logičke izjave</a:t>
            </a:r>
          </a:p>
          <a:p>
            <a:pPr lvl="0"/>
            <a:r>
              <a:rPr lang="hr-HR" dirty="0"/>
              <a:t>vrijednost </a:t>
            </a:r>
            <a:r>
              <a:rPr lang="hr-HR" b="1" dirty="0">
                <a:solidFill>
                  <a:srgbClr val="0000FF"/>
                </a:solidFill>
              </a:rPr>
              <a:t>0</a:t>
            </a:r>
            <a:r>
              <a:rPr lang="hr-HR" dirty="0">
                <a:solidFill>
                  <a:srgbClr val="0000FF"/>
                </a:solidFill>
              </a:rPr>
              <a:t> </a:t>
            </a:r>
            <a:r>
              <a:rPr lang="hr-HR" dirty="0"/>
              <a:t>označava </a:t>
            </a:r>
            <a:r>
              <a:rPr lang="hr-HR" b="1" dirty="0">
                <a:solidFill>
                  <a:srgbClr val="FF0000"/>
                </a:solidFill>
              </a:rPr>
              <a:t>neistinitost</a:t>
            </a:r>
            <a:r>
              <a:rPr lang="hr-HR" dirty="0">
                <a:solidFill>
                  <a:srgbClr val="FF0000"/>
                </a:solidFill>
              </a:rPr>
              <a:t> </a:t>
            </a:r>
            <a:r>
              <a:rPr lang="hr-HR" dirty="0"/>
              <a:t>logičke izjave 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130900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Osnovne logičke funkcije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772816"/>
            <a:ext cx="8003232" cy="3907816"/>
          </a:xfrm>
        </p:spPr>
        <p:txBody>
          <a:bodyPr>
            <a:normAutofit/>
          </a:bodyPr>
          <a:lstStyle/>
          <a:p>
            <a:r>
              <a:rPr lang="hr-HR" dirty="0"/>
              <a:t>S logičkim izjavama možemo vršiti </a:t>
            </a:r>
            <a:r>
              <a:rPr lang="hr-H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logičke operacije. </a:t>
            </a:r>
            <a:endParaRPr lang="hr-HR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r-HR" dirty="0" smtClean="0"/>
              <a:t>Ove </a:t>
            </a:r>
            <a:r>
              <a:rPr lang="hr-HR" dirty="0"/>
              <a:t>operacije označavamo </a:t>
            </a:r>
            <a:r>
              <a:rPr lang="hr-H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simbolima</a:t>
            </a:r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/>
              <a:t>koje zovemo </a:t>
            </a:r>
            <a:r>
              <a:rPr lang="hr-H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logičkim operatorima</a:t>
            </a:r>
            <a:r>
              <a:rPr lang="hr-HR" dirty="0" smtClean="0"/>
              <a:t>.</a:t>
            </a:r>
          </a:p>
          <a:p>
            <a:endParaRPr lang="hr-HR" dirty="0"/>
          </a:p>
          <a:p>
            <a:r>
              <a:rPr lang="hr-HR" b="1" dirty="0" smtClean="0">
                <a:solidFill>
                  <a:srgbClr val="0000FF"/>
                </a:solidFill>
              </a:rPr>
              <a:t>Koji</a:t>
            </a:r>
            <a:r>
              <a:rPr lang="hr-HR" dirty="0" smtClean="0"/>
              <a:t> su to </a:t>
            </a:r>
            <a:r>
              <a:rPr lang="hr-HR" b="1" dirty="0" smtClean="0">
                <a:solidFill>
                  <a:srgbClr val="C00000"/>
                </a:solidFill>
              </a:rPr>
              <a:t>simboli</a:t>
            </a:r>
            <a:r>
              <a:rPr lang="hr-HR" dirty="0" smtClean="0"/>
              <a:t>, odnosno </a:t>
            </a:r>
            <a:r>
              <a:rPr lang="hr-H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logički operatori</a:t>
            </a:r>
            <a:r>
              <a:rPr lang="hr-HR" dirty="0" smtClean="0"/>
              <a:t>?</a:t>
            </a: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479762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Logički operator I (engl. AND)</a:t>
            </a:r>
          </a:p>
          <a:p>
            <a:endParaRPr lang="hr-HR" dirty="0"/>
          </a:p>
          <a:p>
            <a:endParaRPr lang="hr-HR" dirty="0"/>
          </a:p>
          <a:p>
            <a:r>
              <a:rPr lang="hr-HR" dirty="0"/>
              <a:t>Logički operator ILI (engl. OR)</a:t>
            </a:r>
          </a:p>
          <a:p>
            <a:pPr marL="0" indent="0">
              <a:buNone/>
            </a:pPr>
            <a:r>
              <a:rPr lang="hr-HR" dirty="0"/>
              <a:t> </a:t>
            </a:r>
          </a:p>
          <a:p>
            <a:pPr marL="0" indent="0">
              <a:buNone/>
            </a:pPr>
            <a:r>
              <a:rPr lang="hr-HR" dirty="0"/>
              <a:t> </a:t>
            </a:r>
          </a:p>
          <a:p>
            <a:r>
              <a:rPr lang="hr-HR" dirty="0"/>
              <a:t>Logički operator NE (engl. NOT)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132856"/>
            <a:ext cx="7189722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Osnovne logičke funkcije</a:t>
            </a:r>
            <a:endParaRPr lang="hr-HR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9" y="3645024"/>
            <a:ext cx="7283095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912" y="5013176"/>
            <a:ext cx="4971035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48032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332656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hr-HR" dirty="0"/>
              <a:t>Opća pravila logičkog </a:t>
            </a:r>
            <a:r>
              <a:rPr lang="hr-HR" dirty="0" smtClean="0"/>
              <a:t>zaključivanja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Logički operator I daje istinu samo ako su </a:t>
            </a:r>
            <a:r>
              <a:rPr lang="hr-HR" dirty="0" smtClean="0"/>
              <a:t>_____________________________. </a:t>
            </a:r>
            <a:endParaRPr lang="hr-HR" dirty="0"/>
          </a:p>
          <a:p>
            <a:r>
              <a:rPr lang="hr-HR" dirty="0"/>
              <a:t>Logički operator ILI daje istinu ako </a:t>
            </a:r>
            <a:r>
              <a:rPr lang="hr-HR" dirty="0" smtClean="0"/>
              <a:t>je</a:t>
            </a:r>
          </a:p>
          <a:p>
            <a:pPr marL="0" indent="0">
              <a:buNone/>
            </a:pPr>
            <a:r>
              <a:rPr lang="hr-HR" dirty="0" smtClean="0"/>
              <a:t>____________________ </a:t>
            </a:r>
          </a:p>
          <a:p>
            <a:r>
              <a:rPr lang="hr-HR" dirty="0" smtClean="0"/>
              <a:t>Logički </a:t>
            </a:r>
            <a:r>
              <a:rPr lang="hr-HR" dirty="0"/>
              <a:t>operator NE mijenja vrijednost logičke izjave iz istine u </a:t>
            </a:r>
            <a:r>
              <a:rPr lang="hr-HR" dirty="0" smtClean="0"/>
              <a:t>_________</a:t>
            </a:r>
          </a:p>
          <a:p>
            <a:pPr marL="0" indent="0">
              <a:buNone/>
            </a:pPr>
            <a:r>
              <a:rPr lang="hr-HR" dirty="0" smtClean="0"/>
              <a:t>    i </a:t>
            </a:r>
            <a:r>
              <a:rPr lang="hr-HR" dirty="0"/>
              <a:t>iz laži u </a:t>
            </a:r>
            <a:r>
              <a:rPr lang="hr-HR" dirty="0" smtClean="0"/>
              <a:t>_____________.</a:t>
            </a:r>
            <a:endParaRPr lang="hr-HR" dirty="0"/>
          </a:p>
          <a:p>
            <a:r>
              <a:rPr lang="hr-HR" dirty="0"/>
              <a:t> 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957090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Logički operator I daje istinu samo ako su obje izjave istinite. </a:t>
            </a:r>
          </a:p>
          <a:p>
            <a:r>
              <a:rPr lang="hr-HR" dirty="0"/>
              <a:t>Logički operator ILI daje istinu ako je barem jedna izjava istinita. </a:t>
            </a:r>
          </a:p>
          <a:p>
            <a:r>
              <a:rPr lang="hr-HR" dirty="0"/>
              <a:t>Logički operator NE mijenja vrijednost logičke izjave iz istine u laž i obratno, iz laži u istinu.</a:t>
            </a:r>
          </a:p>
          <a:p>
            <a:r>
              <a:rPr lang="hr-HR" dirty="0"/>
              <a:t> 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03693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Što je logika?</a:t>
            </a:r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981011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/>
            </a:r>
            <a:br>
              <a:rPr lang="hr-HR" dirty="0"/>
            </a:br>
            <a:r>
              <a:rPr lang="hr-HR" dirty="0"/>
              <a:t>Tablice </a:t>
            </a:r>
            <a:r>
              <a:rPr lang="hr-HR" dirty="0" smtClean="0"/>
              <a:t>istinitosti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9416"/>
            <a:ext cx="8219256" cy="4846320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Osnovna pravila za logičke operatore prikazujemo 	tzv. tablicama istinitosti. </a:t>
            </a:r>
          </a:p>
          <a:p>
            <a:pPr marL="0" indent="0">
              <a:buNone/>
            </a:pPr>
            <a:r>
              <a:rPr lang="hr-HR" dirty="0" smtClean="0"/>
              <a:t>Tablice </a:t>
            </a:r>
            <a:r>
              <a:rPr lang="hr-HR" dirty="0"/>
              <a:t>istinitosti imaju: </a:t>
            </a:r>
          </a:p>
          <a:p>
            <a:pPr lvl="0"/>
            <a:r>
              <a:rPr lang="hr-H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ulazni dio </a:t>
            </a:r>
            <a:r>
              <a:rPr lang="hr-HR" dirty="0"/>
              <a:t>u kojem su navedene sve moguće vrijednosti povezanih logičkih izjava,</a:t>
            </a:r>
          </a:p>
          <a:p>
            <a:pPr lvl="0"/>
            <a:r>
              <a:rPr lang="hr-H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izlazni dio </a:t>
            </a:r>
            <a:r>
              <a:rPr lang="hr-HR" dirty="0"/>
              <a:t>u kojem je ispisan ishod njihovog povezivanja, tj. vrijednosti logičke funkcije.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196873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/>
            </a:r>
            <a:br>
              <a:rPr lang="hr-HR" dirty="0"/>
            </a:br>
            <a:r>
              <a:rPr lang="hr-HR" dirty="0"/>
              <a:t>Tablice </a:t>
            </a:r>
            <a:r>
              <a:rPr lang="hr-HR" dirty="0" smtClean="0"/>
              <a:t>istinitosti</a:t>
            </a:r>
            <a:endParaRPr lang="hr-HR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832" y="1628800"/>
            <a:ext cx="10685920" cy="3247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70638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832" y="260648"/>
            <a:ext cx="10757928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89199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7820235" cy="5865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33172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588680"/>
          </a:xfrm>
        </p:spPr>
        <p:txBody>
          <a:bodyPr>
            <a:normAutofit/>
          </a:bodyPr>
          <a:lstStyle/>
          <a:p>
            <a:pPr eaLnBrk="1" hangingPunct="1"/>
            <a:r>
              <a:rPr lang="hr-HR" dirty="0" smtClean="0"/>
              <a:t>Vježba</a:t>
            </a:r>
            <a:endParaRPr lang="hr-HR" dirty="0" smtClean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473" y="762353"/>
            <a:ext cx="8209036" cy="6000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421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/>
              <a:t>Ispuni tablicu istinitosti za sljedeće logičke izraze:</a:t>
            </a:r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2133600"/>
            <a:ext cx="7667625" cy="4724400"/>
          </a:xfrm>
        </p:spPr>
      </p:pic>
    </p:spTree>
    <p:extLst>
      <p:ext uri="{BB962C8B-B14F-4D97-AF65-F5344CB8AC3E}">
        <p14:creationId xmlns:p14="http://schemas.microsoft.com/office/powerpoint/2010/main" val="234691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Što je logika?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600" b="1" dirty="0">
                <a:solidFill>
                  <a:srgbClr val="7030A0"/>
                </a:solidFill>
              </a:rPr>
              <a:t>Logika</a:t>
            </a:r>
            <a:r>
              <a:rPr lang="hr-HR" sz="3600" dirty="0"/>
              <a:t> </a:t>
            </a:r>
            <a:endParaRPr lang="hr-HR" sz="3600" dirty="0" smtClean="0"/>
          </a:p>
          <a:p>
            <a:pPr marL="0" indent="0">
              <a:buNone/>
            </a:pPr>
            <a:r>
              <a:rPr lang="hr-HR" sz="3600" dirty="0" smtClean="0"/>
              <a:t>– </a:t>
            </a:r>
            <a:r>
              <a:rPr lang="hr-HR" sz="3600" dirty="0"/>
              <a:t>znanstvena disciplina koja se bavi </a:t>
            </a:r>
            <a:r>
              <a:rPr lang="hr-HR" sz="3600" b="1" dirty="0"/>
              <a:t>zakonima mišljenja i pojmova.</a:t>
            </a:r>
            <a:r>
              <a:rPr lang="hr-HR" sz="3600" dirty="0"/>
              <a:t> </a:t>
            </a:r>
            <a:endParaRPr lang="hr-HR" sz="3600" dirty="0" smtClean="0"/>
          </a:p>
          <a:p>
            <a:pPr marL="0" indent="0">
              <a:buNone/>
            </a:pPr>
            <a:r>
              <a:rPr lang="hr-HR" sz="3600" dirty="0" smtClean="0"/>
              <a:t>Bavi </a:t>
            </a:r>
            <a:r>
              <a:rPr lang="hr-HR" sz="3600" dirty="0"/>
              <a:t>se iskazima (tvrdnjama) i njihovom istinitošću.</a:t>
            </a:r>
          </a:p>
          <a:p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3014187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Što je logička izjava?</a:t>
            </a:r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2891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Što je logička izjava?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9512" y="1609416"/>
            <a:ext cx="8064896" cy="4846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3600" dirty="0"/>
              <a:t>Logička izjava </a:t>
            </a:r>
            <a:r>
              <a:rPr lang="hr-HR" sz="3600" dirty="0" smtClean="0"/>
              <a:t>je rečenica </a:t>
            </a:r>
          </a:p>
          <a:p>
            <a:pPr marL="0" indent="0">
              <a:buNone/>
            </a:pPr>
            <a:r>
              <a:rPr lang="hr-HR" sz="3600" dirty="0" smtClean="0"/>
              <a:t>kojom </a:t>
            </a:r>
            <a:r>
              <a:rPr lang="hr-HR" sz="3600" dirty="0"/>
              <a:t>se nešto izjavljuje, prosuđuje, tvrdi </a:t>
            </a:r>
            <a:endParaRPr lang="hr-HR" sz="3600" dirty="0" smtClean="0"/>
          </a:p>
          <a:p>
            <a:pPr marL="0" indent="0">
              <a:buNone/>
            </a:pPr>
            <a:r>
              <a:rPr lang="hr-HR" sz="3600" dirty="0" smtClean="0"/>
              <a:t>i </a:t>
            </a:r>
            <a:r>
              <a:rPr lang="hr-HR" sz="3600" dirty="0"/>
              <a:t>za koju možemo ispitati, utvrditi ili dokazati </a:t>
            </a:r>
            <a:endParaRPr lang="hr-HR" sz="3600" dirty="0" smtClean="0"/>
          </a:p>
          <a:p>
            <a:pPr marL="0" indent="0">
              <a:buNone/>
            </a:pPr>
            <a:r>
              <a:rPr lang="hr-HR" sz="3600" dirty="0" smtClean="0"/>
              <a:t>je </a:t>
            </a:r>
            <a:r>
              <a:rPr lang="hr-HR" sz="3600" dirty="0"/>
              <a:t>li istinita ili nije istinita.</a:t>
            </a:r>
          </a:p>
          <a:p>
            <a:pPr marL="0" indent="0">
              <a:buNone/>
            </a:pPr>
            <a:endParaRPr lang="hr-HR" sz="3600" dirty="0"/>
          </a:p>
          <a:p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979101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Logičke izjave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9416"/>
            <a:ext cx="8219256" cy="12435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3600" dirty="0" smtClean="0"/>
              <a:t>Je li navedena rečenica log. </a:t>
            </a:r>
            <a:r>
              <a:rPr lang="hr-HR" sz="3600" dirty="0"/>
              <a:t>i</a:t>
            </a:r>
            <a:r>
              <a:rPr lang="hr-HR" sz="3600" dirty="0" smtClean="0"/>
              <a:t>zjava?</a:t>
            </a:r>
          </a:p>
          <a:p>
            <a:pPr marL="0" indent="0">
              <a:buNone/>
            </a:pPr>
            <a:r>
              <a:rPr lang="hr-HR" sz="3600" b="1" dirty="0" smtClean="0">
                <a:solidFill>
                  <a:srgbClr val="7030A0"/>
                </a:solidFill>
              </a:rPr>
              <a:t>„Monika </a:t>
            </a:r>
            <a:r>
              <a:rPr lang="hr-HR" sz="3600" b="1" dirty="0">
                <a:solidFill>
                  <a:srgbClr val="7030A0"/>
                </a:solidFill>
              </a:rPr>
              <a:t>je najviša u razredu.“</a:t>
            </a:r>
            <a:endParaRPr lang="hr-HR" sz="3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155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Logičke izjave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9416"/>
            <a:ext cx="8219256" cy="12435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3600" dirty="0" smtClean="0"/>
              <a:t>Je li navedena rečenica log. </a:t>
            </a:r>
            <a:r>
              <a:rPr lang="hr-HR" sz="3600" dirty="0"/>
              <a:t>i</a:t>
            </a:r>
            <a:r>
              <a:rPr lang="hr-HR" sz="3600" dirty="0" smtClean="0"/>
              <a:t>zjava?</a:t>
            </a:r>
          </a:p>
          <a:p>
            <a:pPr marL="0" indent="0">
              <a:buNone/>
            </a:pPr>
            <a:r>
              <a:rPr lang="hr-HR" sz="3600" b="1" dirty="0" smtClean="0">
                <a:solidFill>
                  <a:srgbClr val="7030A0"/>
                </a:solidFill>
              </a:rPr>
              <a:t>„Monika </a:t>
            </a:r>
            <a:r>
              <a:rPr lang="hr-HR" sz="3600" b="1" dirty="0">
                <a:solidFill>
                  <a:srgbClr val="7030A0"/>
                </a:solidFill>
              </a:rPr>
              <a:t>je najviša u razredu.“</a:t>
            </a:r>
            <a:endParaRPr lang="hr-HR" sz="3600" b="1" dirty="0">
              <a:solidFill>
                <a:srgbClr val="7030A0"/>
              </a:solidFill>
            </a:endParaRPr>
          </a:p>
        </p:txBody>
      </p:sp>
      <p:sp>
        <p:nvSpPr>
          <p:cNvPr id="5" name="Rezervirano mjesto sadržaja 2"/>
          <p:cNvSpPr txBox="1">
            <a:spLocks/>
          </p:cNvSpPr>
          <p:nvPr/>
        </p:nvSpPr>
        <p:spPr>
          <a:xfrm>
            <a:off x="107504" y="3337738"/>
            <a:ext cx="8568952" cy="33867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  <a:defRPr kumimoji="0" sz="2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Char char="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hr-HR" sz="3600" dirty="0" smtClean="0"/>
              <a:t>Izjava „Monika je najviša u razredu.“ </a:t>
            </a:r>
            <a:r>
              <a:rPr lang="hr-HR" sz="3600" b="1" dirty="0" smtClean="0">
                <a:solidFill>
                  <a:srgbClr val="C00000"/>
                </a:solidFill>
              </a:rPr>
              <a:t>je logička izjava. </a:t>
            </a:r>
          </a:p>
          <a:p>
            <a:r>
              <a:rPr lang="hr-HR" sz="3600" dirty="0" smtClean="0"/>
              <a:t>Zato što mjerenjem možemo ispitati njenu istinitost (ili neistinitost).</a:t>
            </a:r>
          </a:p>
          <a:p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927213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548680"/>
            <a:ext cx="8147248" cy="16755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3200" dirty="0" smtClean="0"/>
              <a:t>Izjava „Monika je najljepša u razredu.“ </a:t>
            </a:r>
          </a:p>
          <a:p>
            <a:pPr marL="0" indent="0">
              <a:buNone/>
            </a:pPr>
            <a:endParaRPr lang="hr-HR" sz="3200" dirty="0" smtClean="0"/>
          </a:p>
          <a:p>
            <a:pPr marL="0" indent="0">
              <a:buNone/>
            </a:pPr>
            <a:r>
              <a:rPr lang="hr-HR" sz="3200" b="1" dirty="0">
                <a:solidFill>
                  <a:srgbClr val="7030A0"/>
                </a:solidFill>
              </a:rPr>
              <a:t>j</a:t>
            </a:r>
            <a:r>
              <a:rPr lang="hr-HR" sz="3200" b="1" dirty="0" smtClean="0">
                <a:solidFill>
                  <a:srgbClr val="7030A0"/>
                </a:solidFill>
              </a:rPr>
              <a:t>e /nije </a:t>
            </a:r>
            <a:r>
              <a:rPr lang="hr-HR" sz="3200" dirty="0"/>
              <a:t>logička izjava. </a:t>
            </a:r>
            <a:endParaRPr lang="hr-HR" sz="3200" dirty="0" smtClean="0"/>
          </a:p>
          <a:p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4063168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548680"/>
            <a:ext cx="8147248" cy="16755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3200" dirty="0" smtClean="0"/>
              <a:t>Izjava „Monika je najljepša u razredu.“ </a:t>
            </a:r>
          </a:p>
          <a:p>
            <a:pPr marL="0" indent="0">
              <a:buNone/>
            </a:pPr>
            <a:endParaRPr lang="hr-HR" sz="3200" dirty="0" smtClean="0"/>
          </a:p>
          <a:p>
            <a:pPr marL="0" indent="0">
              <a:buNone/>
            </a:pPr>
            <a:r>
              <a:rPr lang="hr-HR" sz="3200" b="1" dirty="0">
                <a:solidFill>
                  <a:srgbClr val="7030A0"/>
                </a:solidFill>
              </a:rPr>
              <a:t>j</a:t>
            </a:r>
            <a:r>
              <a:rPr lang="hr-HR" sz="3200" b="1" dirty="0" smtClean="0">
                <a:solidFill>
                  <a:srgbClr val="7030A0"/>
                </a:solidFill>
              </a:rPr>
              <a:t>e /nije </a:t>
            </a:r>
            <a:r>
              <a:rPr lang="hr-HR" sz="3200" dirty="0"/>
              <a:t>logička izjava. </a:t>
            </a:r>
            <a:endParaRPr lang="hr-HR" sz="3200" dirty="0" smtClean="0"/>
          </a:p>
          <a:p>
            <a:endParaRPr lang="hr-HR" sz="3200" dirty="0"/>
          </a:p>
        </p:txBody>
      </p:sp>
      <p:sp>
        <p:nvSpPr>
          <p:cNvPr id="4" name="Pravokutnik 3"/>
          <p:cNvSpPr/>
          <p:nvPr/>
        </p:nvSpPr>
        <p:spPr>
          <a:xfrm>
            <a:off x="251520" y="3284984"/>
            <a:ext cx="763284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/>
              <a:t>Izjava „Monika je najljepša u razredu.“ </a:t>
            </a:r>
            <a:r>
              <a:rPr lang="hr-HR" sz="3200" b="1" dirty="0">
                <a:solidFill>
                  <a:srgbClr val="7030A0"/>
                </a:solidFill>
              </a:rPr>
              <a:t>nije</a:t>
            </a:r>
            <a:r>
              <a:rPr lang="hr-HR" sz="3200" dirty="0">
                <a:solidFill>
                  <a:srgbClr val="7030A0"/>
                </a:solidFill>
              </a:rPr>
              <a:t> </a:t>
            </a:r>
            <a:r>
              <a:rPr lang="hr-HR" sz="3200" dirty="0"/>
              <a:t>logička izjava. </a:t>
            </a:r>
            <a:endParaRPr lang="hr-HR" sz="3200" dirty="0" smtClean="0"/>
          </a:p>
          <a:p>
            <a:r>
              <a:rPr lang="hr-HR" sz="3200" dirty="0" smtClean="0"/>
              <a:t>Budući </a:t>
            </a:r>
            <a:r>
              <a:rPr lang="hr-HR" sz="3200" dirty="0"/>
              <a:t>da se ljepota (općenito) ne može izmjeriti, niti dokazati, ne može se utvrditi istinitost ove izjave.</a:t>
            </a:r>
          </a:p>
        </p:txBody>
      </p:sp>
    </p:spTree>
    <p:extLst>
      <p:ext uri="{BB962C8B-B14F-4D97-AF65-F5344CB8AC3E}">
        <p14:creationId xmlns:p14="http://schemas.microsoft.com/office/powerpoint/2010/main" val="30579466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stvo">
  <a:themeElements>
    <a:clrScheme name="Bogatstv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stv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gatstv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56</TotalTime>
  <Words>475</Words>
  <Application>Microsoft Office PowerPoint</Application>
  <PresentationFormat>Prikaz na zaslonu (4:3)</PresentationFormat>
  <Paragraphs>89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25</vt:i4>
      </vt:variant>
    </vt:vector>
  </HeadingPairs>
  <TitlesOfParts>
    <vt:vector size="26" baseType="lpstr">
      <vt:lpstr>Bogatstvo</vt:lpstr>
      <vt:lpstr>LOGIČKE  OSNOVE  RAČUNALA</vt:lpstr>
      <vt:lpstr>Što je logika?</vt:lpstr>
      <vt:lpstr>Što je logika?</vt:lpstr>
      <vt:lpstr>Što je logička izjava?</vt:lpstr>
      <vt:lpstr>Što je logička izjava?</vt:lpstr>
      <vt:lpstr>Logičke izjave</vt:lpstr>
      <vt:lpstr>Logičke izjave</vt:lpstr>
      <vt:lpstr>PowerPointova prezentacija</vt:lpstr>
      <vt:lpstr>PowerPointova prezentacija</vt:lpstr>
      <vt:lpstr>PowerPointova prezentacija</vt:lpstr>
      <vt:lpstr>PowerPointova prezentacija</vt:lpstr>
      <vt:lpstr>Znakovi za uspoređivanje</vt:lpstr>
      <vt:lpstr>Zapisivanje logičkih izjava</vt:lpstr>
      <vt:lpstr>PowerPointova prezentacija</vt:lpstr>
      <vt:lpstr>PowerPointova prezentacija</vt:lpstr>
      <vt:lpstr>Osnovne logičke funkcije</vt:lpstr>
      <vt:lpstr>Osnovne logičke funkcije</vt:lpstr>
      <vt:lpstr>Opća pravila logičkog zaključivanja</vt:lpstr>
      <vt:lpstr>PowerPointova prezentacija</vt:lpstr>
      <vt:lpstr> Tablice istinitosti</vt:lpstr>
      <vt:lpstr> Tablice istinitosti</vt:lpstr>
      <vt:lpstr>PowerPointova prezentacija</vt:lpstr>
      <vt:lpstr>PowerPointova prezentacija</vt:lpstr>
      <vt:lpstr>Vježba</vt:lpstr>
      <vt:lpstr>Ispuni tablicu istinitosti za sljedeće logičke izraze: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LOGIČKE  OSNOVE  RAČUNALA</dc:title>
  <dc:creator>Sabina</dc:creator>
  <cp:lastModifiedBy>Sabina</cp:lastModifiedBy>
  <cp:revision>5</cp:revision>
  <dcterms:created xsi:type="dcterms:W3CDTF">2015-12-03T09:01:26Z</dcterms:created>
  <dcterms:modified xsi:type="dcterms:W3CDTF">2015-12-03T09:58:14Z</dcterms:modified>
</cp:coreProperties>
</file>