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8" r:id="rId4"/>
    <p:sldId id="259" r:id="rId5"/>
    <p:sldId id="260" r:id="rId6"/>
    <p:sldId id="261" r:id="rId7"/>
    <p:sldId id="263" r:id="rId8"/>
    <p:sldId id="262" r:id="rId9"/>
    <p:sldId id="265" r:id="rId10"/>
    <p:sldId id="264" r:id="rId11"/>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64B3B33-3DA1-4C1F-AA54-E2F714864229}" type="datetimeFigureOut">
              <a:rPr lang="hr-HR"/>
              <a:pPr>
                <a:defRPr/>
              </a:pPr>
              <a:t>27.4.2014</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hr-H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ED8D434-A47A-400F-A7ED-1111C896FF6B}" type="slidenum">
              <a:rPr lang="hr-HR"/>
              <a:pPr>
                <a:defRPr/>
              </a:pPr>
              <a:t>‹#›</a:t>
            </a:fld>
            <a:endParaRPr lang="hr-H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hr-HR"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A478BB-E64A-4009-8528-6463A81BBD7E}" type="slidenum">
              <a:rPr lang="hr-HR"/>
              <a:pPr fontAlgn="base">
                <a:spcBef>
                  <a:spcPct val="0"/>
                </a:spcBef>
                <a:spcAft>
                  <a:spcPct val="0"/>
                </a:spcAft>
              </a:pPr>
              <a:t>1</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7CC1114-ED61-44E8-BFCE-9649102436BF}" type="datetimeFigureOut">
              <a:rPr lang="hr-HR"/>
              <a:pPr>
                <a:defRPr/>
              </a:pPr>
              <a:t>27.4.2014</a:t>
            </a:fld>
            <a:endParaRPr lang="hr-HR"/>
          </a:p>
        </p:txBody>
      </p:sp>
      <p:sp>
        <p:nvSpPr>
          <p:cNvPr id="5" name="Footer Placeholder 18"/>
          <p:cNvSpPr>
            <a:spLocks noGrp="1"/>
          </p:cNvSpPr>
          <p:nvPr>
            <p:ph type="ftr" sz="quarter" idx="11"/>
          </p:nvPr>
        </p:nvSpPr>
        <p:spPr/>
        <p:txBody>
          <a:bodyPr/>
          <a:lstStyle>
            <a:lvl1pPr>
              <a:defRPr/>
            </a:lvl1pPr>
          </a:lstStyle>
          <a:p>
            <a:pPr>
              <a:defRPr/>
            </a:pPr>
            <a:endParaRPr lang="hr-HR"/>
          </a:p>
        </p:txBody>
      </p:sp>
      <p:sp>
        <p:nvSpPr>
          <p:cNvPr id="6" name="Slide Number Placeholder 26"/>
          <p:cNvSpPr>
            <a:spLocks noGrp="1"/>
          </p:cNvSpPr>
          <p:nvPr>
            <p:ph type="sldNum" sz="quarter" idx="12"/>
          </p:nvPr>
        </p:nvSpPr>
        <p:spPr/>
        <p:txBody>
          <a:bodyPr/>
          <a:lstStyle>
            <a:lvl1pPr>
              <a:defRPr/>
            </a:lvl1pPr>
          </a:lstStyle>
          <a:p>
            <a:pPr>
              <a:defRPr/>
            </a:pPr>
            <a:fld id="{4948857E-048D-47F0-B9F6-440254148F4C}"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D902393-0F00-46C2-9EC9-5ED4FDE961F5}" type="datetimeFigureOut">
              <a:rPr lang="hr-HR"/>
              <a:pPr>
                <a:defRPr/>
              </a:pPr>
              <a:t>27.4.2014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430322DC-B862-419A-8E11-067B8AEF4DF5}" type="slidenum">
              <a:rPr lang="hr-HR"/>
              <a:pPr>
                <a:defRPr/>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8F4A8EE-61B6-47F0-B6C1-A935F88FCBCF}" type="datetimeFigureOut">
              <a:rPr lang="hr-HR"/>
              <a:pPr>
                <a:defRPr/>
              </a:pPr>
              <a:t>27.4.2014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C4B357C7-43A7-4C3D-8595-B955D67E4C96}" type="slidenum">
              <a:rPr lang="hr-HR"/>
              <a:pPr>
                <a:defRPr/>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A96BA7B-B16E-44E8-BA97-24D42A0F295C}" type="datetimeFigureOut">
              <a:rPr lang="hr-HR"/>
              <a:pPr>
                <a:defRPr/>
              </a:pPr>
              <a:t>27.4.2014</a:t>
            </a:fld>
            <a:endParaRPr lang="hr-HR"/>
          </a:p>
        </p:txBody>
      </p:sp>
      <p:sp>
        <p:nvSpPr>
          <p:cNvPr id="5" name="Footer Placeholder 21"/>
          <p:cNvSpPr>
            <a:spLocks noGrp="1"/>
          </p:cNvSpPr>
          <p:nvPr>
            <p:ph type="ftr" sz="quarter" idx="11"/>
          </p:nvPr>
        </p:nvSpPr>
        <p:spPr/>
        <p:txBody>
          <a:bodyPr/>
          <a:lstStyle>
            <a:lvl1pPr>
              <a:defRPr/>
            </a:lvl1pPr>
          </a:lstStyle>
          <a:p>
            <a:pPr>
              <a:defRPr/>
            </a:pPr>
            <a:endParaRPr lang="hr-HR"/>
          </a:p>
        </p:txBody>
      </p:sp>
      <p:sp>
        <p:nvSpPr>
          <p:cNvPr id="6" name="Slide Number Placeholder 17"/>
          <p:cNvSpPr>
            <a:spLocks noGrp="1"/>
          </p:cNvSpPr>
          <p:nvPr>
            <p:ph type="sldNum" sz="quarter" idx="12"/>
          </p:nvPr>
        </p:nvSpPr>
        <p:spPr/>
        <p:txBody>
          <a:bodyPr/>
          <a:lstStyle>
            <a:lvl1pPr>
              <a:defRPr/>
            </a:lvl1pPr>
          </a:lstStyle>
          <a:p>
            <a:pPr>
              <a:defRPr/>
            </a:pPr>
            <a:fld id="{3101AB8D-B679-4ACD-8428-281327973A3C}" type="slidenum">
              <a:rPr lang="hr-HR"/>
              <a:pPr>
                <a:defRPr/>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6CCA433-AAD6-4E15-9535-B74B1D685A2E}" type="datetimeFigureOut">
              <a:rPr lang="hr-HR"/>
              <a:pPr>
                <a:defRPr/>
              </a:pPr>
              <a:t>27.4.2014</a:t>
            </a:fld>
            <a:endParaRPr lang="hr-HR"/>
          </a:p>
        </p:txBody>
      </p:sp>
      <p:sp>
        <p:nvSpPr>
          <p:cNvPr id="5" name="Footer Placeholder 4"/>
          <p:cNvSpPr>
            <a:spLocks noGrp="1"/>
          </p:cNvSpPr>
          <p:nvPr>
            <p:ph type="ftr" sz="quarter" idx="11"/>
          </p:nvPr>
        </p:nvSpPr>
        <p:spPr/>
        <p:txBody>
          <a:bodyPr/>
          <a:lstStyle>
            <a:lvl1pPr>
              <a:defRPr/>
            </a:lvl1pPr>
          </a:lstStyle>
          <a:p>
            <a:pPr>
              <a:defRPr/>
            </a:pPr>
            <a:endParaRPr lang="hr-HR"/>
          </a:p>
        </p:txBody>
      </p:sp>
      <p:sp>
        <p:nvSpPr>
          <p:cNvPr id="6" name="Slide Number Placeholder 5"/>
          <p:cNvSpPr>
            <a:spLocks noGrp="1"/>
          </p:cNvSpPr>
          <p:nvPr>
            <p:ph type="sldNum" sz="quarter" idx="12"/>
          </p:nvPr>
        </p:nvSpPr>
        <p:spPr/>
        <p:txBody>
          <a:bodyPr/>
          <a:lstStyle>
            <a:lvl1pPr>
              <a:defRPr/>
            </a:lvl1pPr>
          </a:lstStyle>
          <a:p>
            <a:pPr>
              <a:defRPr/>
            </a:pPr>
            <a:fld id="{BA913D54-5209-46D1-9C97-313408B5C4E5}" type="slidenum">
              <a:rPr lang="hr-HR"/>
              <a:pPr>
                <a:defRPr/>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770011E-4B4F-47F5-B1AC-2FE23F755A21}" type="datetimeFigureOut">
              <a:rPr lang="hr-HR"/>
              <a:pPr>
                <a:defRPr/>
              </a:pPr>
              <a:t>27.4.2014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D61F9DD6-C309-48DD-83F5-9A188BC28063}" type="slidenum">
              <a:rPr lang="hr-HR"/>
              <a:pPr>
                <a:defRPr/>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A56CF08-AA54-44DF-882F-64C2CF0611B4}" type="datetimeFigureOut">
              <a:rPr lang="hr-HR"/>
              <a:pPr>
                <a:defRPr/>
              </a:pPr>
              <a:t>27.4.2014</a:t>
            </a:fld>
            <a:endParaRPr lang="hr-HR"/>
          </a:p>
        </p:txBody>
      </p:sp>
      <p:sp>
        <p:nvSpPr>
          <p:cNvPr id="8" name="Footer Placeholder 21"/>
          <p:cNvSpPr>
            <a:spLocks noGrp="1"/>
          </p:cNvSpPr>
          <p:nvPr>
            <p:ph type="ftr" sz="quarter" idx="11"/>
          </p:nvPr>
        </p:nvSpPr>
        <p:spPr/>
        <p:txBody>
          <a:bodyPr/>
          <a:lstStyle>
            <a:lvl1pPr>
              <a:defRPr/>
            </a:lvl1pPr>
          </a:lstStyle>
          <a:p>
            <a:pPr>
              <a:defRPr/>
            </a:pPr>
            <a:endParaRPr lang="hr-HR"/>
          </a:p>
        </p:txBody>
      </p:sp>
      <p:sp>
        <p:nvSpPr>
          <p:cNvPr id="9" name="Slide Number Placeholder 17"/>
          <p:cNvSpPr>
            <a:spLocks noGrp="1"/>
          </p:cNvSpPr>
          <p:nvPr>
            <p:ph type="sldNum" sz="quarter" idx="12"/>
          </p:nvPr>
        </p:nvSpPr>
        <p:spPr/>
        <p:txBody>
          <a:bodyPr/>
          <a:lstStyle>
            <a:lvl1pPr>
              <a:defRPr/>
            </a:lvl1pPr>
          </a:lstStyle>
          <a:p>
            <a:pPr>
              <a:defRPr/>
            </a:pPr>
            <a:fld id="{908A0619-73E1-4F0D-AE96-07B8AAAECF94}" type="slidenum">
              <a:rPr lang="hr-HR"/>
              <a:pPr>
                <a:defRPr/>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ABA3CCA-BF1A-464E-9615-48DAC7A2C2DB}" type="datetimeFigureOut">
              <a:rPr lang="hr-HR"/>
              <a:pPr>
                <a:defRPr/>
              </a:pPr>
              <a:t>27.4.2014</a:t>
            </a:fld>
            <a:endParaRPr lang="hr-HR"/>
          </a:p>
        </p:txBody>
      </p:sp>
      <p:sp>
        <p:nvSpPr>
          <p:cNvPr id="4" name="Footer Placeholder 21"/>
          <p:cNvSpPr>
            <a:spLocks noGrp="1"/>
          </p:cNvSpPr>
          <p:nvPr>
            <p:ph type="ftr" sz="quarter" idx="11"/>
          </p:nvPr>
        </p:nvSpPr>
        <p:spPr/>
        <p:txBody>
          <a:bodyPr/>
          <a:lstStyle>
            <a:lvl1pPr>
              <a:defRPr/>
            </a:lvl1pPr>
          </a:lstStyle>
          <a:p>
            <a:pPr>
              <a:defRPr/>
            </a:pPr>
            <a:endParaRPr lang="hr-HR"/>
          </a:p>
        </p:txBody>
      </p:sp>
      <p:sp>
        <p:nvSpPr>
          <p:cNvPr id="5" name="Slide Number Placeholder 17"/>
          <p:cNvSpPr>
            <a:spLocks noGrp="1"/>
          </p:cNvSpPr>
          <p:nvPr>
            <p:ph type="sldNum" sz="quarter" idx="12"/>
          </p:nvPr>
        </p:nvSpPr>
        <p:spPr/>
        <p:txBody>
          <a:bodyPr/>
          <a:lstStyle>
            <a:lvl1pPr>
              <a:defRPr/>
            </a:lvl1pPr>
          </a:lstStyle>
          <a:p>
            <a:pPr>
              <a:defRPr/>
            </a:pPr>
            <a:fld id="{0DD5F062-2BFF-4D35-B649-9F95A5C60043}" type="slidenum">
              <a:rPr lang="hr-HR"/>
              <a:pPr>
                <a:defRPr/>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8ECA715-ACEB-4775-BAF9-2C8A56EED5AF}" type="datetimeFigureOut">
              <a:rPr lang="hr-HR"/>
              <a:pPr>
                <a:defRPr/>
              </a:pPr>
              <a:t>27.4.2014</a:t>
            </a:fld>
            <a:endParaRPr lang="hr-HR"/>
          </a:p>
        </p:txBody>
      </p:sp>
      <p:sp>
        <p:nvSpPr>
          <p:cNvPr id="3" name="Footer Placeholder 21"/>
          <p:cNvSpPr>
            <a:spLocks noGrp="1"/>
          </p:cNvSpPr>
          <p:nvPr>
            <p:ph type="ftr" sz="quarter" idx="11"/>
          </p:nvPr>
        </p:nvSpPr>
        <p:spPr/>
        <p:txBody>
          <a:bodyPr/>
          <a:lstStyle>
            <a:lvl1pPr>
              <a:defRPr/>
            </a:lvl1pPr>
          </a:lstStyle>
          <a:p>
            <a:pPr>
              <a:defRPr/>
            </a:pPr>
            <a:endParaRPr lang="hr-HR"/>
          </a:p>
        </p:txBody>
      </p:sp>
      <p:sp>
        <p:nvSpPr>
          <p:cNvPr id="4" name="Slide Number Placeholder 17"/>
          <p:cNvSpPr>
            <a:spLocks noGrp="1"/>
          </p:cNvSpPr>
          <p:nvPr>
            <p:ph type="sldNum" sz="quarter" idx="12"/>
          </p:nvPr>
        </p:nvSpPr>
        <p:spPr/>
        <p:txBody>
          <a:bodyPr/>
          <a:lstStyle>
            <a:lvl1pPr>
              <a:defRPr/>
            </a:lvl1pPr>
          </a:lstStyle>
          <a:p>
            <a:pPr>
              <a:defRPr/>
            </a:pPr>
            <a:fld id="{0C9B14A0-FF42-49C7-B0ED-D79868FE251D}" type="slidenum">
              <a:rPr lang="hr-HR"/>
              <a:pPr>
                <a:defRPr/>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80D65561-7BA3-4BEC-B497-C082AAD75E85}" type="datetimeFigureOut">
              <a:rPr lang="hr-HR"/>
              <a:pPr>
                <a:defRPr/>
              </a:pPr>
              <a:t>27.4.2014</a:t>
            </a:fld>
            <a:endParaRPr lang="hr-HR"/>
          </a:p>
        </p:txBody>
      </p:sp>
      <p:sp>
        <p:nvSpPr>
          <p:cNvPr id="6" name="Footer Placeholder 21"/>
          <p:cNvSpPr>
            <a:spLocks noGrp="1"/>
          </p:cNvSpPr>
          <p:nvPr>
            <p:ph type="ftr" sz="quarter" idx="11"/>
          </p:nvPr>
        </p:nvSpPr>
        <p:spPr/>
        <p:txBody>
          <a:bodyPr/>
          <a:lstStyle>
            <a:lvl1pPr>
              <a:defRPr/>
            </a:lvl1pPr>
          </a:lstStyle>
          <a:p>
            <a:pPr>
              <a:defRPr/>
            </a:pPr>
            <a:endParaRPr lang="hr-HR"/>
          </a:p>
        </p:txBody>
      </p:sp>
      <p:sp>
        <p:nvSpPr>
          <p:cNvPr id="7" name="Slide Number Placeholder 17"/>
          <p:cNvSpPr>
            <a:spLocks noGrp="1"/>
          </p:cNvSpPr>
          <p:nvPr>
            <p:ph type="sldNum" sz="quarter" idx="12"/>
          </p:nvPr>
        </p:nvSpPr>
        <p:spPr/>
        <p:txBody>
          <a:bodyPr/>
          <a:lstStyle>
            <a:lvl1pPr>
              <a:defRPr/>
            </a:lvl1pPr>
          </a:lstStyle>
          <a:p>
            <a:pPr>
              <a:defRPr/>
            </a:pPr>
            <a:fld id="{A301E4E8-0F5B-405D-A825-88B47780ADD2}" type="slidenum">
              <a:rPr lang="hr-HR"/>
              <a:pPr>
                <a:defRPr/>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5AC32C1-F19E-47D4-831C-6C3EE6E4A006}" type="datetimeFigureOut">
              <a:rPr lang="hr-HR"/>
              <a:pPr>
                <a:defRPr/>
              </a:pPr>
              <a:t>27.4.2014</a:t>
            </a:fld>
            <a:endParaRPr lang="hr-HR"/>
          </a:p>
        </p:txBody>
      </p:sp>
      <p:sp>
        <p:nvSpPr>
          <p:cNvPr id="10" name="Footer Placeholder 5"/>
          <p:cNvSpPr>
            <a:spLocks noGrp="1"/>
          </p:cNvSpPr>
          <p:nvPr>
            <p:ph type="ftr" sz="quarter" idx="11"/>
          </p:nvPr>
        </p:nvSpPr>
        <p:spPr/>
        <p:txBody>
          <a:bodyPr/>
          <a:lstStyle>
            <a:lvl1pPr>
              <a:defRPr/>
            </a:lvl1pPr>
          </a:lstStyle>
          <a:p>
            <a:pPr>
              <a:defRPr/>
            </a:pPr>
            <a:endParaRPr lang="hr-H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14B03CEE-5460-4DE4-92B2-C51720884AF2}" type="slidenum">
              <a:rPr lang="hr-HR"/>
              <a:pPr>
                <a:defRPr/>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16A75F11-8A1D-44D4-BC64-530B6125702A}" type="datetimeFigureOut">
              <a:rPr lang="hr-HR"/>
              <a:pPr>
                <a:defRPr/>
              </a:pPr>
              <a:t>27.4.2014</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D486DB9-2CC6-417A-A5BF-3C753B750853}" type="slidenum">
              <a:rPr lang="hr-HR"/>
              <a:pPr>
                <a:defRPr/>
              </a:pPr>
              <a:t>‹#›</a:t>
            </a:fld>
            <a:endParaRPr lang="hr-H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7" r:id="rId3"/>
    <p:sldLayoutId id="2147483694" r:id="rId4"/>
    <p:sldLayoutId id="2147483693" r:id="rId5"/>
    <p:sldLayoutId id="2147483692" r:id="rId6"/>
    <p:sldLayoutId id="2147483691" r:id="rId7"/>
    <p:sldLayoutId id="2147483690" r:id="rId8"/>
    <p:sldLayoutId id="2147483698" r:id="rId9"/>
    <p:sldLayoutId id="2147483689" r:id="rId10"/>
    <p:sldLayoutId id="2147483688"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Untitled.png"/>
          <p:cNvPicPr>
            <a:picLocks noChangeAspect="1"/>
          </p:cNvPicPr>
          <p:nvPr/>
        </p:nvPicPr>
        <p:blipFill>
          <a:blip r:embed="rId3"/>
          <a:srcRect/>
          <a:stretch>
            <a:fillRect/>
          </a:stretch>
        </p:blipFill>
        <p:spPr bwMode="auto">
          <a:xfrm>
            <a:off x="0" y="0"/>
            <a:ext cx="5076825" cy="6858000"/>
          </a:xfrm>
          <a:prstGeom prst="rect">
            <a:avLst/>
          </a:prstGeom>
          <a:noFill/>
          <a:ln w="9525">
            <a:noFill/>
            <a:miter lim="800000"/>
            <a:headEnd/>
            <a:tailEnd/>
          </a:ln>
        </p:spPr>
      </p:pic>
      <p:pic>
        <p:nvPicPr>
          <p:cNvPr id="14338" name="Picture 3" descr="eday5.jpg"/>
          <p:cNvPicPr>
            <a:picLocks noChangeAspect="1"/>
          </p:cNvPicPr>
          <p:nvPr/>
        </p:nvPicPr>
        <p:blipFill>
          <a:blip r:embed="rId4"/>
          <a:srcRect/>
          <a:stretch>
            <a:fillRect/>
          </a:stretch>
        </p:blipFill>
        <p:spPr bwMode="auto">
          <a:xfrm>
            <a:off x="2627313" y="0"/>
            <a:ext cx="6516687" cy="6873875"/>
          </a:xfrm>
          <a:prstGeom prst="rect">
            <a:avLst/>
          </a:prstGeom>
          <a:noFill/>
          <a:ln w="9525">
            <a:noFill/>
            <a:miter lim="800000"/>
            <a:headEnd/>
            <a:tailEnd/>
          </a:ln>
        </p:spPr>
      </p:pic>
      <p:sp>
        <p:nvSpPr>
          <p:cNvPr id="3" name="Subtitle 2"/>
          <p:cNvSpPr>
            <a:spLocks noGrp="1"/>
          </p:cNvSpPr>
          <p:nvPr>
            <p:ph type="subTitle" idx="1"/>
          </p:nvPr>
        </p:nvSpPr>
        <p:spPr>
          <a:xfrm>
            <a:off x="395288" y="4437063"/>
            <a:ext cx="6400800" cy="1752600"/>
          </a:xfrm>
        </p:spPr>
        <p:txBody>
          <a:bodyPr>
            <a:normAutofit/>
          </a:bodyPr>
          <a:lstStyle/>
          <a:p>
            <a:pPr marR="0">
              <a:lnSpc>
                <a:spcPct val="80000"/>
              </a:lnSpc>
            </a:pPr>
            <a:endParaRPr lang="hr-HR" sz="2000" smtClean="0"/>
          </a:p>
          <a:p>
            <a:pPr marR="0" algn="l">
              <a:lnSpc>
                <a:spcPct val="80000"/>
              </a:lnSpc>
            </a:pPr>
            <a:endParaRPr lang="hr-HR" sz="2000" smtClean="0"/>
          </a:p>
          <a:p>
            <a:pPr marR="0" algn="l">
              <a:lnSpc>
                <a:spcPct val="80000"/>
              </a:lnSpc>
            </a:pPr>
            <a:endParaRPr lang="hr-HR" sz="2000" smtClean="0"/>
          </a:p>
          <a:p>
            <a:pPr marR="0" algn="l">
              <a:lnSpc>
                <a:spcPct val="80000"/>
              </a:lnSpc>
            </a:pPr>
            <a:r>
              <a:rPr lang="hr-HR" sz="1600" smtClean="0">
                <a:solidFill>
                  <a:schemeClr val="bg1"/>
                </a:solidFill>
              </a:rPr>
              <a:t>Made by: </a:t>
            </a:r>
          </a:p>
          <a:p>
            <a:pPr marR="0" algn="l">
              <a:lnSpc>
                <a:spcPct val="80000"/>
              </a:lnSpc>
            </a:pPr>
            <a:r>
              <a:rPr lang="hr-HR" sz="1600" smtClean="0">
                <a:solidFill>
                  <a:schemeClr val="bg1"/>
                </a:solidFill>
              </a:rPr>
              <a:t>Luka Kovjanić</a:t>
            </a:r>
          </a:p>
          <a:p>
            <a:pPr marR="0" algn="l">
              <a:lnSpc>
                <a:spcPct val="80000"/>
              </a:lnSpc>
            </a:pPr>
            <a:r>
              <a:rPr lang="hr-HR" sz="1600" smtClean="0">
                <a:solidFill>
                  <a:schemeClr val="bg1"/>
                </a:solidFill>
              </a:rPr>
              <a:t>Dominik Martić</a:t>
            </a:r>
          </a:p>
          <a:p>
            <a:pPr marR="0">
              <a:lnSpc>
                <a:spcPct val="80000"/>
              </a:lnSpc>
            </a:pPr>
            <a:endParaRPr lang="hr-HR" sz="2000" smtClean="0"/>
          </a:p>
          <a:p>
            <a:pPr marR="0">
              <a:lnSpc>
                <a:spcPct val="80000"/>
              </a:lnSpc>
            </a:pPr>
            <a:endParaRPr lang="hr-HR" sz="2000" smtClean="0"/>
          </a:p>
          <a:p>
            <a:pPr marR="0">
              <a:lnSpc>
                <a:spcPct val="80000"/>
              </a:lnSpc>
            </a:pPr>
            <a:endParaRPr lang="hr-HR" sz="2000" smtClean="0"/>
          </a:p>
          <a:p>
            <a:pPr marR="0">
              <a:lnSpc>
                <a:spcPct val="80000"/>
              </a:lnSpc>
            </a:pPr>
            <a:endParaRPr lang="hr-HR" sz="20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765175"/>
            <a:ext cx="8229600" cy="5256213"/>
          </a:xfrm>
        </p:spPr>
        <p:txBody>
          <a:bodyPr>
            <a:normAutofit fontScale="70000" lnSpcReduction="20000"/>
          </a:bodyPr>
          <a:lstStyle/>
          <a:p>
            <a:pPr marL="274320" indent="-274320" fontAlgn="auto">
              <a:spcAft>
                <a:spcPts val="0"/>
              </a:spcAft>
              <a:buClr>
                <a:schemeClr val="accent3"/>
              </a:buClr>
              <a:buFont typeface="Wingdings 2"/>
              <a:buChar char=""/>
              <a:defRPr/>
            </a:pPr>
            <a:endParaRPr lang="hr-HR" dirty="0" smtClean="0"/>
          </a:p>
          <a:p>
            <a:pPr marL="274320" indent="-274320" fontAlgn="auto">
              <a:spcAft>
                <a:spcPts val="0"/>
              </a:spcAft>
              <a:buClr>
                <a:schemeClr val="accent3"/>
              </a:buClr>
              <a:buFont typeface="Wingdings 2"/>
              <a:buChar char=""/>
              <a:defRPr/>
            </a:pPr>
            <a:endParaRPr lang="hr-HR" dirty="0" smtClean="0"/>
          </a:p>
          <a:p>
            <a:pPr marL="274320" indent="-274320" fontAlgn="auto">
              <a:spcAft>
                <a:spcPts val="0"/>
              </a:spcAft>
              <a:buClr>
                <a:schemeClr val="accent3"/>
              </a:buClr>
              <a:buFont typeface="Wingdings 2"/>
              <a:buChar char=""/>
              <a:defRPr/>
            </a:pPr>
            <a:endParaRPr lang="hr-HR" dirty="0" smtClean="0"/>
          </a:p>
          <a:p>
            <a:pPr marL="274320" indent="-274320" fontAlgn="auto">
              <a:spcAft>
                <a:spcPts val="0"/>
              </a:spcAft>
              <a:buClr>
                <a:schemeClr val="accent3"/>
              </a:buClr>
              <a:buFont typeface="Wingdings 2"/>
              <a:buChar char=""/>
              <a:defRPr/>
            </a:pPr>
            <a:r>
              <a:rPr lang="hr-HR" dirty="0" smtClean="0"/>
              <a:t>1) </a:t>
            </a:r>
            <a:r>
              <a:rPr lang="en-US" dirty="0" smtClean="0"/>
              <a:t>Don't leave the ___________running when you are brushing your teeth.</a:t>
            </a:r>
          </a:p>
          <a:p>
            <a:pPr marL="274320" indent="-274320" fontAlgn="auto">
              <a:spcAft>
                <a:spcPts val="0"/>
              </a:spcAft>
              <a:buClr>
                <a:schemeClr val="accent3"/>
              </a:buClr>
              <a:buFont typeface="Wingdings 2"/>
              <a:buChar char=""/>
              <a:defRPr/>
            </a:pPr>
            <a:r>
              <a:rPr lang="hr-HR" dirty="0" smtClean="0"/>
              <a:t>2) </a:t>
            </a:r>
            <a:r>
              <a:rPr lang="en-US" dirty="0" smtClean="0"/>
              <a:t>Take a ______________ instead of a bath.</a:t>
            </a:r>
          </a:p>
          <a:p>
            <a:pPr marL="274320" indent="-274320" fontAlgn="auto">
              <a:spcAft>
                <a:spcPts val="0"/>
              </a:spcAft>
              <a:buClr>
                <a:schemeClr val="accent3"/>
              </a:buClr>
              <a:buFont typeface="Wingdings 2"/>
              <a:buChar char=""/>
              <a:defRPr/>
            </a:pPr>
            <a:r>
              <a:rPr lang="hr-HR" dirty="0" smtClean="0"/>
              <a:t>3) </a:t>
            </a:r>
            <a:r>
              <a:rPr lang="en-US" dirty="0" smtClean="0"/>
              <a:t>If you litter  ___________will eat the garbage and get sick.</a:t>
            </a:r>
          </a:p>
          <a:p>
            <a:pPr marL="274320" indent="-274320" fontAlgn="auto">
              <a:spcAft>
                <a:spcPts val="0"/>
              </a:spcAft>
              <a:buClr>
                <a:schemeClr val="accent3"/>
              </a:buClr>
              <a:buFont typeface="Wingdings 2"/>
              <a:buChar char=""/>
              <a:defRPr/>
            </a:pPr>
            <a:r>
              <a:rPr lang="hr-HR" dirty="0" smtClean="0"/>
              <a:t>4) </a:t>
            </a:r>
            <a:r>
              <a:rPr lang="en-US" dirty="0" smtClean="0"/>
              <a:t>We can ____________by using both sides of the paper.</a:t>
            </a:r>
          </a:p>
          <a:p>
            <a:pPr marL="274320" indent="-274320" fontAlgn="auto">
              <a:spcAft>
                <a:spcPts val="0"/>
              </a:spcAft>
              <a:buClr>
                <a:schemeClr val="accent3"/>
              </a:buClr>
              <a:buFont typeface="Wingdings 2"/>
              <a:buChar char=""/>
              <a:defRPr/>
            </a:pPr>
            <a:r>
              <a:rPr lang="hr-HR" dirty="0" smtClean="0"/>
              <a:t>5) </a:t>
            </a:r>
            <a:r>
              <a:rPr lang="en-US" dirty="0" smtClean="0"/>
              <a:t>Use a reusable juice container instead of a _______________.</a:t>
            </a:r>
          </a:p>
          <a:p>
            <a:pPr marL="274320" indent="-274320" fontAlgn="auto">
              <a:spcAft>
                <a:spcPts val="0"/>
              </a:spcAft>
              <a:buClr>
                <a:schemeClr val="accent3"/>
              </a:buClr>
              <a:buFont typeface="Wingdings 2"/>
              <a:buChar char=""/>
              <a:defRPr/>
            </a:pPr>
            <a:r>
              <a:rPr lang="hr-HR" dirty="0" smtClean="0"/>
              <a:t>6) </a:t>
            </a:r>
            <a:r>
              <a:rPr lang="en-US" dirty="0" smtClean="0"/>
              <a:t>Planting just one ____________ can save the sky from smoke from factories.</a:t>
            </a:r>
          </a:p>
          <a:p>
            <a:pPr marL="274320" indent="-274320" fontAlgn="auto">
              <a:spcAft>
                <a:spcPts val="0"/>
              </a:spcAft>
              <a:buClr>
                <a:schemeClr val="accent3"/>
              </a:buClr>
              <a:buFont typeface="Wingdings 2"/>
              <a:buChar char=""/>
              <a:defRPr/>
            </a:pPr>
            <a:r>
              <a:rPr lang="hr-HR" dirty="0" smtClean="0"/>
              <a:t>7) </a:t>
            </a:r>
            <a:r>
              <a:rPr lang="en-US" dirty="0" smtClean="0"/>
              <a:t>Turn off the __________ and  ______ when you are not in the room.</a:t>
            </a:r>
          </a:p>
          <a:p>
            <a:pPr marL="274320" indent="-274320" fontAlgn="auto">
              <a:spcAft>
                <a:spcPts val="0"/>
              </a:spcAft>
              <a:buClr>
                <a:schemeClr val="accent3"/>
              </a:buClr>
              <a:buFont typeface="Wingdings 2"/>
              <a:buChar char=""/>
              <a:defRPr/>
            </a:pPr>
            <a:r>
              <a:rPr lang="hr-HR" dirty="0" smtClean="0"/>
              <a:t>8) </a:t>
            </a:r>
            <a:r>
              <a:rPr lang="en-US" dirty="0" smtClean="0"/>
              <a:t>Keep the oceans clean so the fish will stay ___________ and safe.</a:t>
            </a:r>
          </a:p>
          <a:p>
            <a:pPr marL="274320" indent="-274320" fontAlgn="auto">
              <a:spcAft>
                <a:spcPts val="0"/>
              </a:spcAft>
              <a:buClr>
                <a:schemeClr val="accent3"/>
              </a:buClr>
              <a:buFont typeface="Wingdings 2"/>
              <a:buChar char=""/>
              <a:defRPr/>
            </a:pPr>
            <a:r>
              <a:rPr lang="hr-HR" dirty="0" smtClean="0"/>
              <a:t>9) </a:t>
            </a:r>
            <a:r>
              <a:rPr lang="en-US" dirty="0" smtClean="0"/>
              <a:t>Make a _____________________. The birds in the city have a hard time finding enough food to eat.</a:t>
            </a:r>
          </a:p>
          <a:p>
            <a:pPr marL="274320" indent="-274320" fontAlgn="auto">
              <a:spcAft>
                <a:spcPts val="0"/>
              </a:spcAft>
              <a:buClr>
                <a:schemeClr val="accent3"/>
              </a:buClr>
              <a:buFont typeface="Wingdings 2"/>
              <a:buChar char=""/>
              <a:defRPr/>
            </a:pPr>
            <a:r>
              <a:rPr lang="hr-HR" dirty="0" smtClean="0"/>
              <a:t>10) </a:t>
            </a:r>
            <a:r>
              <a:rPr lang="en-US" dirty="0" smtClean="0"/>
              <a:t>Recycle your plastic  and __________ .</a:t>
            </a:r>
          </a:p>
          <a:p>
            <a:pPr marL="274320" indent="-274320" fontAlgn="auto">
              <a:spcAft>
                <a:spcPts val="0"/>
              </a:spcAft>
              <a:buClr>
                <a:schemeClr val="accent3"/>
              </a:buClr>
              <a:buFont typeface="Wingdings 2"/>
              <a:buChar char=""/>
              <a:defRPr/>
            </a:pPr>
            <a:r>
              <a:rPr lang="hr-HR" dirty="0" smtClean="0"/>
              <a:t>11) </a:t>
            </a:r>
            <a:r>
              <a:rPr lang="en-US" dirty="0" smtClean="0"/>
              <a:t>Use a ______________ instead of a paper bag.</a:t>
            </a:r>
          </a:p>
          <a:p>
            <a:pPr marL="274320" indent="-274320" fontAlgn="auto">
              <a:spcAft>
                <a:spcPts val="0"/>
              </a:spcAft>
              <a:buClr>
                <a:schemeClr val="accent3"/>
              </a:buClr>
              <a:buFont typeface="Wingdings 2"/>
              <a:buNone/>
              <a:defRPr/>
            </a:pPr>
            <a:r>
              <a:rPr lang="hr-HR" dirty="0" smtClean="0"/>
              <a:t>      </a:t>
            </a:r>
          </a:p>
          <a:p>
            <a:pPr marL="274320" indent="-274320" fontAlgn="auto">
              <a:spcAft>
                <a:spcPts val="0"/>
              </a:spcAft>
              <a:buClr>
                <a:schemeClr val="accent3"/>
              </a:buClr>
              <a:buFont typeface="Wingdings 2"/>
              <a:buNone/>
              <a:defRPr/>
            </a:pPr>
            <a:r>
              <a:rPr lang="hr-HR" dirty="0" smtClean="0"/>
              <a:t>      </a:t>
            </a:r>
            <a:r>
              <a:rPr lang="en-US" dirty="0" smtClean="0"/>
              <a:t>animals</a:t>
            </a:r>
            <a:r>
              <a:rPr lang="hr-HR" dirty="0" smtClean="0"/>
              <a:t>, </a:t>
            </a:r>
            <a:r>
              <a:rPr lang="en-US" dirty="0" smtClean="0"/>
              <a:t>healthy</a:t>
            </a:r>
            <a:r>
              <a:rPr lang="hr-HR" dirty="0" smtClean="0"/>
              <a:t>, </a:t>
            </a:r>
            <a:r>
              <a:rPr lang="en-US" dirty="0" smtClean="0"/>
              <a:t>bird feeder</a:t>
            </a:r>
            <a:r>
              <a:rPr lang="hr-HR" dirty="0" smtClean="0"/>
              <a:t>, </a:t>
            </a:r>
            <a:r>
              <a:rPr lang="en-US" dirty="0" smtClean="0"/>
              <a:t>tree</a:t>
            </a:r>
            <a:r>
              <a:rPr lang="hr-HR" dirty="0" smtClean="0"/>
              <a:t>, </a:t>
            </a:r>
            <a:r>
              <a:rPr lang="en-US" dirty="0" smtClean="0"/>
              <a:t>juice box</a:t>
            </a:r>
            <a:r>
              <a:rPr lang="hr-HR" dirty="0" smtClean="0"/>
              <a:t>, </a:t>
            </a:r>
            <a:r>
              <a:rPr lang="en-US" dirty="0" smtClean="0"/>
              <a:t>lights</a:t>
            </a:r>
            <a:r>
              <a:rPr lang="hr-HR" dirty="0" smtClean="0"/>
              <a:t>,</a:t>
            </a:r>
          </a:p>
          <a:p>
            <a:pPr marL="274320" indent="-274320" fontAlgn="auto">
              <a:spcAft>
                <a:spcPts val="0"/>
              </a:spcAft>
              <a:buClr>
                <a:schemeClr val="accent3"/>
              </a:buClr>
              <a:buFont typeface="Wingdings 2"/>
              <a:buNone/>
              <a:defRPr/>
            </a:pPr>
            <a:r>
              <a:rPr lang="hr-HR" dirty="0" smtClean="0"/>
              <a:t>       </a:t>
            </a:r>
            <a:r>
              <a:rPr lang="en-US" dirty="0" smtClean="0"/>
              <a:t>shower</a:t>
            </a:r>
            <a:r>
              <a:rPr lang="hr-HR" dirty="0" smtClean="0"/>
              <a:t>, </a:t>
            </a:r>
            <a:r>
              <a:rPr lang="en-US" dirty="0" smtClean="0"/>
              <a:t>cans</a:t>
            </a:r>
            <a:r>
              <a:rPr lang="hr-HR" dirty="0" smtClean="0"/>
              <a:t>, </a:t>
            </a:r>
            <a:r>
              <a:rPr lang="en-US" dirty="0" smtClean="0"/>
              <a:t>recycle</a:t>
            </a:r>
            <a:r>
              <a:rPr lang="hr-HR" dirty="0" smtClean="0"/>
              <a:t>, </a:t>
            </a:r>
            <a:r>
              <a:rPr lang="en-US" dirty="0" smtClean="0"/>
              <a:t>TV</a:t>
            </a:r>
            <a:r>
              <a:rPr lang="hr-HR" dirty="0" smtClean="0"/>
              <a:t>, </a:t>
            </a:r>
            <a:r>
              <a:rPr lang="en-US" dirty="0" smtClean="0"/>
              <a:t>water</a:t>
            </a:r>
            <a:r>
              <a:rPr lang="hr-HR" dirty="0" smtClean="0"/>
              <a:t>, </a:t>
            </a:r>
            <a:r>
              <a:rPr lang="en-US" dirty="0" smtClean="0"/>
              <a:t>lunch box</a:t>
            </a:r>
          </a:p>
          <a:p>
            <a:pPr marL="274320" indent="-274320" fontAlgn="auto">
              <a:spcAft>
                <a:spcPts val="0"/>
              </a:spcAft>
              <a:buClr>
                <a:schemeClr val="accent3"/>
              </a:buClr>
              <a:buFont typeface="Wingdings 2"/>
              <a:buChar char=""/>
              <a:defRPr/>
            </a:pPr>
            <a:endParaRPr lang="hr-HR" dirty="0"/>
          </a:p>
        </p:txBody>
      </p:sp>
      <p:sp>
        <p:nvSpPr>
          <p:cNvPr id="5" name="TextBox 4"/>
          <p:cNvSpPr txBox="1"/>
          <p:nvPr/>
        </p:nvSpPr>
        <p:spPr>
          <a:xfrm>
            <a:off x="1619250" y="692150"/>
            <a:ext cx="5545138" cy="523875"/>
          </a:xfrm>
          <a:prstGeom prst="rect">
            <a:avLst/>
          </a:prstGeom>
          <a:noFill/>
        </p:spPr>
        <p:txBody>
          <a:bodyPr>
            <a:spAutoFit/>
          </a:bodyPr>
          <a:lstStyle/>
          <a:p>
            <a:pPr algn="ctr" fontAlgn="auto">
              <a:spcBef>
                <a:spcPts val="0"/>
              </a:spcBef>
              <a:spcAft>
                <a:spcPts val="0"/>
              </a:spcAft>
              <a:defRPr/>
            </a:pPr>
            <a:r>
              <a:rPr lang="hr-HR" sz="2800" b="1" dirty="0">
                <a:latin typeface="+mn-lt"/>
              </a:rPr>
              <a:t>  </a:t>
            </a:r>
            <a:r>
              <a:rPr lang="hr-HR" sz="2800" b="1" dirty="0">
                <a:solidFill>
                  <a:schemeClr val="accent1">
                    <a:lumMod val="75000"/>
                  </a:schemeClr>
                </a:solidFill>
                <a:latin typeface="+mn-lt"/>
              </a:rPr>
              <a:t>QUIZ</a:t>
            </a:r>
            <a:r>
              <a:rPr lang="hr-HR" sz="2800" b="1" dirty="0">
                <a:latin typeface="+mn-lt"/>
              </a:rPr>
              <a:t> </a:t>
            </a:r>
            <a:endParaRPr lang="hr-HR" sz="2800" b="1"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hr-HR" smtClean="0"/>
              <a:t>             </a:t>
            </a:r>
          </a:p>
        </p:txBody>
      </p:sp>
      <p:sp>
        <p:nvSpPr>
          <p:cNvPr id="16386" name="Content Placeholder 2"/>
          <p:cNvSpPr>
            <a:spLocks noGrp="1"/>
          </p:cNvSpPr>
          <p:nvPr>
            <p:ph idx="1"/>
          </p:nvPr>
        </p:nvSpPr>
        <p:spPr>
          <a:xfrm>
            <a:off x="468313" y="333375"/>
            <a:ext cx="8229600" cy="4525963"/>
          </a:xfrm>
        </p:spPr>
        <p:txBody>
          <a:bodyPr/>
          <a:lstStyle/>
          <a:p>
            <a:r>
              <a:rPr lang="en-US" b="1" smtClean="0"/>
              <a:t>Earth Day</a:t>
            </a:r>
            <a:r>
              <a:rPr lang="en-US" smtClean="0"/>
              <a:t> is an </a:t>
            </a:r>
            <a:r>
              <a:rPr lang="hr-HR" smtClean="0"/>
              <a:t>yearly</a:t>
            </a:r>
            <a:r>
              <a:rPr lang="en-US" smtClean="0"/>
              <a:t> event, celebrated on April </a:t>
            </a:r>
            <a:r>
              <a:rPr lang="hr-HR" smtClean="0"/>
              <a:t>22</a:t>
            </a:r>
            <a:r>
              <a:rPr lang="hr-HR" baseline="30000" smtClean="0"/>
              <a:t>nd</a:t>
            </a:r>
            <a:r>
              <a:rPr lang="en-US" smtClean="0"/>
              <a:t>, on which events are held worldwide to demonstrate support for environmental protection. It was first celebrated in 1970 and celebrated in more than 192 countries each year.</a:t>
            </a:r>
            <a:endParaRPr lang="hr-HR" smtClean="0"/>
          </a:p>
        </p:txBody>
      </p:sp>
      <p:pic>
        <p:nvPicPr>
          <p:cNvPr id="16387" name="Picture 2" descr="C:\Users\TEST\Desktop\Slike za engleski-\61561549148.jpg"/>
          <p:cNvPicPr>
            <a:picLocks noChangeAspect="1" noChangeArrowheads="1"/>
          </p:cNvPicPr>
          <p:nvPr/>
        </p:nvPicPr>
        <p:blipFill>
          <a:blip r:embed="rId2"/>
          <a:srcRect/>
          <a:stretch>
            <a:fillRect/>
          </a:stretch>
        </p:blipFill>
        <p:spPr bwMode="auto">
          <a:xfrm>
            <a:off x="2627313" y="3284538"/>
            <a:ext cx="3816350" cy="3055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hr-HR" sz="3600" b="1" dirty="0" smtClean="0"/>
              <a:t/>
            </a:r>
            <a:br>
              <a:rPr lang="hr-HR" sz="3600" b="1" dirty="0" smtClean="0"/>
            </a:br>
            <a:r>
              <a:rPr lang="en-US" sz="3600" b="1" dirty="0" smtClean="0"/>
              <a:t>Growing </a:t>
            </a:r>
            <a:r>
              <a:rPr lang="en-US" sz="3600" b="1" dirty="0"/>
              <a:t>eco-activism before Earth Day 1970</a:t>
            </a:r>
            <a:r>
              <a:rPr lang="en-US" b="1" dirty="0"/>
              <a:t/>
            </a:r>
            <a:br>
              <a:rPr lang="en-US" b="1" dirty="0"/>
            </a:br>
            <a:endParaRPr lang="hr-HR" dirty="0"/>
          </a:p>
        </p:txBody>
      </p:sp>
      <p:sp>
        <p:nvSpPr>
          <p:cNvPr id="17410" name="Content Placeholder 2"/>
          <p:cNvSpPr>
            <a:spLocks noGrp="1"/>
          </p:cNvSpPr>
          <p:nvPr>
            <p:ph idx="1"/>
          </p:nvPr>
        </p:nvSpPr>
        <p:spPr>
          <a:xfrm>
            <a:off x="468313" y="1628775"/>
            <a:ext cx="4967287" cy="4852988"/>
          </a:xfrm>
        </p:spPr>
        <p:txBody>
          <a:bodyPr/>
          <a:lstStyle/>
          <a:p>
            <a:r>
              <a:rPr lang="en-US" sz="2400" smtClean="0"/>
              <a:t>In 1968, Morton Hilbert and the U.S. Public Health Service organized the Human Ecology Symposium, an environmental </a:t>
            </a:r>
            <a:r>
              <a:rPr lang="hr-HR" sz="2400" smtClean="0"/>
              <a:t>meeting </a:t>
            </a:r>
            <a:r>
              <a:rPr lang="en-US" sz="2400" smtClean="0"/>
              <a:t>for students to hear from scientists about the </a:t>
            </a:r>
            <a:r>
              <a:rPr lang="hr-HR" sz="2400" smtClean="0"/>
              <a:t>environmental </a:t>
            </a:r>
            <a:r>
              <a:rPr lang="en-US" sz="2400" smtClean="0"/>
              <a:t>effects on human health</a:t>
            </a:r>
            <a:r>
              <a:rPr lang="hr-HR" sz="2400" smtClean="0"/>
              <a:t>.</a:t>
            </a:r>
            <a:r>
              <a:rPr lang="en-US" sz="2400" smtClean="0"/>
              <a:t> This was the beginning of Earth Day. For the next two years, Hilbert and students worked to plan the first Earth Day.</a:t>
            </a:r>
            <a:r>
              <a:rPr lang="hr-HR" sz="2400" baseline="30000" smtClean="0"/>
              <a:t> </a:t>
            </a:r>
            <a:r>
              <a:rPr lang="en-US" sz="2400" smtClean="0"/>
              <a:t>In April 1970</a:t>
            </a:r>
            <a:r>
              <a:rPr lang="hr-HR" sz="2400" smtClean="0"/>
              <a:t> </a:t>
            </a:r>
            <a:r>
              <a:rPr lang="en-US" sz="2400" smtClean="0"/>
              <a:t>first Earth Day was held.</a:t>
            </a:r>
          </a:p>
          <a:p>
            <a:endParaRPr lang="hr-HR" smtClean="0"/>
          </a:p>
        </p:txBody>
      </p:sp>
      <p:pic>
        <p:nvPicPr>
          <p:cNvPr id="17411" name="Picture 3" descr="images (1).jpg"/>
          <p:cNvPicPr>
            <a:picLocks noChangeAspect="1"/>
          </p:cNvPicPr>
          <p:nvPr/>
        </p:nvPicPr>
        <p:blipFill>
          <a:blip r:embed="rId2"/>
          <a:srcRect/>
          <a:stretch>
            <a:fillRect/>
          </a:stretch>
        </p:blipFill>
        <p:spPr bwMode="auto">
          <a:xfrm>
            <a:off x="5795963" y="1700213"/>
            <a:ext cx="3116262" cy="4176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b="1" smtClean="0"/>
              <a:t>Earth Day anthem</a:t>
            </a:r>
          </a:p>
        </p:txBody>
      </p:sp>
      <p:sp>
        <p:nvSpPr>
          <p:cNvPr id="3" name="Content Placeholder 2"/>
          <p:cNvSpPr>
            <a:spLocks noGrp="1"/>
          </p:cNvSpPr>
          <p:nvPr>
            <p:ph idx="1"/>
          </p:nvPr>
        </p:nvSpPr>
        <p:spPr/>
        <p:txBody>
          <a:bodyPr>
            <a:normAutofit fontScale="92500" lnSpcReduction="20000"/>
          </a:bodyPr>
          <a:lstStyle/>
          <a:p>
            <a:pPr marL="274320" indent="-274320" fontAlgn="auto">
              <a:spcAft>
                <a:spcPts val="0"/>
              </a:spcAft>
              <a:buClr>
                <a:schemeClr val="accent3"/>
              </a:buClr>
              <a:buFont typeface="Wingdings 2"/>
              <a:buChar char=""/>
              <a:defRPr/>
            </a:pPr>
            <a:r>
              <a:rPr lang="en-US" sz="2800" dirty="0" smtClean="0"/>
              <a:t>There </a:t>
            </a:r>
            <a:r>
              <a:rPr lang="en-US" sz="2800" dirty="0"/>
              <a:t>are many songs that are performed on Earth Day, that generally fall into two categories. Popular songs </a:t>
            </a:r>
            <a:r>
              <a:rPr lang="en-US" sz="2800" dirty="0" smtClean="0"/>
              <a:t>not </a:t>
            </a:r>
            <a:r>
              <a:rPr lang="en-US" sz="2800" dirty="0"/>
              <a:t>specific to Earth Day that are under copyright or new lyrics adapted to children's songs. UNESCO has </a:t>
            </a:r>
            <a:r>
              <a:rPr lang="hr-HR" sz="2800" dirty="0" smtClean="0"/>
              <a:t>called </a:t>
            </a:r>
            <a:r>
              <a:rPr lang="en-US" sz="2800" dirty="0" smtClean="0"/>
              <a:t>Indian </a:t>
            </a:r>
            <a:r>
              <a:rPr lang="en-US" sz="2800" dirty="0"/>
              <a:t>poet-diplomat </a:t>
            </a:r>
            <a:r>
              <a:rPr lang="en-US" sz="2800" dirty="0" err="1"/>
              <a:t>Abhay</a:t>
            </a:r>
            <a:r>
              <a:rPr lang="en-US" sz="2800" dirty="0"/>
              <a:t> K's idea of an official Earth Anthem as a creative and inspiring thought that would contribute to bringing the world </a:t>
            </a:r>
            <a:r>
              <a:rPr lang="en-US" sz="2800" dirty="0" smtClean="0"/>
              <a:t>together.</a:t>
            </a:r>
            <a:r>
              <a:rPr lang="hr-HR" sz="2800" dirty="0" smtClean="0"/>
              <a:t> </a:t>
            </a:r>
            <a:r>
              <a:rPr lang="en-US" sz="2800" dirty="0" smtClean="0"/>
              <a:t>Earth Anthem </a:t>
            </a:r>
            <a:r>
              <a:rPr lang="en-US" sz="2800" dirty="0"/>
              <a:t>by </a:t>
            </a:r>
            <a:r>
              <a:rPr lang="en-US" sz="2800" dirty="0" err="1"/>
              <a:t>Abhay</a:t>
            </a:r>
            <a:r>
              <a:rPr lang="en-US" sz="2800" dirty="0"/>
              <a:t> K is in eight languages including all official languages of the United </a:t>
            </a:r>
            <a:r>
              <a:rPr lang="en-US" sz="2800" dirty="0" smtClean="0"/>
              <a:t>Nations</a:t>
            </a:r>
            <a:r>
              <a:rPr lang="hr-HR" sz="2800" dirty="0" smtClean="0"/>
              <a:t>.</a:t>
            </a:r>
            <a:r>
              <a:rPr lang="en-US" sz="2800" dirty="0" smtClean="0"/>
              <a:t> </a:t>
            </a:r>
            <a:r>
              <a:rPr lang="en-US" sz="2800" dirty="0"/>
              <a:t>It was launched in June 2013 on the occasion of the World Environment </a:t>
            </a:r>
            <a:r>
              <a:rPr lang="en-US" sz="2800" dirty="0" err="1" smtClean="0"/>
              <a:t>Da</a:t>
            </a:r>
            <a:r>
              <a:rPr lang="hr-HR" sz="2800" dirty="0"/>
              <a:t>y</a:t>
            </a:r>
            <a:r>
              <a:rPr lang="en-US" sz="2800" dirty="0" smtClean="0"/>
              <a:t>.</a:t>
            </a:r>
            <a:r>
              <a:rPr lang="en-US" sz="2800" baseline="30000" dirty="0" smtClean="0"/>
              <a:t> </a:t>
            </a:r>
            <a:r>
              <a:rPr lang="en-US" sz="2800" dirty="0"/>
              <a:t> India's Central Board of Secondary Education </a:t>
            </a:r>
            <a:r>
              <a:rPr lang="en-US" sz="2800" dirty="0" smtClean="0"/>
              <a:t>has </a:t>
            </a:r>
            <a:r>
              <a:rPr lang="en-US" sz="2800" dirty="0"/>
              <a:t>started using it for educational purposes.</a:t>
            </a:r>
          </a:p>
          <a:p>
            <a:pPr marL="274320" indent="-274320" fontAlgn="auto">
              <a:spcAft>
                <a:spcPts val="0"/>
              </a:spcAft>
              <a:buClr>
                <a:schemeClr val="accent3"/>
              </a:buClr>
              <a:buFont typeface="Wingdings 2"/>
              <a:buChar char=""/>
              <a:defRPr/>
            </a:pPr>
            <a:endParaRPr lang="hr-H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hr-HR" smtClean="0"/>
              <a:t>Natural disasters</a:t>
            </a:r>
          </a:p>
        </p:txBody>
      </p:sp>
      <p:sp>
        <p:nvSpPr>
          <p:cNvPr id="19458" name="Content Placeholder 2"/>
          <p:cNvSpPr>
            <a:spLocks noGrp="1"/>
          </p:cNvSpPr>
          <p:nvPr>
            <p:ph idx="1"/>
          </p:nvPr>
        </p:nvSpPr>
        <p:spPr/>
        <p:txBody>
          <a:bodyPr/>
          <a:lstStyle/>
          <a:p>
            <a:r>
              <a:rPr lang="hr-HR" smtClean="0"/>
              <a:t>Volcanic eruptions, fires, droughts, floods, earthquakes, hurricanes and tornadoes are happening every year. But, because of climate changes, they will be more dangerous in the future. In American history hurricane Katrina was the deadliest disaster of all times know to man.</a:t>
            </a:r>
          </a:p>
        </p:txBody>
      </p:sp>
      <p:pic>
        <p:nvPicPr>
          <p:cNvPr id="19459" name="Picture 3" descr="aaaaaaa.jpg"/>
          <p:cNvPicPr>
            <a:picLocks noChangeAspect="1"/>
          </p:cNvPicPr>
          <p:nvPr/>
        </p:nvPicPr>
        <p:blipFill>
          <a:blip r:embed="rId2"/>
          <a:srcRect/>
          <a:stretch>
            <a:fillRect/>
          </a:stretch>
        </p:blipFill>
        <p:spPr bwMode="auto">
          <a:xfrm>
            <a:off x="4622800" y="4149725"/>
            <a:ext cx="3152775" cy="2447925"/>
          </a:xfrm>
          <a:prstGeom prst="rect">
            <a:avLst/>
          </a:prstGeom>
          <a:noFill/>
          <a:ln w="9525">
            <a:noFill/>
            <a:miter lim="800000"/>
            <a:headEnd/>
            <a:tailEnd/>
          </a:ln>
        </p:spPr>
      </p:pic>
      <p:pic>
        <p:nvPicPr>
          <p:cNvPr id="19460" name="Picture 4" descr="ddddddddd.jpg"/>
          <p:cNvPicPr>
            <a:picLocks noChangeAspect="1"/>
          </p:cNvPicPr>
          <p:nvPr/>
        </p:nvPicPr>
        <p:blipFill>
          <a:blip r:embed="rId3"/>
          <a:srcRect/>
          <a:stretch>
            <a:fillRect/>
          </a:stretch>
        </p:blipFill>
        <p:spPr bwMode="auto">
          <a:xfrm>
            <a:off x="684213" y="4365625"/>
            <a:ext cx="3455987" cy="2241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hr-HR" smtClean="0"/>
              <a:t> </a:t>
            </a:r>
          </a:p>
        </p:txBody>
      </p:sp>
      <p:pic>
        <p:nvPicPr>
          <p:cNvPr id="20482" name="Content Placeholder 3" descr="ccccccccc.jpg"/>
          <p:cNvPicPr>
            <a:picLocks noGrp="1" noChangeAspect="1"/>
          </p:cNvPicPr>
          <p:nvPr>
            <p:ph idx="1"/>
          </p:nvPr>
        </p:nvPicPr>
        <p:blipFill>
          <a:blip r:embed="rId2"/>
          <a:srcRect/>
          <a:stretch>
            <a:fillRect/>
          </a:stretch>
        </p:blipFill>
        <p:spPr>
          <a:xfrm>
            <a:off x="684213" y="1125538"/>
            <a:ext cx="3789362" cy="2232025"/>
          </a:xfrm>
        </p:spPr>
      </p:pic>
      <p:pic>
        <p:nvPicPr>
          <p:cNvPr id="20483" name="Picture 4" descr="ssssssssss.jpg"/>
          <p:cNvPicPr>
            <a:picLocks noChangeAspect="1"/>
          </p:cNvPicPr>
          <p:nvPr/>
        </p:nvPicPr>
        <p:blipFill>
          <a:blip r:embed="rId3"/>
          <a:srcRect/>
          <a:stretch>
            <a:fillRect/>
          </a:stretch>
        </p:blipFill>
        <p:spPr bwMode="auto">
          <a:xfrm>
            <a:off x="4716463" y="1052513"/>
            <a:ext cx="3570287" cy="2376487"/>
          </a:xfrm>
          <a:prstGeom prst="rect">
            <a:avLst/>
          </a:prstGeom>
          <a:noFill/>
          <a:ln w="9525">
            <a:noFill/>
            <a:miter lim="800000"/>
            <a:headEnd/>
            <a:tailEnd/>
          </a:ln>
        </p:spPr>
      </p:pic>
      <p:pic>
        <p:nvPicPr>
          <p:cNvPr id="20484" name="Picture 5" descr="ggggggggg.jpg"/>
          <p:cNvPicPr>
            <a:picLocks noChangeAspect="1"/>
          </p:cNvPicPr>
          <p:nvPr/>
        </p:nvPicPr>
        <p:blipFill>
          <a:blip r:embed="rId4"/>
          <a:srcRect/>
          <a:stretch>
            <a:fillRect/>
          </a:stretch>
        </p:blipFill>
        <p:spPr bwMode="auto">
          <a:xfrm>
            <a:off x="2700338" y="3789363"/>
            <a:ext cx="3570287" cy="2663825"/>
          </a:xfrm>
          <a:prstGeom prst="rect">
            <a:avLst/>
          </a:prstGeom>
          <a:noFill/>
          <a:ln w="9525">
            <a:noFill/>
            <a:miter lim="800000"/>
            <a:headEnd/>
            <a:tailEnd/>
          </a:ln>
        </p:spPr>
      </p:pic>
      <p:sp>
        <p:nvSpPr>
          <p:cNvPr id="20485" name="TextBox 6"/>
          <p:cNvSpPr txBox="1">
            <a:spLocks noChangeArrowheads="1"/>
          </p:cNvSpPr>
          <p:nvPr/>
        </p:nvSpPr>
        <p:spPr bwMode="auto">
          <a:xfrm>
            <a:off x="755650" y="3500438"/>
            <a:ext cx="3600450" cy="369887"/>
          </a:xfrm>
          <a:prstGeom prst="rect">
            <a:avLst/>
          </a:prstGeom>
          <a:noFill/>
          <a:ln w="9525">
            <a:noFill/>
            <a:miter lim="800000"/>
            <a:headEnd/>
            <a:tailEnd/>
          </a:ln>
        </p:spPr>
        <p:txBody>
          <a:bodyPr>
            <a:spAutoFit/>
          </a:bodyPr>
          <a:lstStyle/>
          <a:p>
            <a:r>
              <a:rPr lang="hr-HR">
                <a:latin typeface="Constantia" pitchFamily="18" charset="0"/>
              </a:rPr>
              <a:t>                   Tsunami</a:t>
            </a:r>
          </a:p>
        </p:txBody>
      </p:sp>
      <p:sp>
        <p:nvSpPr>
          <p:cNvPr id="20486" name="TextBox 7"/>
          <p:cNvSpPr txBox="1">
            <a:spLocks noChangeArrowheads="1"/>
          </p:cNvSpPr>
          <p:nvPr/>
        </p:nvSpPr>
        <p:spPr bwMode="auto">
          <a:xfrm>
            <a:off x="4716463" y="3500438"/>
            <a:ext cx="3527425" cy="339725"/>
          </a:xfrm>
          <a:prstGeom prst="rect">
            <a:avLst/>
          </a:prstGeom>
          <a:noFill/>
          <a:ln w="9525">
            <a:noFill/>
            <a:miter lim="800000"/>
            <a:headEnd/>
            <a:tailEnd/>
          </a:ln>
        </p:spPr>
        <p:txBody>
          <a:bodyPr>
            <a:spAutoFit/>
          </a:bodyPr>
          <a:lstStyle/>
          <a:p>
            <a:r>
              <a:rPr lang="hr-HR" sz="1600">
                <a:latin typeface="Constantia" pitchFamily="18" charset="0"/>
              </a:rPr>
              <a:t>                             Flood</a:t>
            </a:r>
          </a:p>
        </p:txBody>
      </p:sp>
      <p:sp>
        <p:nvSpPr>
          <p:cNvPr id="20487" name="TextBox 8"/>
          <p:cNvSpPr txBox="1">
            <a:spLocks noChangeArrowheads="1"/>
          </p:cNvSpPr>
          <p:nvPr/>
        </p:nvSpPr>
        <p:spPr bwMode="auto">
          <a:xfrm>
            <a:off x="2700338" y="6524625"/>
            <a:ext cx="3743325" cy="369888"/>
          </a:xfrm>
          <a:prstGeom prst="rect">
            <a:avLst/>
          </a:prstGeom>
          <a:noFill/>
          <a:ln w="9525">
            <a:noFill/>
            <a:miter lim="800000"/>
            <a:headEnd/>
            <a:tailEnd/>
          </a:ln>
        </p:spPr>
        <p:txBody>
          <a:bodyPr>
            <a:spAutoFit/>
          </a:bodyPr>
          <a:lstStyle/>
          <a:p>
            <a:r>
              <a:rPr lang="hr-HR">
                <a:latin typeface="Constantia" pitchFamily="18" charset="0"/>
              </a:rPr>
              <a:t>                   Hurricane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hr-HR" dirty="0" smtClean="0"/>
              <a:t>  Terrorism, AIDS, nuclear power...</a:t>
            </a:r>
            <a:endParaRPr lang="hr-HR" dirty="0"/>
          </a:p>
        </p:txBody>
      </p:sp>
      <p:sp>
        <p:nvSpPr>
          <p:cNvPr id="3" name="Content Placeholder 2"/>
          <p:cNvSpPr>
            <a:spLocks noGrp="1"/>
          </p:cNvSpPr>
          <p:nvPr>
            <p:ph idx="1"/>
          </p:nvPr>
        </p:nvSpPr>
        <p:spPr>
          <a:xfrm>
            <a:off x="457200" y="1935163"/>
            <a:ext cx="5986463" cy="4389437"/>
          </a:xfrm>
        </p:spPr>
        <p:txBody>
          <a:bodyPr>
            <a:normAutofit fontScale="92500" lnSpcReduction="20000"/>
          </a:bodyPr>
          <a:lstStyle/>
          <a:p>
            <a:pPr marL="274320" indent="-274320" fontAlgn="auto">
              <a:spcAft>
                <a:spcPts val="0"/>
              </a:spcAft>
              <a:buClr>
                <a:schemeClr val="accent3"/>
              </a:buClr>
              <a:buFont typeface="Wingdings 2"/>
              <a:buChar char=""/>
              <a:defRPr/>
            </a:pPr>
            <a:r>
              <a:rPr lang="hr-HR" dirty="0" smtClean="0"/>
              <a:t>With help of new technology, terrorist organization are becaming more powerfull and dangerous threat to all people. So if in USA it’s not safe how can it be here if they attack?</a:t>
            </a:r>
          </a:p>
          <a:p>
            <a:pPr marL="274320" indent="-274320" fontAlgn="auto">
              <a:spcAft>
                <a:spcPts val="0"/>
              </a:spcAft>
              <a:buClr>
                <a:schemeClr val="accent3"/>
              </a:buClr>
              <a:buFont typeface="Wingdings 2"/>
              <a:buChar char=""/>
              <a:defRPr/>
            </a:pPr>
            <a:r>
              <a:rPr lang="hr-HR" dirty="0" smtClean="0"/>
              <a:t>Nuclear power is one of the cheapest sources of energy, but its disposal of radioactive waste has very harming effects on people.</a:t>
            </a:r>
          </a:p>
          <a:p>
            <a:pPr marL="274320" indent="-274320" fontAlgn="auto">
              <a:spcAft>
                <a:spcPts val="0"/>
              </a:spcAft>
              <a:buClr>
                <a:schemeClr val="accent3"/>
              </a:buClr>
              <a:buFont typeface="Wingdings 2"/>
              <a:buChar char=""/>
              <a:defRPr/>
            </a:pPr>
            <a:r>
              <a:rPr lang="hr-HR" dirty="0" smtClean="0"/>
              <a:t>AIDS is a worldwide disease caused by virus HIV. It’s mostly spread in Africa. It can’t be cured but you can get drugs to expand your life.</a:t>
            </a:r>
          </a:p>
          <a:p>
            <a:pPr marL="274320" indent="-274320" fontAlgn="auto">
              <a:spcAft>
                <a:spcPts val="0"/>
              </a:spcAft>
              <a:buClr>
                <a:schemeClr val="accent3"/>
              </a:buClr>
              <a:buFont typeface="Wingdings 2"/>
              <a:buNone/>
              <a:defRPr/>
            </a:pPr>
            <a:endParaRPr lang="hr-HR" dirty="0" smtClean="0"/>
          </a:p>
          <a:p>
            <a:pPr marL="274320" indent="-274320" fontAlgn="auto">
              <a:spcAft>
                <a:spcPts val="0"/>
              </a:spcAft>
              <a:buClr>
                <a:schemeClr val="accent3"/>
              </a:buClr>
              <a:buFont typeface="Wingdings 2"/>
              <a:buChar char=""/>
              <a:defRPr/>
            </a:pPr>
            <a:endParaRPr lang="hr-HR" dirty="0"/>
          </a:p>
        </p:txBody>
      </p:sp>
      <p:pic>
        <p:nvPicPr>
          <p:cNvPr id="21507" name="Picture 3" descr="download (1).jpg"/>
          <p:cNvPicPr>
            <a:picLocks noChangeAspect="1"/>
          </p:cNvPicPr>
          <p:nvPr/>
        </p:nvPicPr>
        <p:blipFill>
          <a:blip r:embed="rId2"/>
          <a:srcRect/>
          <a:stretch>
            <a:fillRect/>
          </a:stretch>
        </p:blipFill>
        <p:spPr bwMode="auto">
          <a:xfrm>
            <a:off x="6732588" y="1916113"/>
            <a:ext cx="2019300" cy="2257425"/>
          </a:xfrm>
          <a:prstGeom prst="rect">
            <a:avLst/>
          </a:prstGeom>
          <a:noFill/>
          <a:ln w="9525">
            <a:noFill/>
            <a:miter lim="800000"/>
            <a:headEnd/>
            <a:tailEnd/>
          </a:ln>
        </p:spPr>
      </p:pic>
      <p:pic>
        <p:nvPicPr>
          <p:cNvPr id="21508" name="Picture 4" descr="download (2).jpg"/>
          <p:cNvPicPr>
            <a:picLocks noChangeAspect="1"/>
          </p:cNvPicPr>
          <p:nvPr/>
        </p:nvPicPr>
        <p:blipFill>
          <a:blip r:embed="rId3"/>
          <a:srcRect/>
          <a:stretch>
            <a:fillRect/>
          </a:stretch>
        </p:blipFill>
        <p:spPr bwMode="auto">
          <a:xfrm>
            <a:off x="6300788" y="4508500"/>
            <a:ext cx="2667000" cy="1714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hr-HR" smtClean="0"/>
              <a:t>                    Recycling</a:t>
            </a:r>
          </a:p>
        </p:txBody>
      </p:sp>
      <p:sp>
        <p:nvSpPr>
          <p:cNvPr id="22530" name="Content Placeholder 2"/>
          <p:cNvSpPr>
            <a:spLocks noGrp="1"/>
          </p:cNvSpPr>
          <p:nvPr>
            <p:ph idx="1"/>
          </p:nvPr>
        </p:nvSpPr>
        <p:spPr/>
        <p:txBody>
          <a:bodyPr/>
          <a:lstStyle/>
          <a:p>
            <a:r>
              <a:rPr lang="en-US" b="1" smtClean="0"/>
              <a:t>Recycling</a:t>
            </a:r>
            <a:r>
              <a:rPr lang="en-US" smtClean="0"/>
              <a:t> is a process to change</a:t>
            </a:r>
            <a:r>
              <a:rPr lang="hr-HR" smtClean="0"/>
              <a:t> </a:t>
            </a:r>
            <a:r>
              <a:rPr lang="en-US" smtClean="0"/>
              <a:t>materials into new products to prevent waste of potentially useful materials</a:t>
            </a:r>
            <a:r>
              <a:rPr lang="hr-HR" smtClean="0"/>
              <a:t>. We need to r</a:t>
            </a:r>
            <a:r>
              <a:rPr lang="en-US" smtClean="0"/>
              <a:t>educe the consumption of fresh raw materials, reduce energy usage, reduce air and water pollution by reducing the need for "conventional" waste disposal</a:t>
            </a:r>
            <a:r>
              <a:rPr lang="hr-HR" smtClean="0"/>
              <a:t>.</a:t>
            </a:r>
          </a:p>
        </p:txBody>
      </p:sp>
      <p:pic>
        <p:nvPicPr>
          <p:cNvPr id="22531" name="Picture 3" descr="El-Cajon-recycling-planet-994x1024.jpg"/>
          <p:cNvPicPr>
            <a:picLocks noChangeAspect="1"/>
          </p:cNvPicPr>
          <p:nvPr/>
        </p:nvPicPr>
        <p:blipFill>
          <a:blip r:embed="rId2"/>
          <a:srcRect/>
          <a:stretch>
            <a:fillRect/>
          </a:stretch>
        </p:blipFill>
        <p:spPr bwMode="auto">
          <a:xfrm>
            <a:off x="5364163" y="4005263"/>
            <a:ext cx="2586037" cy="2663825"/>
          </a:xfrm>
          <a:prstGeom prst="rect">
            <a:avLst/>
          </a:prstGeom>
          <a:noFill/>
          <a:ln w="9525">
            <a:noFill/>
            <a:miter lim="800000"/>
            <a:headEnd/>
            <a:tailEnd/>
          </a:ln>
        </p:spPr>
      </p:pic>
      <p:pic>
        <p:nvPicPr>
          <p:cNvPr id="22532" name="Picture 4" descr="images (2).jpg"/>
          <p:cNvPicPr>
            <a:picLocks noChangeAspect="1"/>
          </p:cNvPicPr>
          <p:nvPr/>
        </p:nvPicPr>
        <p:blipFill>
          <a:blip r:embed="rId3"/>
          <a:srcRect/>
          <a:stretch>
            <a:fillRect/>
          </a:stretch>
        </p:blipFill>
        <p:spPr bwMode="auto">
          <a:xfrm>
            <a:off x="1547813" y="4508500"/>
            <a:ext cx="2457450" cy="1857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hr-HR" smtClean="0"/>
              <a:t>                 Earth Day quiz</a:t>
            </a:r>
          </a:p>
        </p:txBody>
      </p:sp>
      <p:sp>
        <p:nvSpPr>
          <p:cNvPr id="23554" name="Content Placeholder 2"/>
          <p:cNvSpPr>
            <a:spLocks noGrp="1"/>
          </p:cNvSpPr>
          <p:nvPr>
            <p:ph idx="1"/>
          </p:nvPr>
        </p:nvSpPr>
        <p:spPr/>
        <p:txBody>
          <a:bodyPr/>
          <a:lstStyle/>
          <a:p>
            <a:r>
              <a:rPr lang="hr-HR" smtClean="0"/>
              <a:t>On w</a:t>
            </a:r>
            <a:r>
              <a:rPr lang="hr-HR" smtClean="0">
                <a:latin typeface="Arial" charset="0"/>
              </a:rPr>
              <a:t>h</a:t>
            </a:r>
            <a:r>
              <a:rPr lang="hr-HR" smtClean="0"/>
              <a:t>ich date is Earth Day celebrated?</a:t>
            </a:r>
          </a:p>
          <a:p>
            <a:r>
              <a:rPr lang="hr-HR" smtClean="0"/>
              <a:t>Can you help the evironment to stay healty, how?</a:t>
            </a:r>
          </a:p>
          <a:p>
            <a:r>
              <a:rPr lang="hr-HR" smtClean="0"/>
              <a:t>Should you and your parents recycle and why? </a:t>
            </a:r>
          </a:p>
          <a:p>
            <a:r>
              <a:rPr lang="hr-HR" smtClean="0"/>
              <a:t>Name all natural disasters that you know or remember from presentation.</a:t>
            </a:r>
          </a:p>
          <a:p>
            <a:r>
              <a:rPr lang="hr-HR" smtClean="0"/>
              <a:t>Explain effects of new technology on terrorist.</a:t>
            </a:r>
          </a:p>
          <a:p>
            <a:r>
              <a:rPr lang="hr-HR" smtClean="0"/>
              <a:t>Do you know how could we safetly dispose nuclear waste?</a:t>
            </a:r>
          </a:p>
          <a:p>
            <a:pPr>
              <a:buFont typeface="Wingdings 2" pitchFamily="18" charset="2"/>
              <a:buNone/>
            </a:pPr>
            <a:endParaRPr lang="hr-HR" smtClean="0"/>
          </a:p>
          <a:p>
            <a:endParaRPr lang="hr-HR" smtClean="0"/>
          </a:p>
          <a:p>
            <a:endParaRPr lang="hr-HR"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109</TotalTime>
  <Words>581</Words>
  <Application>Microsoft Office PowerPoint</Application>
  <PresentationFormat>On-screen Show (4:3)</PresentationFormat>
  <Paragraphs>53</Paragraphs>
  <Slides>10</Slides>
  <Notes>1</Notes>
  <HiddenSlides>0</HiddenSlides>
  <MMClips>0</MMClips>
  <ScaleCrop>false</ScaleCrop>
  <HeadingPairs>
    <vt:vector size="6" baseType="variant">
      <vt:variant>
        <vt:lpstr>Korišteni fontovi</vt:lpstr>
      </vt:variant>
      <vt:variant>
        <vt:i4>4</vt:i4>
      </vt:variant>
      <vt:variant>
        <vt:lpstr>Predložak dizajna</vt:lpstr>
      </vt:variant>
      <vt:variant>
        <vt:i4>4</vt:i4>
      </vt:variant>
      <vt:variant>
        <vt:lpstr>Naslovi slajdova</vt:lpstr>
      </vt:variant>
      <vt:variant>
        <vt:i4>10</vt:i4>
      </vt:variant>
    </vt:vector>
  </HeadingPairs>
  <TitlesOfParts>
    <vt:vector size="18" baseType="lpstr">
      <vt:lpstr>Constantia</vt:lpstr>
      <vt:lpstr>Arial</vt:lpstr>
      <vt:lpstr>Calibri</vt:lpstr>
      <vt:lpstr>Wingdings 2</vt:lpstr>
      <vt:lpstr>Flow</vt:lpstr>
      <vt:lpstr>Flow</vt:lpstr>
      <vt:lpstr>Flow</vt:lpstr>
      <vt:lpstr>Flow</vt:lpstr>
      <vt:lpstr>Slajd 1</vt:lpstr>
      <vt:lpstr>             </vt:lpstr>
      <vt:lpstr> Growing eco-activism before Earth Day 1970 </vt:lpstr>
      <vt:lpstr>Earth Day anthem</vt:lpstr>
      <vt:lpstr>Natural disasters</vt:lpstr>
      <vt:lpstr> </vt:lpstr>
      <vt:lpstr>  Terrorism, AIDS, nuclear power...</vt:lpstr>
      <vt:lpstr>                    Recycling</vt:lpstr>
      <vt:lpstr>                 Earth Day quiz</vt:lpstr>
      <vt:lpstr>Slajd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EARTH DAY</dc:title>
  <dc:creator>TEST</dc:creator>
  <cp:lastModifiedBy>Korisnik</cp:lastModifiedBy>
  <cp:revision>13</cp:revision>
  <dcterms:created xsi:type="dcterms:W3CDTF">2014-04-21T14:55:11Z</dcterms:created>
  <dcterms:modified xsi:type="dcterms:W3CDTF">2014-04-27T16:02:57Z</dcterms:modified>
</cp:coreProperties>
</file>